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tiff" ContentType="image/tiff"/>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0"/>
  </p:notesMasterIdLst>
  <p:sldIdLst>
    <p:sldId id="294" r:id="rId2"/>
    <p:sldId id="295" r:id="rId3"/>
    <p:sldId id="420" r:id="rId4"/>
    <p:sldId id="525" r:id="rId5"/>
    <p:sldId id="526" r:id="rId6"/>
    <p:sldId id="527" r:id="rId7"/>
    <p:sldId id="528" r:id="rId8"/>
    <p:sldId id="543" r:id="rId9"/>
    <p:sldId id="529" r:id="rId10"/>
    <p:sldId id="530" r:id="rId11"/>
    <p:sldId id="531" r:id="rId12"/>
    <p:sldId id="477" r:id="rId13"/>
    <p:sldId id="476" r:id="rId14"/>
    <p:sldId id="475" r:id="rId15"/>
    <p:sldId id="432" r:id="rId16"/>
    <p:sldId id="308" r:id="rId17"/>
    <p:sldId id="309" r:id="rId18"/>
    <p:sldId id="533" r:id="rId19"/>
  </p:sldIdLst>
  <p:sldSz cx="9144000" cy="5715000" type="screen16x10"/>
  <p:notesSz cx="10234613" cy="70993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20E96A5A-E3BB-4CE1-A272-2F088E1767EB}">
  <a:tblStyle styleId="{20E96A5A-E3BB-4CE1-A272-2F088E1767EB}"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AA164009-66D2-4919-AED0-87428EB412CE}"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042BC8D5-793D-4C5A-AC0C-4F8E26C23F88}"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18080B04-6D1F-4724-9FDA-BBA7A5D7BB77}" styleName="Table_3">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A61AC8C4-57F8-43FC-B39C-CA7151B069D2}" styleName="Table_4">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7BF22E40-129F-4229-A925-2080F22BB1EC}" styleName="Table_5">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09" autoAdjust="0"/>
  </p:normalViewPr>
  <p:slideViewPr>
    <p:cSldViewPr snapToGrid="0" snapToObjects="1">
      <p:cViewPr>
        <p:scale>
          <a:sx n="70" d="100"/>
          <a:sy n="70" d="100"/>
        </p:scale>
        <p:origin x="-1350" y="-216"/>
      </p:cViewPr>
      <p:guideLst>
        <p:guide orient="horz" pos="1800"/>
        <p:guide pos="2880"/>
      </p:guideLst>
    </p:cSldViewPr>
  </p:slideViewPr>
  <p:notesTextViewPr>
    <p:cViewPr>
      <p:scale>
        <a:sx n="100" d="100"/>
        <a:sy n="100" d="100"/>
      </p:scale>
      <p:origin x="0" y="0"/>
    </p:cViewPr>
  </p:notesTextViewPr>
  <p:sorterViewPr>
    <p:cViewPr>
      <p:scale>
        <a:sx n="66" d="100"/>
        <a:sy n="66" d="100"/>
      </p:scale>
      <p:origin x="0" y="1400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4435474" cy="354013"/>
          </a:xfrm>
          <a:prstGeom prst="rect">
            <a:avLst/>
          </a:prstGeom>
          <a:noFill/>
          <a:ln>
            <a:noFill/>
          </a:ln>
        </p:spPr>
        <p:txBody>
          <a:bodyPr lIns="91425" tIns="91425" rIns="91425" bIns="91425" anchor="t" anchorCtr="0"/>
          <a:lstStyle>
            <a:lvl1pPr marL="0" marR="0" indent="0" algn="l" rtl="0">
              <a:defRPr sz="1300" b="0" i="0" u="none" strike="noStrike" cap="none" baseline="0">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p:nvPr/>
        </p:nvSpPr>
        <p:spPr>
          <a:xfrm>
            <a:off x="5797550" y="0"/>
            <a:ext cx="4435474" cy="354013"/>
          </a:xfrm>
          <a:prstGeom prst="rect">
            <a:avLst/>
          </a:prstGeom>
          <a:noFill/>
          <a:ln>
            <a:noFill/>
          </a:ln>
        </p:spPr>
        <p:txBody>
          <a:bodyPr lIns="99025" tIns="99025" rIns="99025" bIns="99025" anchor="t" anchorCtr="0">
            <a:noAutofit/>
          </a:bodyPr>
          <a:lstStyle/>
          <a:p>
            <a:endParaRPr/>
          </a:p>
        </p:txBody>
      </p:sp>
      <p:sp>
        <p:nvSpPr>
          <p:cNvPr id="4" name="Shape 4"/>
          <p:cNvSpPr>
            <a:spLocks noGrp="1" noRot="1" noChangeAspect="1"/>
          </p:cNvSpPr>
          <p:nvPr>
            <p:ph type="sldImg" idx="3"/>
          </p:nvPr>
        </p:nvSpPr>
        <p:spPr>
          <a:xfrm>
            <a:off x="2989263" y="533400"/>
            <a:ext cx="4256087" cy="266064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1022350" y="3371850"/>
            <a:ext cx="8189912" cy="3194049"/>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p:nvPr/>
        </p:nvSpPr>
        <p:spPr>
          <a:xfrm>
            <a:off x="0" y="6743700"/>
            <a:ext cx="4435474" cy="354013"/>
          </a:xfrm>
          <a:prstGeom prst="rect">
            <a:avLst/>
          </a:prstGeom>
          <a:noFill/>
          <a:ln>
            <a:noFill/>
          </a:ln>
        </p:spPr>
        <p:txBody>
          <a:bodyPr lIns="99025" tIns="99025" rIns="99025" bIns="99025" anchor="b" anchorCtr="0">
            <a:noAutofit/>
          </a:bodyPr>
          <a:lstStyle/>
          <a:p>
            <a:endParaRPr/>
          </a:p>
        </p:txBody>
      </p:sp>
      <p:sp>
        <p:nvSpPr>
          <p:cNvPr id="7" name="Shape 7"/>
          <p:cNvSpPr txBox="1"/>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extLst>
      <p:ext uri="{BB962C8B-B14F-4D97-AF65-F5344CB8AC3E}">
        <p14:creationId xmlns="" xmlns:p14="http://schemas.microsoft.com/office/powerpoint/2010/main" val="250998430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atternideas.uservoice.com/forums/10238-suggest-new-design-patterns/suggestions/128913-hover-too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4" name="Shape 464"/>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endParaRPr/>
          </a:p>
        </p:txBody>
      </p:sp>
      <p:sp>
        <p:nvSpPr>
          <p:cNvPr id="465" name="Shape 465"/>
          <p:cNvSpPr txBox="1">
            <a:spLocks noGrp="1"/>
          </p:cNvSpPr>
          <p:nvPr>
            <p:ph type="sldNum" idx="12"/>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5797246" y="6743103"/>
            <a:ext cx="4434999" cy="354965"/>
          </a:xfrm>
          <a:prstGeom prst="rect">
            <a:avLst/>
          </a:prstGeom>
          <a:noFill/>
          <a:ln w="9525">
            <a:noFill/>
            <a:miter lim="800000"/>
            <a:headEnd/>
            <a:tailEnd/>
          </a:ln>
        </p:spPr>
        <p:txBody>
          <a:bodyPr anchor="b"/>
          <a:lstStyle/>
          <a:p>
            <a:pPr algn="r" eaLnBrk="1" hangingPunct="1"/>
            <a:fld id="{B308B86A-4644-4212-9ACF-8B88480105EC}" type="slidenum">
              <a:rPr lang="en-US" altLang="zh-TW" sz="1200" i="0">
                <a:latin typeface="Arial" charset="0"/>
              </a:rPr>
              <a:pPr algn="r" eaLnBrk="1" hangingPunct="1"/>
              <a:t>11</a:t>
            </a:fld>
            <a:endParaRPr lang="en-US" altLang="zh-TW" sz="1200" i="0">
              <a:latin typeface="Arial" charset="0"/>
            </a:endParaRPr>
          </a:p>
        </p:txBody>
      </p:sp>
      <p:sp>
        <p:nvSpPr>
          <p:cNvPr id="39939" name="Rectangle 2"/>
          <p:cNvSpPr>
            <a:spLocks noGrp="1" noRot="1" noChangeAspect="1" noChangeArrowheads="1" noTextEdit="1"/>
          </p:cNvSpPr>
          <p:nvPr>
            <p:ph type="sldImg"/>
          </p:nvPr>
        </p:nvSpPr>
        <p:spPr>
          <a:xfrm>
            <a:off x="2989263" y="533400"/>
            <a:ext cx="4256087" cy="2660650"/>
          </a:xfrm>
          <a:ln/>
        </p:spPr>
      </p:sp>
      <p:sp>
        <p:nvSpPr>
          <p:cNvPr id="39940" name="Rectangle 3"/>
          <p:cNvSpPr>
            <a:spLocks noGrp="1" noChangeArrowheads="1"/>
          </p:cNvSpPr>
          <p:nvPr>
            <p:ph type="body" idx="1"/>
          </p:nvPr>
        </p:nvSpPr>
        <p:spPr>
          <a:noFill/>
        </p:spPr>
        <p:txBody>
          <a:bodyPr/>
          <a:lstStyle/>
          <a:p>
            <a:pPr eaLnBrk="1" hangingPunct="1"/>
            <a:r>
              <a:rPr lang="zh-TW" altLang="en-US" dirty="0" smtClean="0">
                <a:latin typeface="Arial" charset="0"/>
                <a:ea typeface="新細明體" charset="-120"/>
              </a:rPr>
              <a:t>回放畫面縮放控制</a:t>
            </a:r>
            <a:endParaRPr lang="en-US" altLang="zh-TW" dirty="0" smtClean="0">
              <a:latin typeface="Arial" charset="0"/>
              <a:ea typeface="新細明體" charset="-120"/>
            </a:endParaRPr>
          </a:p>
          <a:p>
            <a:pPr marL="228600" indent="-228600" eaLnBrk="1" hangingPunct="1">
              <a:buAutoNum type="arabicPeriod"/>
            </a:pPr>
            <a:r>
              <a:rPr lang="zh-TW" altLang="en-US" dirty="0" smtClean="0">
                <a:latin typeface="Arial" charset="0"/>
                <a:ea typeface="新細明體" charset="-120"/>
              </a:rPr>
              <a:t>滑鼠左鍵框選選取特定區域作縮放</a:t>
            </a:r>
            <a:endParaRPr lang="en-US" altLang="zh-TW" dirty="0" smtClean="0">
              <a:latin typeface="Arial" charset="0"/>
              <a:ea typeface="新細明體" charset="-120"/>
            </a:endParaRPr>
          </a:p>
          <a:p>
            <a:pPr marL="228600" indent="-228600" eaLnBrk="1" hangingPunct="1">
              <a:buAutoNum type="arabicPeriod"/>
            </a:pPr>
            <a:r>
              <a:rPr lang="zh-TW" altLang="en-US" dirty="0" smtClean="0">
                <a:latin typeface="Arial" charset="0"/>
                <a:ea typeface="新細明體" charset="-120"/>
              </a:rPr>
              <a:t>滑鼠滾輪滑動作縮放控制</a:t>
            </a:r>
            <a:endParaRPr lang="zh-TW" altLang="zh-TW" dirty="0" smtClean="0">
              <a:latin typeface="Arial" charset="0"/>
              <a:ea typeface="新細明體"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美化</a:t>
            </a:r>
            <a:endParaRPr lang="en-US" altLang="zh-TW" dirty="0" smtClean="0"/>
          </a:p>
          <a:p>
            <a:endParaRPr lang="en-US" altLang="zh-TW" dirty="0" smtClean="0"/>
          </a:p>
          <a:p>
            <a:r>
              <a:rPr lang="zh-TW" altLang="en-US" dirty="0" smtClean="0"/>
              <a:t>擷取錄影畫面輸出</a:t>
            </a:r>
            <a:endParaRPr lang="en-US" altLang="zh-TW" dirty="0" smtClean="0"/>
          </a:p>
          <a:p>
            <a:endParaRPr lang="en-US" altLang="zh-TW" dirty="0" smtClean="0"/>
          </a:p>
          <a:p>
            <a:r>
              <a:rPr lang="zh-TW" altLang="en-US" dirty="0" smtClean="0"/>
              <a:t>擷取錄影畫面</a:t>
            </a:r>
            <a:r>
              <a:rPr lang="en-US" altLang="zh-TW" dirty="0" smtClean="0"/>
              <a:t>:</a:t>
            </a:r>
          </a:p>
          <a:p>
            <a:r>
              <a:rPr lang="zh-TW" altLang="en-US" dirty="0" smtClean="0"/>
              <a:t>轉存至本地端</a:t>
            </a:r>
            <a:endParaRPr lang="en-US" altLang="zh-TW" dirty="0" smtClean="0"/>
          </a:p>
          <a:p>
            <a:r>
              <a:rPr lang="zh-TW" altLang="en-US" dirty="0" smtClean="0"/>
              <a:t>上傳至</a:t>
            </a:r>
            <a:r>
              <a:rPr lang="en-US" altLang="zh-TW" dirty="0" err="1" smtClean="0"/>
              <a:t>Youtube</a:t>
            </a:r>
            <a:endParaRPr lang="en-US" altLang="zh-TW" dirty="0" smtClean="0"/>
          </a:p>
          <a:p>
            <a:r>
              <a:rPr lang="en-US" altLang="zh-TW" dirty="0" smtClean="0"/>
              <a:t>email</a:t>
            </a:r>
            <a:r>
              <a:rPr lang="zh-TW" altLang="en-US" dirty="0" smtClean="0"/>
              <a:t>傳送分享</a:t>
            </a: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lstStyle/>
          <a:p>
            <a:r>
              <a:rPr kumimoji="1" lang="zh-TW" altLang="en-US" dirty="0" smtClean="0"/>
              <a:t>美化</a:t>
            </a:r>
            <a:endParaRPr kumimoji="1" lang="zh-TW" altLang="en-US" dirty="0"/>
          </a:p>
        </p:txBody>
      </p:sp>
    </p:spTree>
    <p:extLst>
      <p:ext uri="{BB962C8B-B14F-4D97-AF65-F5344CB8AC3E}">
        <p14:creationId xmlns="" xmlns:p14="http://schemas.microsoft.com/office/powerpoint/2010/main" val="3238220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lstStyle/>
          <a:p>
            <a:r>
              <a:rPr kumimoji="1" lang="zh-TW" altLang="en-US" dirty="0" smtClean="0"/>
              <a:t>美化，用影像圖</a:t>
            </a:r>
            <a:endParaRPr kumimoji="1" lang="zh-TW" altLang="en-US" dirty="0"/>
          </a:p>
        </p:txBody>
      </p:sp>
    </p:spTree>
    <p:extLst>
      <p:ext uri="{BB962C8B-B14F-4D97-AF65-F5344CB8AC3E}">
        <p14:creationId xmlns="" xmlns:p14="http://schemas.microsoft.com/office/powerpoint/2010/main" val="105477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en-US" altLang="zh-TW" dirty="0" smtClean="0"/>
              <a:t>Schedule for other camera</a:t>
            </a:r>
            <a:r>
              <a:rPr lang="en-US" altLang="zh-TW" baseline="0" dirty="0" smtClean="0"/>
              <a:t> brand and models</a:t>
            </a:r>
            <a:endParaRPr lang="zh-TW" altLang="en-US" dirty="0"/>
          </a:p>
        </p:txBody>
      </p:sp>
      <p:sp>
        <p:nvSpPr>
          <p:cNvPr id="4" name="投影片編號版面配置區 3"/>
          <p:cNvSpPr>
            <a:spLocks noGrp="1"/>
          </p:cNvSpPr>
          <p:nvPr>
            <p:ph type="sldNum" sz="quarter" idx="10"/>
          </p:nvPr>
        </p:nvSpPr>
        <p:spPr>
          <a:xfrm>
            <a:off x="5797246" y="6743103"/>
            <a:ext cx="4434999" cy="354965"/>
          </a:xfrm>
          <a:prstGeom prst="rect">
            <a:avLst/>
          </a:prstGeom>
        </p:spPr>
        <p:txBody>
          <a:bodyPr/>
          <a:lstStyle/>
          <a:p>
            <a:fld id="{1399807D-D128-4837-BF84-5EA633F317AE}"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6" name="Shape 606"/>
          <p:cNvSpPr txBox="1">
            <a:spLocks noGrp="1"/>
          </p:cNvSpPr>
          <p:nvPr>
            <p:ph type="body" idx="1"/>
          </p:nvPr>
        </p:nvSpPr>
        <p:spPr>
          <a:xfrm>
            <a:off x="1022350" y="3371850"/>
            <a:ext cx="8190000" cy="3194100"/>
          </a:xfrm>
          <a:prstGeom prst="rect">
            <a:avLst/>
          </a:prstGeom>
          <a:noFill/>
          <a:ln>
            <a:noFill/>
          </a:ln>
        </p:spPr>
        <p:txBody>
          <a:bodyPr lIns="99025" tIns="99025" rIns="99025" bIns="99025" anchor="ctr" anchorCtr="0">
            <a:noAutofit/>
          </a:bodyPr>
          <a:lstStyle/>
          <a:p>
            <a:endParaRPr/>
          </a:p>
        </p:txBody>
      </p:sp>
      <p:sp>
        <p:nvSpPr>
          <p:cNvPr id="607" name="Shape 607"/>
          <p:cNvSpPr txBox="1">
            <a:spLocks noGrp="1"/>
          </p:cNvSpPr>
          <p:nvPr>
            <p:ph type="sldNum" idx="12"/>
          </p:nvPr>
        </p:nvSpPr>
        <p:spPr>
          <a:xfrm>
            <a:off x="5797550" y="6743700"/>
            <a:ext cx="4435500" cy="354000"/>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16" name="Shape 616"/>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pPr>
              <a:buNone/>
            </a:pPr>
            <a:r>
              <a:rPr lang="en-US" sz="1800" b="0" i="0" u="none" strike="noStrike" cap="none" baseline="0"/>
              <a:t>手機和電腦圖用相同的錄像</a:t>
            </a:r>
          </a:p>
        </p:txBody>
      </p:sp>
      <p:sp>
        <p:nvSpPr>
          <p:cNvPr id="617" name="Shape 617"/>
          <p:cNvSpPr txBox="1">
            <a:spLocks noGrp="1"/>
          </p:cNvSpPr>
          <p:nvPr>
            <p:ph type="sldNum" idx="12"/>
          </p:nvPr>
        </p:nvSpPr>
        <p:spPr>
          <a:xfrm>
            <a:off x="5797246" y="6743103"/>
            <a:ext cx="4434998" cy="354964"/>
          </a:xfrm>
          <a:prstGeom prst="rect">
            <a:avLst/>
          </a:prstGeom>
          <a:noFill/>
          <a:ln>
            <a:noFill/>
          </a:ln>
        </p:spPr>
        <p:txBody>
          <a:bodyPr lIns="91425" tIns="45700" rIns="91425" bIns="45700"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a:spLocks noGrp="1" noRot="1" noChangeAspect="1"/>
          </p:cNvSpPr>
          <p:nvPr>
            <p:ph type="sldImg" idx="2"/>
          </p:nvPr>
        </p:nvSpPr>
        <p:spPr>
          <a:xfrm>
            <a:off x="2987675" y="531813"/>
            <a:ext cx="4259263" cy="266223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8" name="Shape 888"/>
          <p:cNvSpPr txBox="1">
            <a:spLocks noGrp="1"/>
          </p:cNvSpPr>
          <p:nvPr>
            <p:ph type="body" idx="1"/>
          </p:nvPr>
        </p:nvSpPr>
        <p:spPr>
          <a:xfrm>
            <a:off x="1023462" y="3372168"/>
            <a:ext cx="8187689" cy="3194685"/>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0" name="Shape 470"/>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endParaRPr/>
          </a:p>
        </p:txBody>
      </p:sp>
      <p:sp>
        <p:nvSpPr>
          <p:cNvPr id="471" name="Shape 471"/>
          <p:cNvSpPr txBox="1">
            <a:spLocks noGrp="1"/>
          </p:cNvSpPr>
          <p:nvPr>
            <p:ph type="sldNum" idx="12"/>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lstStyle/>
          <a:p>
            <a:r>
              <a:rPr kumimoji="1" lang="zh-TW" altLang="en-US" dirty="0" smtClean="0"/>
              <a:t>多螢幕使用　監控好方便　工作好輕鬆　免切換畫面　時時掌控現場動態</a:t>
            </a:r>
            <a:endParaRPr kumimoji="1" lang="zh-TW" altLang="en-US" dirty="0"/>
          </a:p>
        </p:txBody>
      </p:sp>
    </p:spTree>
    <p:extLst>
      <p:ext uri="{BB962C8B-B14F-4D97-AF65-F5344CB8AC3E}">
        <p14:creationId xmlns="" xmlns:p14="http://schemas.microsoft.com/office/powerpoint/2010/main" val="400893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pPr>
              <a:buFont typeface="Arial" pitchFamily="34" charset="0"/>
              <a:buChar char="•"/>
            </a:pPr>
            <a:r>
              <a:rPr lang="en-US" altLang="zh-TW" dirty="0" smtClean="0"/>
              <a:t> Intuitive monitoring interface</a:t>
            </a:r>
          </a:p>
          <a:p>
            <a:pPr>
              <a:buFont typeface="Wingdings" pitchFamily="2" charset="2"/>
              <a:buChar char="Ø"/>
            </a:pPr>
            <a:r>
              <a:rPr lang="en-US" altLang="zh-TW" dirty="0" smtClean="0"/>
              <a:t>New device/camera tree for clear system overview and more features</a:t>
            </a:r>
          </a:p>
          <a:p>
            <a:pPr>
              <a:buFont typeface="Wingdings" pitchFamily="2" charset="2"/>
              <a:buChar char="Ø"/>
            </a:pPr>
            <a:r>
              <a:rPr lang="en-US" altLang="zh-TW" dirty="0" smtClean="0"/>
              <a:t>Flexible drag &amp; drop of control panel</a:t>
            </a:r>
          </a:p>
          <a:p>
            <a:pPr>
              <a:buFont typeface="Wingdings" pitchFamily="2" charset="2"/>
              <a:buChar char="Ø"/>
            </a:pPr>
            <a:endParaRPr lang="en-US" altLang="zh-TW" dirty="0" smtClean="0"/>
          </a:p>
          <a:p>
            <a:pPr>
              <a:buFont typeface="Wingdings" pitchFamily="2" charset="2"/>
              <a:buNone/>
            </a:pPr>
            <a:r>
              <a:rPr lang="zh-TW" altLang="en-US" dirty="0" smtClean="0"/>
              <a:t>提供使用者操控顯示工具列之彈性</a:t>
            </a:r>
            <a:endParaRPr lang="en-US" altLang="zh-TW" dirty="0" smtClean="0"/>
          </a:p>
          <a:p>
            <a:pPr>
              <a:buFont typeface="Wingdings" pitchFamily="2" charset="2"/>
              <a:buNone/>
            </a:pPr>
            <a:r>
              <a:rPr lang="zh-TW" altLang="en-US" dirty="0" smtClean="0"/>
              <a:t>圖有更換</a:t>
            </a:r>
            <a:endParaRPr lang="en-US" altLang="zh-TW" dirty="0" smtClean="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pPr fontAlgn="base"/>
            <a:r>
              <a:rPr lang="en-US" altLang="zh-TW" dirty="0" smtClean="0">
                <a:hlinkClick r:id="rId3"/>
              </a:rPr>
              <a:t>http://patternideas.uservoice.com/forums/10238-suggest-new-design-patterns/suggestions/128913-hover-tools</a:t>
            </a:r>
            <a:endParaRPr lang="en-US" altLang="zh-TW" dirty="0" smtClean="0"/>
          </a:p>
          <a:p>
            <a:pPr fontAlgn="base"/>
            <a:r>
              <a:rPr lang="zh-TW" altLang="en-US" sz="1200" b="0" i="0" kern="1200" dirty="0" smtClean="0">
                <a:solidFill>
                  <a:schemeClr val="tx1"/>
                </a:solidFill>
                <a:latin typeface="+mn-lt"/>
                <a:ea typeface="+mn-ea"/>
                <a:cs typeface="+mn-cs"/>
              </a:rPr>
              <a:t>浮動式工具列</a:t>
            </a:r>
            <a:r>
              <a:rPr lang="en-US" altLang="zh-TW" sz="1200" b="0" i="0" kern="1200" dirty="0" smtClean="0">
                <a:solidFill>
                  <a:schemeClr val="tx1"/>
                </a:solidFill>
                <a:latin typeface="+mn-lt"/>
                <a:ea typeface="+mn-ea"/>
                <a:cs typeface="+mn-cs"/>
              </a:rPr>
              <a:t>:</a:t>
            </a:r>
          </a:p>
          <a:p>
            <a:pPr marL="228600" indent="-228600" fontAlgn="base">
              <a:buAutoNum type="arabicPeriod"/>
            </a:pPr>
            <a:r>
              <a:rPr lang="zh-TW" altLang="en-US" sz="1200" b="0" i="0" kern="1200" dirty="0" smtClean="0">
                <a:solidFill>
                  <a:schemeClr val="tx1"/>
                </a:solidFill>
                <a:latin typeface="+mn-lt"/>
                <a:ea typeface="+mn-ea"/>
                <a:cs typeface="+mn-cs"/>
              </a:rPr>
              <a:t>滑鼠移動至工具列範圍時，工具列浮出</a:t>
            </a:r>
            <a:endParaRPr lang="en-US" altLang="zh-TW" sz="1200" b="0" i="0" kern="1200" dirty="0" smtClean="0">
              <a:solidFill>
                <a:schemeClr val="tx1"/>
              </a:solidFill>
              <a:latin typeface="+mn-lt"/>
              <a:ea typeface="+mn-ea"/>
              <a:cs typeface="+mn-cs"/>
            </a:endParaRPr>
          </a:p>
          <a:p>
            <a:pPr marL="228600" indent="-228600" fontAlgn="base">
              <a:buAutoNum type="arabicPeriod"/>
            </a:pPr>
            <a:r>
              <a:rPr lang="zh-TW" altLang="en-US" sz="1200" b="0" i="0" kern="1200" dirty="0" smtClean="0">
                <a:solidFill>
                  <a:schemeClr val="tx1"/>
                </a:solidFill>
                <a:latin typeface="+mn-lt"/>
                <a:ea typeface="+mn-ea"/>
                <a:cs typeface="+mn-cs"/>
              </a:rPr>
              <a:t>提供操控便利性之同時亦兼顧畫面之簡潔</a:t>
            </a:r>
            <a:endParaRPr lang="en-US" altLang="zh-TW" sz="1200" b="0" i="0" kern="1200" dirty="0" smtClean="0">
              <a:solidFill>
                <a:schemeClr val="tx1"/>
              </a:solidFill>
              <a:latin typeface="+mn-lt"/>
              <a:ea typeface="+mn-ea"/>
              <a:cs typeface="+mn-cs"/>
            </a:endParaRPr>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即時錄影回放</a:t>
            </a:r>
            <a:endParaRPr lang="en-US" altLang="zh-TW" dirty="0" smtClean="0"/>
          </a:p>
          <a:p>
            <a:pPr marL="228600" indent="-228600">
              <a:buAutoNum type="arabicPeriod"/>
            </a:pPr>
            <a:r>
              <a:rPr lang="zh-TW" altLang="en-US" baseline="0" dirty="0" smtClean="0"/>
              <a:t>在緊急事件發生時可調閱最近期之錄影畫面</a:t>
            </a:r>
            <a:endParaRPr lang="en-US" altLang="zh-TW"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baseline="0" dirty="0" smtClean="0"/>
              <a:t>可自訂調閱之錄影檔案區間</a:t>
            </a:r>
            <a:endParaRPr lang="en-US" altLang="zh-TW" baseline="0" dirty="0" smtClean="0"/>
          </a:p>
          <a:p>
            <a:pPr marL="228600" indent="-228600">
              <a:buAutoNum type="arabicPeriod"/>
            </a:pPr>
            <a:endParaRPr lang="en-US" altLang="zh-TW" baseline="0" dirty="0" smtClean="0"/>
          </a:p>
          <a:p>
            <a:pPr marL="228600" indent="-228600">
              <a:buAutoNum type="arabicPeriod"/>
            </a:pP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在即時畫面監看頁面可直接做攝影機設定，毋須切換至系統管理頁面</a:t>
            </a:r>
            <a:endParaRPr lang="en-US" altLang="zh-TW" dirty="0" smtClean="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圖有更換</a:t>
            </a: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即時預覽</a:t>
            </a:r>
            <a:endParaRPr lang="en-US" altLang="zh-TW" dirty="0" smtClean="0"/>
          </a:p>
          <a:p>
            <a:endParaRPr lang="en-US" altLang="zh-TW" dirty="0" smtClean="0"/>
          </a:p>
          <a:p>
            <a:r>
              <a:rPr lang="zh-TW" altLang="en-US" dirty="0" smtClean="0"/>
              <a:t>當滑鼠在時間軸上移動時，會同時顯示即時預覽畫面，方便使用者更精確的找到錄影畫面的時間點</a:t>
            </a:r>
            <a:endParaRPr lang="en-US" altLang="zh-TW" dirty="0" smtClean="0"/>
          </a:p>
          <a:p>
            <a:endParaRPr lang="en-US" altLang="zh-TW" dirty="0" smtClean="0"/>
          </a:p>
          <a:p>
            <a:r>
              <a:rPr lang="zh-TW" altLang="en-US" dirty="0" smtClean="0"/>
              <a:t>沒陰影</a:t>
            </a: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775355"/>
            <a:ext cx="7772400" cy="1225021"/>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75048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75687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28865"/>
            <a:ext cx="2057400" cy="4876271"/>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28865"/>
            <a:ext cx="6019800" cy="4876271"/>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4878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57158" y="2143119"/>
            <a:ext cx="8219256" cy="93131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4600" b="1" i="0" u="none" strike="noStrike" cap="none" baseline="0">
                <a:solidFill>
                  <a:srgbClr val="F2F2F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bj" userDrawn="1">
  <p:cSld name="obj">
    <p:spTree>
      <p:nvGrpSpPr>
        <p:cNvPr id="1" name="Shape 25"/>
        <p:cNvGrpSpPr/>
        <p:nvPr/>
      </p:nvGrpSpPr>
      <p:grpSpPr>
        <a:xfrm>
          <a:off x="0" y="0"/>
          <a:ext cx="0" cy="0"/>
          <a:chOff x="0" y="0"/>
          <a:chExt cx="0" cy="0"/>
        </a:xfrm>
      </p:grpSpPr>
      <p:sp>
        <p:nvSpPr>
          <p:cNvPr id="31" name="Shape 31"/>
          <p:cNvSpPr txBox="1">
            <a:spLocks noGrp="1"/>
          </p:cNvSpPr>
          <p:nvPr>
            <p:ph type="body" idx="1"/>
          </p:nvPr>
        </p:nvSpPr>
        <p:spPr>
          <a:xfrm>
            <a:off x="457200" y="1057300"/>
            <a:ext cx="8229600" cy="3396376"/>
          </a:xfrm>
          <a:prstGeom prst="rect">
            <a:avLst/>
          </a:prstGeom>
          <a:noFill/>
          <a:ln>
            <a:noFill/>
          </a:ln>
        </p:spPr>
        <p:txBody>
          <a:bodyPr/>
          <a:lstStyle>
            <a:lvl1pPr marL="0" indent="0" algn="l" rtl="0">
              <a:lnSpc>
                <a:spcPct val="110000"/>
              </a:lnSpc>
              <a:buNone/>
              <a:defRPr sz="2000" baseline="0">
                <a:solidFill>
                  <a:schemeClr val="bg1"/>
                </a:solidFill>
                <a:latin typeface="+mn-ea"/>
                <a:ea typeface="+mn-ea"/>
              </a:defRPr>
            </a:lvl1pPr>
            <a:lvl2pPr rtl="0">
              <a:defRPr sz="2400">
                <a:solidFill>
                  <a:srgbClr val="595959"/>
                </a:solidFill>
              </a:defRPr>
            </a:lvl2pPr>
            <a:lvl3pPr rtl="0">
              <a:defRPr sz="2000">
                <a:solidFill>
                  <a:srgbClr val="595959"/>
                </a:solidFill>
              </a:defRPr>
            </a:lvl3pPr>
            <a:lvl4pPr rtl="0">
              <a:defRPr sz="1800">
                <a:solidFill>
                  <a:srgbClr val="595959"/>
                </a:solidFill>
              </a:defRPr>
            </a:lvl4pPr>
            <a:lvl5pPr rtl="0">
              <a:defRPr sz="1800">
                <a:solidFill>
                  <a:srgbClr val="595959"/>
                </a:solidFill>
              </a:defRPr>
            </a:lvl5pPr>
            <a:lvl6pPr rtl="0">
              <a:defRPr/>
            </a:lvl6pPr>
            <a:lvl7pPr rtl="0">
              <a:defRPr/>
            </a:lvl7pPr>
            <a:lvl8pPr rtl="0">
              <a:defRPr/>
            </a:lvl8pPr>
            <a:lvl9pPr rtl="0">
              <a:defRPr/>
            </a:lvl9pPr>
          </a:lstStyle>
          <a:p>
            <a:endParaRPr dirty="0"/>
          </a:p>
        </p:txBody>
      </p:sp>
      <p:sp>
        <p:nvSpPr>
          <p:cNvPr id="4" name="Shape 32"/>
          <p:cNvSpPr txBox="1">
            <a:spLocks noGrp="1"/>
          </p:cNvSpPr>
          <p:nvPr>
            <p:ph type="dt" idx="10"/>
          </p:nvPr>
        </p:nvSpPr>
        <p:spPr bwMode="auto">
          <a:xfrm>
            <a:off x="457200" y="5297488"/>
            <a:ext cx="2133600" cy="303212"/>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sz="1200">
                <a:solidFill>
                  <a:srgbClr val="888888"/>
                </a:solidFill>
                <a:latin typeface="Calibri" pitchFamily="34" charset="0"/>
                <a:ea typeface="新細明體" pitchFamily="18" charset="-120"/>
                <a:cs typeface="Arial" pitchFamily="34" charset="0"/>
                <a:sym typeface="Calibri" pitchFamily="34" charset="0"/>
              </a:defRPr>
            </a:lvl1pPr>
          </a:lstStyle>
          <a:p>
            <a:pPr>
              <a:defRPr/>
            </a:pPr>
            <a:endParaRPr lang="en-US" altLang="zh-TW" dirty="0"/>
          </a:p>
        </p:txBody>
      </p:sp>
      <p:sp>
        <p:nvSpPr>
          <p:cNvPr id="5" name="Shape 33"/>
          <p:cNvSpPr txBox="1">
            <a:spLocks noGrp="1"/>
          </p:cNvSpPr>
          <p:nvPr>
            <p:ph type="ftr" idx="11"/>
          </p:nvPr>
        </p:nvSpPr>
        <p:spPr bwMode="auto">
          <a:xfrm>
            <a:off x="3124200" y="5297488"/>
            <a:ext cx="2895600" cy="303212"/>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ctr">
              <a:defRPr sz="1200">
                <a:solidFill>
                  <a:srgbClr val="888888"/>
                </a:solidFill>
                <a:latin typeface="Calibri" pitchFamily="34" charset="0"/>
                <a:ea typeface="新細明體" pitchFamily="18" charset="-120"/>
                <a:cs typeface="Arial" pitchFamily="34" charset="0"/>
                <a:sym typeface="Calibri" pitchFamily="34" charset="0"/>
              </a:defRPr>
            </a:lvl1pPr>
          </a:lstStyle>
          <a:p>
            <a:pPr>
              <a:defRPr/>
            </a:pPr>
            <a:endParaRPr lang="en-US" altLang="zh-TW"/>
          </a:p>
        </p:txBody>
      </p:sp>
      <p:sp>
        <p:nvSpPr>
          <p:cNvPr id="6" name="Shape 34"/>
          <p:cNvSpPr txBox="1">
            <a:spLocks noGrp="1"/>
          </p:cNvSpPr>
          <p:nvPr>
            <p:ph type="sldNum" idx="12"/>
          </p:nvPr>
        </p:nvSpPr>
        <p:spPr bwMode="auto">
          <a:xfrm>
            <a:off x="6553200" y="5297488"/>
            <a:ext cx="2133600" cy="303212"/>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defRPr sz="1200">
                <a:solidFill>
                  <a:srgbClr val="888888"/>
                </a:solidFill>
                <a:latin typeface="Calibri" pitchFamily="34" charset="0"/>
                <a:ea typeface="新細明體" pitchFamily="18" charset="-120"/>
                <a:cs typeface="Arial" pitchFamily="34" charset="0"/>
                <a:sym typeface="Calibri" pitchFamily="34" charset="0"/>
              </a:defRPr>
            </a:lvl1pPr>
          </a:lstStyle>
          <a:p>
            <a:pPr>
              <a:defRPr/>
            </a:pPr>
            <a:endParaRPr lang="en-US" altLang="zh-TW"/>
          </a:p>
        </p:txBody>
      </p:sp>
      <p:sp>
        <p:nvSpPr>
          <p:cNvPr id="8" name="Shape 31"/>
          <p:cNvSpPr txBox="1">
            <a:spLocks noGrp="1"/>
          </p:cNvSpPr>
          <p:nvPr>
            <p:ph type="body" idx="13"/>
          </p:nvPr>
        </p:nvSpPr>
        <p:spPr>
          <a:xfrm>
            <a:off x="251520" y="121196"/>
            <a:ext cx="8640960" cy="648072"/>
          </a:xfrm>
          <a:prstGeom prst="rect">
            <a:avLst/>
          </a:prstGeom>
          <a:noFill/>
          <a:ln>
            <a:noFill/>
          </a:ln>
        </p:spPr>
        <p:txBody>
          <a:bodyPr/>
          <a:lstStyle>
            <a:lvl1pPr marL="0" indent="0" algn="ctr" rtl="0">
              <a:lnSpc>
                <a:spcPct val="110000"/>
              </a:lnSpc>
              <a:buNone/>
              <a:defRPr sz="3800" b="1" i="0" baseline="0">
                <a:solidFill>
                  <a:schemeClr val="bg1"/>
                </a:solidFill>
                <a:latin typeface="+mn-ea"/>
                <a:ea typeface="+mn-ea"/>
              </a:defRPr>
            </a:lvl1pPr>
            <a:lvl2pPr rtl="0">
              <a:defRPr sz="2400">
                <a:solidFill>
                  <a:srgbClr val="595959"/>
                </a:solidFill>
              </a:defRPr>
            </a:lvl2pPr>
            <a:lvl3pPr rtl="0">
              <a:defRPr sz="2000">
                <a:solidFill>
                  <a:srgbClr val="595959"/>
                </a:solidFill>
              </a:defRPr>
            </a:lvl3pPr>
            <a:lvl4pPr rtl="0">
              <a:defRPr sz="1800">
                <a:solidFill>
                  <a:srgbClr val="595959"/>
                </a:solidFill>
              </a:defRPr>
            </a:lvl4pPr>
            <a:lvl5pPr rtl="0">
              <a:defRPr sz="1800">
                <a:solidFill>
                  <a:srgbClr val="595959"/>
                </a:solidFill>
              </a:defRPr>
            </a:lvl5pPr>
            <a:lvl6pPr rtl="0">
              <a:defRPr/>
            </a:lvl6pPr>
            <a:lvl7pPr rtl="0">
              <a:defRPr/>
            </a:lvl7pPr>
            <a:lvl8pPr rtl="0">
              <a:defRPr/>
            </a:lvl8pPr>
            <a:lvl9pPr rtl="0">
              <a:defRPr/>
            </a:lvl9pPr>
          </a:lstStyle>
          <a:p>
            <a:endParaRPr dirty="0"/>
          </a:p>
        </p:txBody>
      </p:sp>
    </p:spTree>
    <p:extLst>
      <p:ext uri="{BB962C8B-B14F-4D97-AF65-F5344CB8AC3E}">
        <p14:creationId xmlns="" xmlns:p14="http://schemas.microsoft.com/office/powerpoint/2010/main" val="283956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kumimoji="1" lang="zh-TW" altLang="en-US" dirty="0" smtClean="0"/>
              <a:t>按一下以編輯母片標題樣式</a:t>
            </a:r>
            <a:endParaRPr kumimoji="1" lang="zh-TW" altLang="en-US" dirty="0"/>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184854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3672417"/>
            <a:ext cx="7772400" cy="1135063"/>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4626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1668188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29993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kumimoji="1" lang="zh-TW" altLang="en-US" dirty="0" smtClean="0"/>
              <a:t>按一下以編輯母片標題樣式</a:t>
            </a:r>
            <a:endParaRPr kumimoji="1" lang="zh-TW" altLang="en-US" dirty="0"/>
          </a:p>
        </p:txBody>
      </p:sp>
      <p:sp>
        <p:nvSpPr>
          <p:cNvPr id="3" name="日期版面配置區 2"/>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253334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146785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27542"/>
            <a:ext cx="3008313" cy="968375"/>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77088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000500"/>
            <a:ext cx="5486400" cy="472282"/>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740D957C-C7A5-EC4C-BFE7-72265604C387}" type="datetimeFigureOut">
              <a:rPr kumimoji="1" lang="zh-TW" altLang="en-US" smtClean="0"/>
              <a:pPr/>
              <a:t>2013/12/11</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250870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40D957C-C7A5-EC4C-BFE7-72265604C387}" type="datetimeFigureOut">
              <a:rPr kumimoji="1" lang="zh-TW" altLang="en-US" smtClean="0"/>
              <a:pPr/>
              <a:t>2013/12/11</a:t>
            </a:fld>
            <a:endParaRPr kumimoji="1" lang="zh-TW" altLang="en-US"/>
          </a:p>
        </p:txBody>
      </p:sp>
      <p:sp>
        <p:nvSpPr>
          <p:cNvPr id="5" name="頁尾版面配置區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772111D-EC3D-7944-AF64-659C2F67F792}" type="slidenum">
              <a:rPr kumimoji="1" lang="zh-TW" altLang="en-US" smtClean="0"/>
              <a:pPr/>
              <a:t>‹#›</a:t>
            </a:fld>
            <a:endParaRPr kumimoji="1" lang="zh-TW" altLang="en-US"/>
          </a:p>
        </p:txBody>
      </p:sp>
    </p:spTree>
    <p:extLst>
      <p:ext uri="{BB962C8B-B14F-4D97-AF65-F5344CB8AC3E}">
        <p14:creationId xmlns="" xmlns:p14="http://schemas.microsoft.com/office/powerpoint/2010/main" val="6049403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jpeg"/><Relationship Id="rId21" Type="http://schemas.openxmlformats.org/officeDocument/2006/relationships/image" Target="../media/image49.png"/><Relationship Id="rId34" Type="http://schemas.openxmlformats.org/officeDocument/2006/relationships/image" Target="../media/image62.jpeg"/><Relationship Id="rId42" Type="http://schemas.openxmlformats.org/officeDocument/2006/relationships/image" Target="../media/image70.jpeg"/><Relationship Id="rId47" Type="http://schemas.openxmlformats.org/officeDocument/2006/relationships/image" Target="../media/image75.png"/><Relationship Id="rId50" Type="http://schemas.openxmlformats.org/officeDocument/2006/relationships/image" Target="../media/image78.jpeg"/><Relationship Id="rId55" Type="http://schemas.openxmlformats.org/officeDocument/2006/relationships/image" Target="../media/image83.png"/><Relationship Id="rId63" Type="http://schemas.openxmlformats.org/officeDocument/2006/relationships/image" Target="../media/image91.jpeg"/><Relationship Id="rId68" Type="http://schemas.openxmlformats.org/officeDocument/2006/relationships/image" Target="../media/image96.jpeg"/><Relationship Id="rId76" Type="http://schemas.openxmlformats.org/officeDocument/2006/relationships/image" Target="../media/image104.png"/><Relationship Id="rId7" Type="http://schemas.openxmlformats.org/officeDocument/2006/relationships/image" Target="../media/image35.png"/><Relationship Id="rId71" Type="http://schemas.openxmlformats.org/officeDocument/2006/relationships/image" Target="../media/image99.jpeg"/><Relationship Id="rId2" Type="http://schemas.openxmlformats.org/officeDocument/2006/relationships/notesSlide" Target="../notesSlides/notesSlide14.xml"/><Relationship Id="rId16" Type="http://schemas.openxmlformats.org/officeDocument/2006/relationships/image" Target="../media/image44.jpeg"/><Relationship Id="rId29" Type="http://schemas.openxmlformats.org/officeDocument/2006/relationships/image" Target="../media/image57.jpe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jpeg"/><Relationship Id="rId37" Type="http://schemas.openxmlformats.org/officeDocument/2006/relationships/image" Target="../media/image65.jpeg"/><Relationship Id="rId40" Type="http://schemas.openxmlformats.org/officeDocument/2006/relationships/image" Target="../media/image68.jpeg"/><Relationship Id="rId45" Type="http://schemas.openxmlformats.org/officeDocument/2006/relationships/image" Target="../media/image73.png"/><Relationship Id="rId53" Type="http://schemas.openxmlformats.org/officeDocument/2006/relationships/image" Target="../media/image81.png"/><Relationship Id="rId58" Type="http://schemas.openxmlformats.org/officeDocument/2006/relationships/image" Target="../media/image86.png"/><Relationship Id="rId66" Type="http://schemas.openxmlformats.org/officeDocument/2006/relationships/image" Target="../media/image94.jpeg"/><Relationship Id="rId74" Type="http://schemas.openxmlformats.org/officeDocument/2006/relationships/image" Target="../media/image102.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36" Type="http://schemas.openxmlformats.org/officeDocument/2006/relationships/image" Target="../media/image64.jpeg"/><Relationship Id="rId49" Type="http://schemas.openxmlformats.org/officeDocument/2006/relationships/image" Target="../media/image77.jpeg"/><Relationship Id="rId57" Type="http://schemas.openxmlformats.org/officeDocument/2006/relationships/image" Target="../media/image85.jpeg"/><Relationship Id="rId61" Type="http://schemas.openxmlformats.org/officeDocument/2006/relationships/image" Target="../media/image89.gif"/><Relationship Id="rId10" Type="http://schemas.openxmlformats.org/officeDocument/2006/relationships/image" Target="../media/image38.png"/><Relationship Id="rId19" Type="http://schemas.openxmlformats.org/officeDocument/2006/relationships/image" Target="../media/image47.jpeg"/><Relationship Id="rId31" Type="http://schemas.openxmlformats.org/officeDocument/2006/relationships/image" Target="../media/image59.jpeg"/><Relationship Id="rId44" Type="http://schemas.openxmlformats.org/officeDocument/2006/relationships/image" Target="../media/image72.jpeg"/><Relationship Id="rId52" Type="http://schemas.openxmlformats.org/officeDocument/2006/relationships/image" Target="../media/image80.tiff"/><Relationship Id="rId60" Type="http://schemas.openxmlformats.org/officeDocument/2006/relationships/image" Target="../media/image88.png"/><Relationship Id="rId65" Type="http://schemas.openxmlformats.org/officeDocument/2006/relationships/image" Target="../media/image93.jpeg"/><Relationship Id="rId73" Type="http://schemas.openxmlformats.org/officeDocument/2006/relationships/image" Target="../media/image101.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png"/><Relationship Id="rId56" Type="http://schemas.openxmlformats.org/officeDocument/2006/relationships/image" Target="../media/image84.jpeg"/><Relationship Id="rId64" Type="http://schemas.openxmlformats.org/officeDocument/2006/relationships/image" Target="../media/image92.jpeg"/><Relationship Id="rId69" Type="http://schemas.openxmlformats.org/officeDocument/2006/relationships/image" Target="../media/image97.png"/><Relationship Id="rId8" Type="http://schemas.openxmlformats.org/officeDocument/2006/relationships/image" Target="../media/image36.png"/><Relationship Id="rId51" Type="http://schemas.openxmlformats.org/officeDocument/2006/relationships/image" Target="../media/image79.png"/><Relationship Id="rId72" Type="http://schemas.openxmlformats.org/officeDocument/2006/relationships/image" Target="../media/image100.jpeg"/><Relationship Id="rId3" Type="http://schemas.openxmlformats.org/officeDocument/2006/relationships/image" Target="../media/image7.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jpeg"/><Relationship Id="rId33" Type="http://schemas.openxmlformats.org/officeDocument/2006/relationships/image" Target="../media/image61.jpeg"/><Relationship Id="rId38" Type="http://schemas.openxmlformats.org/officeDocument/2006/relationships/image" Target="../media/image66.jpeg"/><Relationship Id="rId46" Type="http://schemas.openxmlformats.org/officeDocument/2006/relationships/image" Target="../media/image74.jpeg"/><Relationship Id="rId59" Type="http://schemas.openxmlformats.org/officeDocument/2006/relationships/image" Target="../media/image87.jpeg"/><Relationship Id="rId67" Type="http://schemas.openxmlformats.org/officeDocument/2006/relationships/image" Target="../media/image95.png"/><Relationship Id="rId20" Type="http://schemas.openxmlformats.org/officeDocument/2006/relationships/image" Target="../media/image48.jpeg"/><Relationship Id="rId41" Type="http://schemas.openxmlformats.org/officeDocument/2006/relationships/image" Target="../media/image69.png"/><Relationship Id="rId54" Type="http://schemas.openxmlformats.org/officeDocument/2006/relationships/image" Target="../media/image82.png"/><Relationship Id="rId62" Type="http://schemas.openxmlformats.org/officeDocument/2006/relationships/image" Target="../media/image90.gif"/><Relationship Id="rId70" Type="http://schemas.openxmlformats.org/officeDocument/2006/relationships/image" Target="../media/image98.png"/><Relationship Id="rId75" Type="http://schemas.openxmlformats.org/officeDocument/2006/relationships/image" Target="../media/image103.gif"/><Relationship Id="rId1" Type="http://schemas.openxmlformats.org/officeDocument/2006/relationships/slideLayout" Target="../slideLayouts/slideLayout2.xml"/><Relationship Id="rId6"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 Id="rId9"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467543" y="1777380"/>
            <a:ext cx="3960440" cy="20162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altLang="zh-TW" sz="4800" b="1" i="0" u="none" strike="noStrike" cap="none" baseline="0" dirty="0" smtClean="0">
                <a:solidFill>
                  <a:srgbClr val="FFFFFF"/>
                </a:solidFill>
                <a:latin typeface="微軟正黑體"/>
                <a:ea typeface="微軟正黑體"/>
                <a:cs typeface="微軟正黑體"/>
                <a:sym typeface="Arial"/>
              </a:rPr>
              <a:t>QNAP</a:t>
            </a:r>
            <a:r>
              <a:rPr lang="zh-TW" altLang="en-US" sz="4800" b="1" i="0" u="none" strike="noStrike" cap="none" baseline="0" dirty="0" smtClean="0">
                <a:solidFill>
                  <a:srgbClr val="FFFFFF"/>
                </a:solidFill>
                <a:latin typeface="微軟正黑體"/>
                <a:ea typeface="微軟正黑體"/>
                <a:cs typeface="微軟正黑體"/>
                <a:sym typeface="Arial"/>
              </a:rPr>
              <a:t> </a:t>
            </a:r>
            <a:r>
              <a:rPr lang="en-US" altLang="zh-TW" sz="4800" dirty="0" smtClean="0">
                <a:solidFill>
                  <a:srgbClr val="FFFFFF"/>
                </a:solidFill>
                <a:latin typeface="微軟正黑體"/>
                <a:ea typeface="微軟正黑體"/>
                <a:cs typeface="微軟正黑體"/>
                <a:sym typeface="Arial"/>
              </a:rPr>
              <a:t>Surveillance Solution</a:t>
            </a:r>
            <a:endParaRPr lang="en-US" sz="4800" b="1" i="0" u="none" strike="noStrike" cap="none" baseline="0" dirty="0">
              <a:solidFill>
                <a:srgbClr val="FFFFFF"/>
              </a:solidFill>
              <a:latin typeface="微軟正黑體"/>
              <a:ea typeface="微軟正黑體"/>
              <a:cs typeface="微軟正黑體"/>
              <a:sym typeface="Arial"/>
            </a:endParaRPr>
          </a:p>
        </p:txBody>
      </p:sp>
      <p:pic>
        <p:nvPicPr>
          <p:cNvPr id="7" name="圖片 6" descr="25.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71938" y="-257558"/>
            <a:ext cx="3072062" cy="1921063"/>
          </a:xfrm>
          <a:prstGeom prst="rect">
            <a:avLst/>
          </a:prstGeom>
        </p:spPr>
      </p:pic>
      <p:pic>
        <p:nvPicPr>
          <p:cNvPr id="8" name="圖片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934094" y="2218408"/>
            <a:ext cx="1265841" cy="1265841"/>
          </a:xfrm>
          <a:prstGeom prst="rect">
            <a:avLst/>
          </a:prstGeom>
          <a:effectLst>
            <a:outerShdw blurRad="50800" dist="38100" dir="19260000" algn="tl" rotWithShape="0">
              <a:srgbClr val="000000">
                <a:alpha val="43000"/>
              </a:srgbClr>
            </a:outerShdw>
            <a:reflection stA="50000" endPos="36000" dist="12700" dir="5400000" sy="-100000" algn="bl" rotWithShape="0"/>
          </a:effectLst>
        </p:spPr>
      </p:pic>
      <p:pic>
        <p:nvPicPr>
          <p:cNvPr id="9" name="圖片 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100387" y="2529304"/>
            <a:ext cx="1265841" cy="1265841"/>
          </a:xfrm>
          <a:prstGeom prst="rect">
            <a:avLst/>
          </a:prstGeom>
          <a:effectLst>
            <a:outerShdw blurRad="50800" dist="38100" dir="19260000" algn="tl" rotWithShape="0">
              <a:srgbClr val="000000">
                <a:alpha val="43000"/>
              </a:srgbClr>
            </a:outerShdw>
            <a:reflection stA="50000" endPos="36000" dist="12700" dir="5400000" sy="-100000" algn="bl" rotWithShape="0"/>
          </a:effectLst>
        </p:spPr>
      </p:pic>
      <p:pic>
        <p:nvPicPr>
          <p:cNvPr id="10" name="圖片 9"/>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259273" y="2844994"/>
            <a:ext cx="1265841" cy="1265841"/>
          </a:xfrm>
          <a:prstGeom prst="rect">
            <a:avLst/>
          </a:prstGeom>
          <a:effectLst>
            <a:outerShdw blurRad="50800" dist="38100" dir="19260000" algn="tl" rotWithShape="0">
              <a:srgbClr val="000000">
                <a:alpha val="43000"/>
              </a:srgbClr>
            </a:outerShdw>
            <a:reflection stA="50000" endPos="36000" dist="12700" dir="5400000" sy="-100000" algn="bl" rotWithShape="0"/>
          </a:effectLst>
        </p:spPr>
      </p:pic>
    </p:spTree>
  </p:cSld>
  <p:clrMapOvr>
    <a:masterClrMapping/>
  </p:clrMapOvr>
  <mc:AlternateContent xmlns:mc="http://schemas.openxmlformats.org/markup-compatibility/2006">
    <mc:Choice xmlns="" xmlns:p14="http://schemas.microsoft.com/office/powerpoint/2010/main" Requires="p14">
      <p:transition spd="slow" p14:dur="3400">
        <p14:reveal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fontScale="90000"/>
          </a:bodyPr>
          <a:lstStyle/>
          <a:p>
            <a:r>
              <a:rPr lang="en-US" altLang="zh-TW" sz="4000" dirty="0" smtClean="0">
                <a:solidFill>
                  <a:srgbClr val="FFFFFF"/>
                </a:solidFill>
                <a:latin typeface="微軟正黑體"/>
                <a:ea typeface="微軟正黑體"/>
                <a:cs typeface="微軟正黑體"/>
              </a:rPr>
              <a:t>Preview Recordings by Thumbnails</a:t>
            </a:r>
          </a:p>
        </p:txBody>
      </p:sp>
      <p:sp>
        <p:nvSpPr>
          <p:cNvPr id="6" name="Shape 507"/>
          <p:cNvSpPr txBox="1">
            <a:spLocks/>
          </p:cNvSpPr>
          <p:nvPr/>
        </p:nvSpPr>
        <p:spPr>
          <a:xfrm>
            <a:off x="457200" y="1333500"/>
            <a:ext cx="8229600" cy="1235968"/>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You can move the mouse cursor over the timeline to preview the video thumbnails to quickly identify and search the event. </a:t>
            </a:r>
            <a:endParaRPr lang="zh-TW" altLang="en-US" sz="2000" dirty="0">
              <a:solidFill>
                <a:srgbClr val="FFFFFF"/>
              </a:solidFill>
              <a:latin typeface="微軟正黑體"/>
              <a:ea typeface="微軟正黑體"/>
              <a:cs typeface="微軟正黑體"/>
            </a:endParaRPr>
          </a:p>
        </p:txBody>
      </p:sp>
      <p:sp>
        <p:nvSpPr>
          <p:cNvPr id="7" name="文字方塊 6"/>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a:off x="1866900" y="2165718"/>
            <a:ext cx="5410200" cy="3051352"/>
          </a:xfrm>
          <a:prstGeom prst="rect">
            <a:avLst/>
          </a:prstGeom>
          <a:noFill/>
          <a:ln w="9525">
            <a:noFill/>
            <a:miter lim="800000"/>
            <a:headEnd/>
            <a:tailEnd/>
          </a:ln>
        </p:spPr>
      </p:pic>
    </p:spTree>
    <p:extLst>
      <p:ext uri="{BB962C8B-B14F-4D97-AF65-F5344CB8AC3E}">
        <p14:creationId xmlns="" xmlns:p14="http://schemas.microsoft.com/office/powerpoint/2010/main" val="33755546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pic>
        <p:nvPicPr>
          <p:cNvPr id="15" name="圖片 14" descr="pb-1.png"/>
          <p:cNvPicPr>
            <a:picLocks noChangeAspect="1"/>
          </p:cNvPicPr>
          <p:nvPr/>
        </p:nvPicPr>
        <p:blipFill>
          <a:blip r:embed="rId4"/>
          <a:stretch>
            <a:fillRect/>
          </a:stretch>
        </p:blipFill>
        <p:spPr>
          <a:xfrm>
            <a:off x="1476283" y="2148370"/>
            <a:ext cx="6303818" cy="3137142"/>
          </a:xfrm>
          <a:prstGeom prst="rect">
            <a:avLst/>
          </a:prstGeom>
        </p:spPr>
      </p:pic>
      <p:pic>
        <p:nvPicPr>
          <p:cNvPr id="2051" name="Picture 3" descr="D:\QNAP\media\others\NVR有用到的監控圖\DSC_0236.JPG"/>
          <p:cNvPicPr>
            <a:picLocks noChangeAspect="1" noChangeArrowheads="1"/>
          </p:cNvPicPr>
          <p:nvPr/>
        </p:nvPicPr>
        <p:blipFill>
          <a:blip r:embed="rId5"/>
          <a:srcRect/>
          <a:stretch>
            <a:fillRect/>
          </a:stretch>
        </p:blipFill>
        <p:spPr bwMode="auto">
          <a:xfrm>
            <a:off x="3285448" y="2490331"/>
            <a:ext cx="3712376" cy="2466000"/>
          </a:xfrm>
          <a:prstGeom prst="rect">
            <a:avLst/>
          </a:prstGeom>
          <a:noFill/>
        </p:spPr>
      </p:pic>
      <p:sp>
        <p:nvSpPr>
          <p:cNvPr id="5" name="標題 4"/>
          <p:cNvSpPr>
            <a:spLocks noGrp="1"/>
          </p:cNvSpPr>
          <p:nvPr>
            <p:ph type="title"/>
          </p:nvPr>
        </p:nvSpPr>
        <p:spPr/>
        <p:txBody>
          <a:bodyPr>
            <a:normAutofit/>
          </a:bodyPr>
          <a:lstStyle/>
          <a:p>
            <a:r>
              <a:rPr lang="en-US" altLang="zh-TW" sz="4000" dirty="0" smtClean="0">
                <a:solidFill>
                  <a:srgbClr val="FFFFFF"/>
                </a:solidFill>
                <a:latin typeface="微軟正黑體"/>
                <a:ea typeface="微軟正黑體"/>
                <a:cs typeface="微軟正黑體"/>
              </a:rPr>
              <a:t>Zoom in to See Details</a:t>
            </a:r>
          </a:p>
        </p:txBody>
      </p:sp>
      <p:sp>
        <p:nvSpPr>
          <p:cNvPr id="12"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By right-clicking the mouse and dragging an area on the screen, that area will be enlarged with a more clear view.</a:t>
            </a:r>
            <a:endParaRPr lang="zh-TW" altLang="zh-TW" sz="2000" dirty="0">
              <a:solidFill>
                <a:srgbClr val="FFFFFF"/>
              </a:solidFill>
              <a:latin typeface="微軟正黑體"/>
              <a:ea typeface="微軟正黑體"/>
              <a:cs typeface="微軟正黑體"/>
            </a:endParaRPr>
          </a:p>
        </p:txBody>
      </p:sp>
      <p:sp>
        <p:nvSpPr>
          <p:cNvPr id="10" name="矩形 9"/>
          <p:cNvSpPr/>
          <p:nvPr/>
        </p:nvSpPr>
        <p:spPr>
          <a:xfrm>
            <a:off x="3285448" y="3319335"/>
            <a:ext cx="2009974" cy="1451647"/>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6" name="Picture 3" descr="D:\QNAP\media\others\NVR有用到的監控圖\DSC_0236.JPG"/>
          <p:cNvPicPr>
            <a:picLocks noChangeAspect="1" noChangeArrowheads="1"/>
          </p:cNvPicPr>
          <p:nvPr/>
        </p:nvPicPr>
        <p:blipFill>
          <a:blip r:embed="rId5"/>
          <a:srcRect t="33617" r="45858" b="7516"/>
          <a:stretch>
            <a:fillRect/>
          </a:stretch>
        </p:blipFill>
        <p:spPr bwMode="auto">
          <a:xfrm>
            <a:off x="3441013" y="2490331"/>
            <a:ext cx="3414463" cy="2466000"/>
          </a:xfrm>
          <a:prstGeom prst="rect">
            <a:avLst/>
          </a:prstGeom>
          <a:noFill/>
        </p:spPr>
      </p:pic>
    </p:spTree>
    <p:extLst>
      <p:ext uri="{BB962C8B-B14F-4D97-AF65-F5344CB8AC3E}">
        <p14:creationId xmlns="" xmlns:p14="http://schemas.microsoft.com/office/powerpoint/2010/main" val="6928895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par>
                          <p:cTn id="8" fill="hold">
                            <p:stCondLst>
                              <p:cond delay="500"/>
                            </p:stCondLst>
                            <p:childTnLst>
                              <p:par>
                                <p:cTn id="9" presetID="4" presetClass="exit" presetSubtype="16" fill="hold" grpId="1" nodeType="afterEffect">
                                  <p:stCondLst>
                                    <p:cond delay="0"/>
                                  </p:stCondLst>
                                  <p:childTnLst>
                                    <p:animEffect transition="out" filter="box(in)">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par>
                                <p:cTn id="12" presetID="4" presetClass="exit" presetSubtype="16" fill="hold" nodeType="withEffect">
                                  <p:stCondLst>
                                    <p:cond delay="0"/>
                                  </p:stCondLst>
                                  <p:childTnLst>
                                    <p:animEffect transition="out" filter="box(in)">
                                      <p:cBhvr>
                                        <p:cTn id="13" dur="500"/>
                                        <p:tgtEl>
                                          <p:spTgt spid="2051"/>
                                        </p:tgtEl>
                                      </p:cBhvr>
                                    </p:animEffect>
                                    <p:set>
                                      <p:cBhvr>
                                        <p:cTn id="14" dur="1" fill="hold">
                                          <p:stCondLst>
                                            <p:cond delay="499"/>
                                          </p:stCondLst>
                                        </p:cTn>
                                        <p:tgtEl>
                                          <p:spTgt spid="2051"/>
                                        </p:tgtEl>
                                        <p:attrNameLst>
                                          <p:attrName>style.visibility</p:attrName>
                                        </p:attrNameLst>
                                      </p:cBhvr>
                                      <p:to>
                                        <p:strVal val="hidden"/>
                                      </p:to>
                                    </p:set>
                                  </p:childTnLst>
                                </p:cTn>
                              </p:par>
                            </p:childTnLst>
                          </p:cTn>
                        </p:par>
                        <p:par>
                          <p:cTn id="15" fill="hold">
                            <p:stCondLst>
                              <p:cond delay="1500"/>
                            </p:stCondLst>
                            <p:childTnLst>
                              <p:par>
                                <p:cTn id="16" presetID="4"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grpSp>
        <p:nvGrpSpPr>
          <p:cNvPr id="14" name="群組 13"/>
          <p:cNvGrpSpPr/>
          <p:nvPr/>
        </p:nvGrpSpPr>
        <p:grpSpPr>
          <a:xfrm>
            <a:off x="1512239" y="-265212"/>
            <a:ext cx="5854906" cy="5715000"/>
            <a:chOff x="2005494" y="-265212"/>
            <a:chExt cx="5854906" cy="5715000"/>
          </a:xfrm>
        </p:grpSpPr>
        <p:pic>
          <p:nvPicPr>
            <p:cNvPr id="9" name="圖片 8" descr="08.png"/>
            <p:cNvPicPr>
              <a:picLocks noChangeAspect="1"/>
            </p:cNvPicPr>
            <p:nvPr/>
          </p:nvPicPr>
          <p:blipFill rotWithShape="1">
            <a:blip r:embed="rId4"/>
            <a:srcRect r="35936"/>
            <a:stretch/>
          </p:blipFill>
          <p:spPr>
            <a:xfrm>
              <a:off x="2005494" y="-265212"/>
              <a:ext cx="5854906" cy="5715000"/>
            </a:xfrm>
            <a:prstGeom prst="rect">
              <a:avLst/>
            </a:prstGeom>
          </p:spPr>
        </p:pic>
        <p:sp>
          <p:nvSpPr>
            <p:cNvPr id="11" name="Shape 223"/>
            <p:cNvSpPr txBox="1"/>
            <p:nvPr/>
          </p:nvSpPr>
          <p:spPr>
            <a:xfrm>
              <a:off x="3288407" y="4379304"/>
              <a:ext cx="1512168" cy="360040"/>
            </a:xfrm>
            <a:prstGeom prst="rect">
              <a:avLst/>
            </a:prstGeom>
          </p:spPr>
          <p:txBody>
            <a:bodyPr lIns="91425" tIns="91425" rIns="91425" bIns="91425" anchor="t" anchorCtr="0">
              <a:noAutofit/>
            </a:bodyPr>
            <a:lstStyle/>
            <a:p>
              <a:pPr algn="ctr">
                <a:buNone/>
              </a:pPr>
              <a:r>
                <a:rPr lang="en-US" altLang="zh-TW" sz="1800" dirty="0" smtClean="0">
                  <a:solidFill>
                    <a:srgbClr val="FFFF00"/>
                  </a:solidFill>
                  <a:latin typeface="微軟正黑體"/>
                  <a:ea typeface="微軟正黑體"/>
                  <a:cs typeface="微軟正黑體"/>
                </a:rPr>
                <a:t>Save to client PC</a:t>
              </a:r>
              <a:endParaRPr lang="zh-TW" sz="1800" dirty="0">
                <a:solidFill>
                  <a:srgbClr val="FFFF00"/>
                </a:solidFill>
                <a:latin typeface="微軟正黑體"/>
                <a:ea typeface="微軟正黑體"/>
                <a:cs typeface="微軟正黑體"/>
              </a:endParaRPr>
            </a:p>
          </p:txBody>
        </p:sp>
        <p:sp>
          <p:nvSpPr>
            <p:cNvPr id="12" name="Shape 223"/>
            <p:cNvSpPr txBox="1"/>
            <p:nvPr/>
          </p:nvSpPr>
          <p:spPr>
            <a:xfrm>
              <a:off x="5782969" y="4199284"/>
              <a:ext cx="1584176" cy="360040"/>
            </a:xfrm>
            <a:prstGeom prst="rect">
              <a:avLst/>
            </a:prstGeom>
          </p:spPr>
          <p:txBody>
            <a:bodyPr lIns="91425" tIns="91425" rIns="91425" bIns="91425" anchor="t" anchorCtr="0">
              <a:noAutofit/>
            </a:bodyPr>
            <a:lstStyle/>
            <a:p>
              <a:pPr algn="ctr">
                <a:buNone/>
              </a:pPr>
              <a:r>
                <a:rPr lang="en-US" altLang="zh-TW" sz="1800" dirty="0" smtClean="0">
                  <a:solidFill>
                    <a:srgbClr val="FFFF00"/>
                  </a:solidFill>
                  <a:latin typeface="微軟正黑體"/>
                  <a:ea typeface="微軟正黑體"/>
                  <a:cs typeface="微軟正黑體"/>
                </a:rPr>
                <a:t>Upload to YouTube</a:t>
              </a:r>
              <a:endParaRPr lang="zh-TW" sz="1800" dirty="0">
                <a:solidFill>
                  <a:srgbClr val="FFFF00"/>
                </a:solidFill>
                <a:latin typeface="微軟正黑體"/>
                <a:ea typeface="微軟正黑體"/>
                <a:cs typeface="微軟正黑體"/>
              </a:endParaRPr>
            </a:p>
          </p:txBody>
        </p:sp>
      </p:grpSp>
      <p:sp>
        <p:nvSpPr>
          <p:cNvPr id="2" name="標題 1"/>
          <p:cNvSpPr>
            <a:spLocks noGrp="1"/>
          </p:cNvSpPr>
          <p:nvPr>
            <p:ph type="title"/>
          </p:nvPr>
        </p:nvSpPr>
        <p:spPr>
          <a:prstGeom prst="rect">
            <a:avLst/>
          </a:prstGeom>
        </p:spPr>
        <p:txBody>
          <a:bodyPr>
            <a:noAutofit/>
          </a:bodyPr>
          <a:lstStyle/>
          <a:p>
            <a:r>
              <a:rPr lang="en-US" altLang="zh-TW" sz="4000" dirty="0" smtClean="0">
                <a:solidFill>
                  <a:srgbClr val="FFFFFF"/>
                </a:solidFill>
                <a:latin typeface="微軟正黑體"/>
                <a:ea typeface="微軟正黑體"/>
                <a:cs typeface="微軟正黑體"/>
              </a:rPr>
              <a:t>Extract Video for Export</a:t>
            </a:r>
            <a:endParaRPr lang="en-US" altLang="zh-TW" sz="4000" dirty="0" smtClean="0">
              <a:solidFill>
                <a:schemeClr val="bg1"/>
              </a:solidFill>
              <a:latin typeface="微軟正黑體"/>
              <a:ea typeface="微軟正黑體"/>
              <a:cs typeface="微軟正黑體"/>
            </a:endParaRPr>
          </a:p>
        </p:txBody>
      </p:sp>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 xmlns:p14="http://schemas.microsoft.com/office/powerpoint/2010/main" val="30666242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0107650321221.png"/>
          <p:cNvPicPr>
            <a:picLocks noChangeAspect="1"/>
          </p:cNvPicPr>
          <p:nvPr/>
        </p:nvPicPr>
        <p:blipFill>
          <a:blip r:embed="rId3"/>
          <a:stretch>
            <a:fillRect/>
          </a:stretch>
        </p:blipFill>
        <p:spPr>
          <a:xfrm flipH="1">
            <a:off x="-756592" y="-238844"/>
            <a:ext cx="2376264" cy="2352723"/>
          </a:xfrm>
          <a:prstGeom prst="rect">
            <a:avLst/>
          </a:prstGeom>
        </p:spPr>
      </p:pic>
      <p:pic>
        <p:nvPicPr>
          <p:cNvPr id="15" name="圖片 14" descr="21.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pic>
        <p:nvPicPr>
          <p:cNvPr id="4" name="圖片 3" descr="07.png"/>
          <p:cNvPicPr>
            <a:picLocks noChangeAspect="1"/>
          </p:cNvPicPr>
          <p:nvPr/>
        </p:nvPicPr>
        <p:blipFill>
          <a:blip r:embed="rId5"/>
          <a:stretch>
            <a:fillRect/>
          </a:stretch>
        </p:blipFill>
        <p:spPr>
          <a:xfrm>
            <a:off x="2437" y="0"/>
            <a:ext cx="9139126" cy="5715000"/>
          </a:xfrm>
          <a:prstGeom prst="rect">
            <a:avLst/>
          </a:prstGeom>
        </p:spPr>
      </p:pic>
      <p:sp>
        <p:nvSpPr>
          <p:cNvPr id="12" name="標題 11"/>
          <p:cNvSpPr>
            <a:spLocks noGrp="1"/>
          </p:cNvSpPr>
          <p:nvPr>
            <p:ph type="title" idx="4294967295"/>
          </p:nvPr>
        </p:nvSpPr>
        <p:spPr>
          <a:xfrm>
            <a:off x="251520" y="193204"/>
            <a:ext cx="8640960" cy="648414"/>
          </a:xfrm>
          <a:prstGeom prst="rect">
            <a:avLst/>
          </a:prstGeom>
        </p:spPr>
        <p:txBody>
          <a:bodyPr>
            <a:noAutofit/>
          </a:bodyPr>
          <a:lstStyle/>
          <a:p>
            <a:r>
              <a:rPr lang="en-US" altLang="zh-TW" sz="4000" dirty="0" smtClean="0">
                <a:solidFill>
                  <a:srgbClr val="FFFFFF"/>
                </a:solidFill>
                <a:latin typeface="微軟正黑體"/>
                <a:ea typeface="微軟正黑體"/>
                <a:cs typeface="微軟正黑體"/>
              </a:rPr>
              <a:t>Select Recording Mode</a:t>
            </a:r>
            <a:endParaRPr lang="zh-TW" altLang="en-US" sz="4000" dirty="0">
              <a:solidFill>
                <a:schemeClr val="bg1"/>
              </a:solidFill>
              <a:latin typeface="微軟正黑體"/>
              <a:ea typeface="微軟正黑體"/>
              <a:cs typeface="微軟正黑體"/>
            </a:endParaRPr>
          </a:p>
        </p:txBody>
      </p:sp>
      <p:sp>
        <p:nvSpPr>
          <p:cNvPr id="5" name="Shape 223"/>
          <p:cNvSpPr txBox="1"/>
          <p:nvPr/>
        </p:nvSpPr>
        <p:spPr>
          <a:xfrm>
            <a:off x="683568" y="2641476"/>
            <a:ext cx="1224136" cy="360040"/>
          </a:xfrm>
          <a:prstGeom prst="rect">
            <a:avLst/>
          </a:prstGeom>
        </p:spPr>
        <p:txBody>
          <a:bodyPr lIns="91425" tIns="91425" rIns="91425" bIns="91425" anchor="t" anchorCtr="0">
            <a:noAutofit/>
          </a:bodyPr>
          <a:lstStyle/>
          <a:p>
            <a:pPr>
              <a:buNone/>
            </a:pPr>
            <a:r>
              <a:rPr lang="en-US" altLang="zh-TW" sz="2000" b="1" dirty="0" smtClean="0">
                <a:solidFill>
                  <a:srgbClr val="FFFF00"/>
                </a:solidFill>
                <a:latin typeface="微軟正黑體" pitchFamily="34" charset="-120"/>
                <a:ea typeface="微軟正黑體" pitchFamily="34" charset="-120"/>
              </a:rPr>
              <a:t>Basic</a:t>
            </a:r>
            <a:endParaRPr lang="zh-TW" sz="2000" b="1" dirty="0">
              <a:solidFill>
                <a:srgbClr val="FFFF00"/>
              </a:solidFill>
              <a:latin typeface="微軟正黑體" pitchFamily="34" charset="-120"/>
              <a:ea typeface="微軟正黑體" pitchFamily="34" charset="-120"/>
            </a:endParaRPr>
          </a:p>
        </p:txBody>
      </p:sp>
      <p:sp>
        <p:nvSpPr>
          <p:cNvPr id="6" name="Shape 223"/>
          <p:cNvSpPr txBox="1"/>
          <p:nvPr/>
        </p:nvSpPr>
        <p:spPr>
          <a:xfrm>
            <a:off x="7020272" y="2641476"/>
            <a:ext cx="1224136" cy="360040"/>
          </a:xfrm>
          <a:prstGeom prst="rect">
            <a:avLst/>
          </a:prstGeom>
        </p:spPr>
        <p:txBody>
          <a:bodyPr lIns="91425" tIns="91425" rIns="91425" bIns="91425" anchor="t" anchorCtr="0">
            <a:noAutofit/>
          </a:bodyPr>
          <a:lstStyle/>
          <a:p>
            <a:pPr>
              <a:buNone/>
            </a:pPr>
            <a:r>
              <a:rPr lang="en-US" altLang="zh-TW" sz="2000" b="1" dirty="0" smtClean="0">
                <a:solidFill>
                  <a:srgbClr val="FFFF00"/>
                </a:solidFill>
                <a:latin typeface="微軟正黑體" pitchFamily="34" charset="-120"/>
                <a:ea typeface="微軟正黑體" pitchFamily="34" charset="-120"/>
              </a:rPr>
              <a:t>Pro</a:t>
            </a:r>
            <a:endParaRPr lang="zh-TW" sz="2000" b="1" dirty="0">
              <a:solidFill>
                <a:srgbClr val="FFFF00"/>
              </a:solidFill>
              <a:latin typeface="微軟正黑體" pitchFamily="34" charset="-120"/>
              <a:ea typeface="微軟正黑體" pitchFamily="34" charset="-120"/>
            </a:endParaRPr>
          </a:p>
        </p:txBody>
      </p:sp>
      <p:sp>
        <p:nvSpPr>
          <p:cNvPr id="8" name="矩形 7"/>
          <p:cNvSpPr/>
          <p:nvPr/>
        </p:nvSpPr>
        <p:spPr>
          <a:xfrm>
            <a:off x="827584" y="3361556"/>
            <a:ext cx="2654257" cy="1770389"/>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矩形 9"/>
          <p:cNvSpPr/>
          <p:nvPr/>
        </p:nvSpPr>
        <p:spPr>
          <a:xfrm>
            <a:off x="899591" y="3217540"/>
            <a:ext cx="3081955" cy="2037481"/>
          </a:xfrm>
          <a:prstGeom prst="rect">
            <a:avLst/>
          </a:prstGeom>
        </p:spPr>
        <p:txBody>
          <a:bodyPr wrap="square">
            <a:spAutoFit/>
          </a:bodyPr>
          <a:lstStyle/>
          <a:p>
            <a:pPr lvl="0" algn="ctr" defTabSz="889000">
              <a:lnSpc>
                <a:spcPct val="90000"/>
              </a:lnSpc>
              <a:spcAft>
                <a:spcPct val="35000"/>
              </a:spcAft>
            </a:pPr>
            <a:r>
              <a:rPr lang="en-US" altLang="zh-TW"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rPr>
              <a:t>Standard Recording</a:t>
            </a:r>
            <a:endParaRPr lang="zh-TW" altLang="en-US"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endParaRPr>
          </a:p>
          <a:p>
            <a:pPr lvl="0" algn="ctr" defTabSz="889000">
              <a:lnSpc>
                <a:spcPct val="90000"/>
              </a:lnSpc>
              <a:spcAft>
                <a:spcPct val="35000"/>
              </a:spcAft>
            </a:pPr>
            <a:r>
              <a:rPr lang="en-US" altLang="zh-TW"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rPr>
              <a:t>(System Configured)</a:t>
            </a:r>
            <a:endParaRPr lang="zh-TW" altLang="en-US" sz="3200" b="1" dirty="0">
              <a:solidFill>
                <a:schemeClr val="bg1"/>
              </a:solidFill>
              <a:effectLst>
                <a:outerShdw blurRad="50800" dist="38100" dir="18900000" algn="bl" rotWithShape="0">
                  <a:prstClr val="black">
                    <a:alpha val="40000"/>
                  </a:prstClr>
                </a:outerShdw>
              </a:effectLst>
              <a:latin typeface="微軟正黑體"/>
              <a:ea typeface="微軟正黑體"/>
              <a:cs typeface="微軟正黑體"/>
            </a:endParaRPr>
          </a:p>
        </p:txBody>
      </p:sp>
      <p:sp>
        <p:nvSpPr>
          <p:cNvPr id="11" name="矩形 10"/>
          <p:cNvSpPr/>
          <p:nvPr/>
        </p:nvSpPr>
        <p:spPr>
          <a:xfrm>
            <a:off x="5508104" y="3217540"/>
            <a:ext cx="3168352" cy="1421928"/>
          </a:xfrm>
          <a:prstGeom prst="rect">
            <a:avLst/>
          </a:prstGeom>
        </p:spPr>
        <p:txBody>
          <a:bodyPr wrap="square">
            <a:spAutoFit/>
          </a:bodyPr>
          <a:lstStyle/>
          <a:p>
            <a:pPr lvl="0" algn="ctr" defTabSz="889000">
              <a:lnSpc>
                <a:spcPct val="90000"/>
              </a:lnSpc>
              <a:spcAft>
                <a:spcPct val="35000"/>
              </a:spcAft>
            </a:pPr>
            <a:r>
              <a:rPr lang="en-US" altLang="zh-TW"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rPr>
              <a:t>Smart Recording (User Defined)</a:t>
            </a:r>
            <a:endParaRPr lang="zh-TW" altLang="en-US" sz="3200" b="1" dirty="0">
              <a:solidFill>
                <a:schemeClr val="bg1"/>
              </a:solidFill>
              <a:effectLst>
                <a:outerShdw blurRad="50800" dist="38100" dir="18900000" algn="bl" rotWithShape="0">
                  <a:prstClr val="black">
                    <a:alpha val="40000"/>
                  </a:prstClr>
                </a:outerShdw>
              </a:effectLst>
              <a:latin typeface="微軟正黑體"/>
              <a:ea typeface="微軟正黑體"/>
              <a:cs typeface="微軟正黑體"/>
            </a:endParaRPr>
          </a:p>
        </p:txBody>
      </p:sp>
      <p:pic>
        <p:nvPicPr>
          <p:cNvPr id="13" name="圖片 12" descr="20107650321221.png"/>
          <p:cNvPicPr>
            <a:picLocks noChangeAspect="1"/>
          </p:cNvPicPr>
          <p:nvPr/>
        </p:nvPicPr>
        <p:blipFill>
          <a:blip r:embed="rId3"/>
          <a:stretch>
            <a:fillRect/>
          </a:stretch>
        </p:blipFill>
        <p:spPr>
          <a:xfrm>
            <a:off x="7524328" y="-238844"/>
            <a:ext cx="2349362" cy="2352723"/>
          </a:xfrm>
          <a:prstGeom prst="rect">
            <a:avLst/>
          </a:prstGeom>
        </p:spPr>
      </p:pic>
      <p:pic>
        <p:nvPicPr>
          <p:cNvPr id="17" name="圖片 16" descr="1380636470_video-24.png"/>
          <p:cNvPicPr>
            <a:picLocks noChangeAspect="1"/>
          </p:cNvPicPr>
          <p:nvPr/>
        </p:nvPicPr>
        <p:blipFill>
          <a:blip r:embed="rId6"/>
          <a:stretch>
            <a:fillRect/>
          </a:stretch>
        </p:blipFill>
        <p:spPr>
          <a:xfrm>
            <a:off x="539552" y="3289548"/>
            <a:ext cx="432048" cy="432048"/>
          </a:xfrm>
          <a:prstGeom prst="rect">
            <a:avLst/>
          </a:prstGeom>
        </p:spPr>
      </p:pic>
      <p:pic>
        <p:nvPicPr>
          <p:cNvPr id="18" name="圖片 17" descr="1380636470_video-24.png"/>
          <p:cNvPicPr>
            <a:picLocks noChangeAspect="1"/>
          </p:cNvPicPr>
          <p:nvPr/>
        </p:nvPicPr>
        <p:blipFill>
          <a:blip r:embed="rId6"/>
          <a:stretch>
            <a:fillRect/>
          </a:stretch>
        </p:blipFill>
        <p:spPr>
          <a:xfrm>
            <a:off x="5148064" y="3289548"/>
            <a:ext cx="432048" cy="432048"/>
          </a:xfrm>
          <a:prstGeom prst="rect">
            <a:avLst/>
          </a:prstGeom>
        </p:spPr>
      </p:pic>
      <p:pic>
        <p:nvPicPr>
          <p:cNvPr id="20" name="圖片 19" descr="1380636964_kdmconfig.png"/>
          <p:cNvPicPr>
            <a:picLocks noChangeAspect="1"/>
          </p:cNvPicPr>
          <p:nvPr/>
        </p:nvPicPr>
        <p:blipFill>
          <a:blip r:embed="rId7"/>
          <a:stretch>
            <a:fillRect/>
          </a:stretch>
        </p:blipFill>
        <p:spPr>
          <a:xfrm>
            <a:off x="5004048" y="3289548"/>
            <a:ext cx="325071" cy="418529"/>
          </a:xfrm>
          <a:prstGeom prst="rect">
            <a:avLst/>
          </a:prstGeom>
        </p:spPr>
      </p:pic>
      <p:sp>
        <p:nvSpPr>
          <p:cNvPr id="16" name="文字方塊 15"/>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 xmlns:p14="http://schemas.microsoft.com/office/powerpoint/2010/main" val="38990581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pic>
        <p:nvPicPr>
          <p:cNvPr id="11" name="圖片 10" descr="06.png"/>
          <p:cNvPicPr>
            <a:picLocks noChangeAspect="1"/>
          </p:cNvPicPr>
          <p:nvPr/>
        </p:nvPicPr>
        <p:blipFill>
          <a:blip r:embed="rId4"/>
          <a:stretch>
            <a:fillRect/>
          </a:stretch>
        </p:blipFill>
        <p:spPr>
          <a:xfrm>
            <a:off x="2437" y="896278"/>
            <a:ext cx="9139126" cy="5715000"/>
          </a:xfrm>
          <a:prstGeom prst="rect">
            <a:avLst/>
          </a:prstGeom>
        </p:spPr>
      </p:pic>
      <p:sp>
        <p:nvSpPr>
          <p:cNvPr id="21" name="標題 20"/>
          <p:cNvSpPr>
            <a:spLocks noGrp="1"/>
          </p:cNvSpPr>
          <p:nvPr>
            <p:ph type="title" idx="4294967295"/>
          </p:nvPr>
        </p:nvSpPr>
        <p:spPr>
          <a:xfrm>
            <a:off x="251520" y="193204"/>
            <a:ext cx="8640960" cy="648414"/>
          </a:xfrm>
          <a:prstGeom prst="rect">
            <a:avLst/>
          </a:prstGeom>
        </p:spPr>
        <p:txBody>
          <a:bodyPr>
            <a:noAutofit/>
          </a:bodyPr>
          <a:lstStyle/>
          <a:p>
            <a:pPr algn="ctr"/>
            <a:r>
              <a:rPr lang="en-US" altLang="zh-TW" sz="4000" dirty="0" smtClean="0">
                <a:solidFill>
                  <a:schemeClr val="bg1"/>
                </a:solidFill>
                <a:latin typeface="微軟正黑體"/>
                <a:ea typeface="微軟正黑體"/>
                <a:cs typeface="微軟正黑體"/>
              </a:rPr>
              <a:t>Smart Recording</a:t>
            </a:r>
            <a:endParaRPr lang="zh-TW" altLang="en-US" sz="4000" dirty="0">
              <a:solidFill>
                <a:schemeClr val="bg1"/>
              </a:solidFill>
              <a:latin typeface="微軟正黑體"/>
              <a:ea typeface="微軟正黑體"/>
              <a:cs typeface="微軟正黑體"/>
            </a:endParaRPr>
          </a:p>
        </p:txBody>
      </p:sp>
      <p:sp>
        <p:nvSpPr>
          <p:cNvPr id="15"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chemeClr val="bg1"/>
                </a:solidFill>
                <a:latin typeface="微軟正黑體"/>
                <a:ea typeface="微軟正黑體"/>
                <a:cs typeface="微軟正黑體"/>
              </a:rPr>
              <a:t>Smart recording intelligently records standard resolution videos in regular recording, and switches to high resolution automatically when alarms are triggered. This greatly saves your cost spent on hard drives and provides you with high resolution video evidence when needed.</a:t>
            </a:r>
            <a:endParaRPr lang="zh-TW" altLang="en-US" sz="2000" dirty="0">
              <a:solidFill>
                <a:schemeClr val="bg1"/>
              </a:solidFill>
              <a:latin typeface="微軟正黑體"/>
              <a:ea typeface="微軟正黑體"/>
              <a:cs typeface="微軟正黑體"/>
            </a:endParaRPr>
          </a:p>
        </p:txBody>
      </p:sp>
      <p:sp>
        <p:nvSpPr>
          <p:cNvPr id="13" name="矩形 12"/>
          <p:cNvSpPr/>
          <p:nvPr/>
        </p:nvSpPr>
        <p:spPr>
          <a:xfrm>
            <a:off x="855131" y="2916783"/>
            <a:ext cx="2680542" cy="307777"/>
          </a:xfrm>
          <a:prstGeom prst="rect">
            <a:avLst/>
          </a:prstGeom>
        </p:spPr>
        <p:txBody>
          <a:bodyPr wrap="none">
            <a:spAutoFit/>
          </a:bodyPr>
          <a:lstStyle/>
          <a:p>
            <a:pPr algn="ctr"/>
            <a:r>
              <a:rPr lang="en-US" altLang="zh-TW" b="1" dirty="0" smtClean="0">
                <a:solidFill>
                  <a:schemeClr val="bg1"/>
                </a:solidFill>
                <a:latin typeface="微軟正黑體"/>
                <a:ea typeface="微軟正黑體"/>
                <a:cs typeface="微軟正黑體"/>
              </a:rPr>
              <a:t>Low resolution video stream</a:t>
            </a:r>
            <a:endParaRPr lang="zh-TW" altLang="en-US" b="1" dirty="0">
              <a:solidFill>
                <a:schemeClr val="bg1"/>
              </a:solidFill>
              <a:latin typeface="微軟正黑體"/>
              <a:ea typeface="微軟正黑體"/>
              <a:cs typeface="微軟正黑體"/>
            </a:endParaRPr>
          </a:p>
        </p:txBody>
      </p:sp>
      <p:sp>
        <p:nvSpPr>
          <p:cNvPr id="17" name="矩形 16"/>
          <p:cNvSpPr/>
          <p:nvPr/>
        </p:nvSpPr>
        <p:spPr>
          <a:xfrm>
            <a:off x="5382820" y="2916783"/>
            <a:ext cx="2698176" cy="307777"/>
          </a:xfrm>
          <a:prstGeom prst="rect">
            <a:avLst/>
          </a:prstGeom>
        </p:spPr>
        <p:txBody>
          <a:bodyPr wrap="none">
            <a:spAutoFit/>
          </a:bodyPr>
          <a:lstStyle/>
          <a:p>
            <a:pPr algn="ctr"/>
            <a:r>
              <a:rPr lang="en-US" altLang="zh-TW" b="1" dirty="0" smtClean="0">
                <a:solidFill>
                  <a:srgbClr val="FFFF00"/>
                </a:solidFill>
                <a:latin typeface="微軟正黑體"/>
                <a:ea typeface="微軟正黑體"/>
                <a:cs typeface="微軟正黑體"/>
              </a:rPr>
              <a:t>High resolution video stream</a:t>
            </a:r>
            <a:endParaRPr lang="zh-TW" altLang="en-US" b="1" dirty="0">
              <a:solidFill>
                <a:srgbClr val="FFFF00"/>
              </a:solidFill>
              <a:latin typeface="微軟正黑體"/>
              <a:ea typeface="微軟正黑體"/>
              <a:cs typeface="微軟正黑體"/>
            </a:endParaRPr>
          </a:p>
        </p:txBody>
      </p:sp>
      <p:pic>
        <p:nvPicPr>
          <p:cNvPr id="19" name="圖片 18" descr="img2897.png"/>
          <p:cNvPicPr>
            <a:picLocks noChangeAspect="1"/>
          </p:cNvPicPr>
          <p:nvPr/>
        </p:nvPicPr>
        <p:blipFill>
          <a:blip r:embed="rId5"/>
          <a:stretch>
            <a:fillRect/>
          </a:stretch>
        </p:blipFill>
        <p:spPr>
          <a:xfrm>
            <a:off x="3959349" y="3609108"/>
            <a:ext cx="1116707" cy="1116707"/>
          </a:xfrm>
          <a:prstGeom prst="rect">
            <a:avLst/>
          </a:prstGeom>
        </p:spPr>
      </p:pic>
      <p:pic>
        <p:nvPicPr>
          <p:cNvPr id="20" name="圖片 19" descr="1380633692_alert.png"/>
          <p:cNvPicPr>
            <a:picLocks noChangeAspect="1"/>
          </p:cNvPicPr>
          <p:nvPr/>
        </p:nvPicPr>
        <p:blipFill>
          <a:blip r:embed="rId6"/>
          <a:stretch>
            <a:fillRect/>
          </a:stretch>
        </p:blipFill>
        <p:spPr>
          <a:xfrm>
            <a:off x="7740352" y="4448696"/>
            <a:ext cx="1039688" cy="1039688"/>
          </a:xfrm>
          <a:prstGeom prst="rect">
            <a:avLst/>
          </a:prstGeom>
        </p:spPr>
      </p:pic>
      <p:sp>
        <p:nvSpPr>
          <p:cNvPr id="10" name="文字方塊 9"/>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 xmlns:p14="http://schemas.microsoft.com/office/powerpoint/2010/main" val="14065746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10" name="標題 9"/>
          <p:cNvSpPr>
            <a:spLocks noGrp="1"/>
          </p:cNvSpPr>
          <p:nvPr>
            <p:ph type="title"/>
          </p:nvPr>
        </p:nvSpPr>
        <p:spPr/>
        <p:txBody>
          <a:bodyPr>
            <a:normAutofit/>
          </a:bodyPr>
          <a:lstStyle/>
          <a:p>
            <a:pPr lvl="0"/>
            <a:r>
              <a:rPr lang="en-US" altLang="zh-TW" sz="3600" dirty="0" smtClean="0">
                <a:solidFill>
                  <a:srgbClr val="FFFFFF"/>
                </a:solidFill>
                <a:latin typeface="微軟正黑體"/>
                <a:ea typeface="微軟正黑體"/>
                <a:cs typeface="微軟正黑體"/>
              </a:rPr>
              <a:t>Support Global Camera Brands</a:t>
            </a:r>
            <a:endParaRPr lang="zh-TW" altLang="en-US" sz="3600" dirty="0">
              <a:solidFill>
                <a:srgbClr val="FFFFFF"/>
              </a:solidFill>
              <a:latin typeface="微軟正黑體"/>
              <a:ea typeface="微軟正黑體"/>
              <a:cs typeface="微軟正黑體"/>
            </a:endParaRPr>
          </a:p>
        </p:txBody>
      </p:sp>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grpSp>
        <p:nvGrpSpPr>
          <p:cNvPr id="90" name="群組 89"/>
          <p:cNvGrpSpPr/>
          <p:nvPr/>
        </p:nvGrpSpPr>
        <p:grpSpPr>
          <a:xfrm>
            <a:off x="5004535" y="2092651"/>
            <a:ext cx="3668275" cy="2717154"/>
            <a:chOff x="4733945" y="2116125"/>
            <a:chExt cx="4014518" cy="2973622"/>
          </a:xfrm>
        </p:grpSpPr>
        <p:sp>
          <p:nvSpPr>
            <p:cNvPr id="91" name="流程圖: 人工作業 90"/>
            <p:cNvSpPr/>
            <p:nvPr/>
          </p:nvSpPr>
          <p:spPr>
            <a:xfrm>
              <a:off x="4800740" y="2158030"/>
              <a:ext cx="3947723" cy="2931717"/>
            </a:xfrm>
            <a:prstGeom prst="flowChartManualOperation">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94" name="流程圖: 人工作業 93"/>
            <p:cNvSpPr/>
            <p:nvPr/>
          </p:nvSpPr>
          <p:spPr>
            <a:xfrm>
              <a:off x="4733945" y="2116125"/>
              <a:ext cx="3858720" cy="2826860"/>
            </a:xfrm>
            <a:prstGeom prst="flowChartManualOperation">
              <a:avLst/>
            </a:prstGeom>
            <a:solidFill>
              <a:schemeClr val="bg1"/>
            </a:solidFill>
            <a:ln>
              <a:noFill/>
            </a:ln>
            <a:effectLst>
              <a:softEdge rad="127000"/>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96" name="圖片 64" descr="Videosec.jpg"/>
            <p:cNvPicPr>
              <a:picLocks noChangeAspect="1"/>
            </p:cNvPicPr>
            <p:nvPr/>
          </p:nvPicPr>
          <p:blipFill>
            <a:blip r:embed="rId4" cstate="print"/>
            <a:srcRect/>
            <a:stretch>
              <a:fillRect/>
            </a:stretch>
          </p:blipFill>
          <p:spPr bwMode="auto">
            <a:xfrm>
              <a:off x="6578137" y="4689628"/>
              <a:ext cx="338385" cy="77417"/>
            </a:xfrm>
            <a:prstGeom prst="rect">
              <a:avLst/>
            </a:prstGeom>
            <a:noFill/>
            <a:ln w="9525">
              <a:noFill/>
              <a:miter lim="800000"/>
              <a:headEnd/>
              <a:tailEnd/>
            </a:ln>
          </p:spPr>
        </p:pic>
        <p:pic>
          <p:nvPicPr>
            <p:cNvPr id="97" name="圖片 45" descr="honeywell logo.jpg"/>
            <p:cNvPicPr>
              <a:picLocks noChangeAspect="1"/>
            </p:cNvPicPr>
            <p:nvPr/>
          </p:nvPicPr>
          <p:blipFill>
            <a:blip r:embed="rId5" cstate="print"/>
            <a:srcRect/>
            <a:stretch>
              <a:fillRect/>
            </a:stretch>
          </p:blipFill>
          <p:spPr bwMode="auto">
            <a:xfrm>
              <a:off x="5940767" y="3413609"/>
              <a:ext cx="424542" cy="81163"/>
            </a:xfrm>
            <a:prstGeom prst="rect">
              <a:avLst/>
            </a:prstGeom>
            <a:noFill/>
            <a:ln w="9525">
              <a:noFill/>
              <a:miter lim="800000"/>
              <a:headEnd/>
              <a:tailEnd/>
            </a:ln>
          </p:spPr>
        </p:pic>
        <p:pic>
          <p:nvPicPr>
            <p:cNvPr id="98" name="圖片 46" descr="pelco.jpg"/>
            <p:cNvPicPr>
              <a:picLocks noChangeAspect="1"/>
            </p:cNvPicPr>
            <p:nvPr/>
          </p:nvPicPr>
          <p:blipFill>
            <a:blip r:embed="rId6" cstate="print"/>
            <a:srcRect/>
            <a:stretch>
              <a:fillRect/>
            </a:stretch>
          </p:blipFill>
          <p:spPr bwMode="auto">
            <a:xfrm>
              <a:off x="6138417" y="4055095"/>
              <a:ext cx="344629" cy="150464"/>
            </a:xfrm>
            <a:prstGeom prst="rect">
              <a:avLst/>
            </a:prstGeom>
            <a:noFill/>
            <a:ln w="9525">
              <a:noFill/>
              <a:miter lim="800000"/>
              <a:headEnd/>
              <a:tailEnd/>
            </a:ln>
          </p:spPr>
        </p:pic>
        <p:pic>
          <p:nvPicPr>
            <p:cNvPr id="102" name="圖片 86" descr="question.PNG"/>
            <p:cNvPicPr>
              <a:picLocks noChangeAspect="1"/>
            </p:cNvPicPr>
            <p:nvPr/>
          </p:nvPicPr>
          <p:blipFill>
            <a:blip r:embed="rId7" cstate="print"/>
            <a:srcRect/>
            <a:stretch>
              <a:fillRect/>
            </a:stretch>
          </p:blipFill>
          <p:spPr bwMode="auto">
            <a:xfrm>
              <a:off x="6982919" y="4423757"/>
              <a:ext cx="458258" cy="164198"/>
            </a:xfrm>
            <a:prstGeom prst="rect">
              <a:avLst/>
            </a:prstGeom>
            <a:noFill/>
            <a:ln w="9525">
              <a:noFill/>
              <a:miter lim="800000"/>
              <a:headEnd/>
              <a:tailEnd/>
            </a:ln>
          </p:spPr>
        </p:pic>
        <p:pic>
          <p:nvPicPr>
            <p:cNvPr id="103" name="圖片 87" descr="question.PNG"/>
            <p:cNvPicPr>
              <a:picLocks noChangeAspect="1"/>
            </p:cNvPicPr>
            <p:nvPr/>
          </p:nvPicPr>
          <p:blipFill>
            <a:blip r:embed="rId8" cstate="print"/>
            <a:srcRect/>
            <a:stretch>
              <a:fillRect/>
            </a:stretch>
          </p:blipFill>
          <p:spPr bwMode="auto">
            <a:xfrm>
              <a:off x="7394363" y="4423756"/>
              <a:ext cx="458259" cy="164199"/>
            </a:xfrm>
            <a:prstGeom prst="rect">
              <a:avLst/>
            </a:prstGeom>
            <a:noFill/>
            <a:ln w="9525">
              <a:noFill/>
              <a:miter lim="800000"/>
              <a:headEnd/>
              <a:tailEnd/>
            </a:ln>
          </p:spPr>
        </p:pic>
        <p:pic>
          <p:nvPicPr>
            <p:cNvPr id="104" name="圖片 88" descr="question.PNG"/>
            <p:cNvPicPr>
              <a:picLocks noChangeAspect="1"/>
            </p:cNvPicPr>
            <p:nvPr/>
          </p:nvPicPr>
          <p:blipFill>
            <a:blip r:embed="rId9" cstate="print"/>
            <a:srcRect t="17247" b="13765"/>
            <a:stretch>
              <a:fillRect/>
            </a:stretch>
          </p:blipFill>
          <p:spPr bwMode="auto">
            <a:xfrm>
              <a:off x="6098002" y="4678820"/>
              <a:ext cx="458257" cy="113276"/>
            </a:xfrm>
            <a:prstGeom prst="rect">
              <a:avLst/>
            </a:prstGeom>
            <a:noFill/>
            <a:ln w="9525">
              <a:noFill/>
              <a:miter lim="800000"/>
              <a:headEnd/>
              <a:tailEnd/>
            </a:ln>
          </p:spPr>
        </p:pic>
        <p:pic>
          <p:nvPicPr>
            <p:cNvPr id="105" name="圖片 64" descr="question.PNG"/>
            <p:cNvPicPr>
              <a:picLocks noChangeAspect="1"/>
            </p:cNvPicPr>
            <p:nvPr/>
          </p:nvPicPr>
          <p:blipFill>
            <a:blip r:embed="rId10" cstate="print"/>
            <a:srcRect/>
            <a:stretch>
              <a:fillRect/>
            </a:stretch>
          </p:blipFill>
          <p:spPr bwMode="auto">
            <a:xfrm>
              <a:off x="7900319" y="2550067"/>
              <a:ext cx="442649" cy="150464"/>
            </a:xfrm>
            <a:prstGeom prst="rect">
              <a:avLst/>
            </a:prstGeom>
            <a:noFill/>
            <a:ln w="9525">
              <a:noFill/>
              <a:miter lim="800000"/>
              <a:headEnd/>
              <a:tailEnd/>
            </a:ln>
          </p:spPr>
        </p:pic>
        <p:pic>
          <p:nvPicPr>
            <p:cNvPr id="106" name="圖片 65" descr="question.PNG"/>
            <p:cNvPicPr>
              <a:picLocks noChangeAspect="1"/>
            </p:cNvPicPr>
            <p:nvPr/>
          </p:nvPicPr>
          <p:blipFill>
            <a:blip r:embed="rId11" cstate="print"/>
            <a:srcRect/>
            <a:stretch>
              <a:fillRect/>
            </a:stretch>
          </p:blipFill>
          <p:spPr bwMode="auto">
            <a:xfrm>
              <a:off x="5233037" y="2547571"/>
              <a:ext cx="448267" cy="155457"/>
            </a:xfrm>
            <a:prstGeom prst="rect">
              <a:avLst/>
            </a:prstGeom>
            <a:noFill/>
            <a:ln w="9525">
              <a:noFill/>
              <a:miter lim="800000"/>
              <a:headEnd/>
              <a:tailEnd/>
            </a:ln>
          </p:spPr>
        </p:pic>
        <p:pic>
          <p:nvPicPr>
            <p:cNvPr id="107" name="圖片 66" descr="question.PNG"/>
            <p:cNvPicPr>
              <a:picLocks noChangeAspect="1"/>
            </p:cNvPicPr>
            <p:nvPr/>
          </p:nvPicPr>
          <p:blipFill>
            <a:blip r:embed="rId12" cstate="print"/>
            <a:srcRect/>
            <a:stretch>
              <a:fillRect/>
            </a:stretch>
          </p:blipFill>
          <p:spPr bwMode="auto">
            <a:xfrm>
              <a:off x="5903408" y="2353651"/>
              <a:ext cx="448267" cy="155457"/>
            </a:xfrm>
            <a:prstGeom prst="rect">
              <a:avLst/>
            </a:prstGeom>
            <a:noFill/>
            <a:ln w="9525">
              <a:noFill/>
              <a:miter lim="800000"/>
              <a:headEnd/>
              <a:tailEnd/>
            </a:ln>
          </p:spPr>
        </p:pic>
        <p:pic>
          <p:nvPicPr>
            <p:cNvPr id="108" name="圖片 67" descr="question.PNG"/>
            <p:cNvPicPr>
              <a:picLocks noChangeAspect="1"/>
            </p:cNvPicPr>
            <p:nvPr/>
          </p:nvPicPr>
          <p:blipFill>
            <a:blip r:embed="rId13" cstate="print"/>
            <a:srcRect/>
            <a:stretch>
              <a:fillRect/>
            </a:stretch>
          </p:blipFill>
          <p:spPr bwMode="auto">
            <a:xfrm>
              <a:off x="7367178" y="2353651"/>
              <a:ext cx="448267" cy="155457"/>
            </a:xfrm>
            <a:prstGeom prst="rect">
              <a:avLst/>
            </a:prstGeom>
            <a:noFill/>
            <a:ln w="9525">
              <a:noFill/>
              <a:miter lim="800000"/>
              <a:headEnd/>
              <a:tailEnd/>
            </a:ln>
          </p:spPr>
        </p:pic>
        <p:pic>
          <p:nvPicPr>
            <p:cNvPr id="109" name="圖片 68" descr="question.PNG"/>
            <p:cNvPicPr>
              <a:picLocks noChangeAspect="1"/>
            </p:cNvPicPr>
            <p:nvPr/>
          </p:nvPicPr>
          <p:blipFill>
            <a:blip r:embed="rId14" cstate="print"/>
            <a:srcRect/>
            <a:stretch>
              <a:fillRect/>
            </a:stretch>
          </p:blipFill>
          <p:spPr bwMode="auto">
            <a:xfrm>
              <a:off x="5271613" y="2770910"/>
              <a:ext cx="448267" cy="154834"/>
            </a:xfrm>
            <a:prstGeom prst="rect">
              <a:avLst/>
            </a:prstGeom>
            <a:noFill/>
            <a:ln w="9525">
              <a:noFill/>
              <a:miter lim="800000"/>
              <a:headEnd/>
              <a:tailEnd/>
            </a:ln>
          </p:spPr>
        </p:pic>
        <p:pic>
          <p:nvPicPr>
            <p:cNvPr id="110" name="圖片 70" descr="question.PNG"/>
            <p:cNvPicPr>
              <a:picLocks noChangeAspect="1"/>
            </p:cNvPicPr>
            <p:nvPr/>
          </p:nvPicPr>
          <p:blipFill>
            <a:blip r:embed="rId15" cstate="print"/>
            <a:srcRect/>
            <a:stretch>
              <a:fillRect/>
            </a:stretch>
          </p:blipFill>
          <p:spPr bwMode="auto">
            <a:xfrm>
              <a:off x="5846764" y="2986276"/>
              <a:ext cx="448268" cy="155458"/>
            </a:xfrm>
            <a:prstGeom prst="rect">
              <a:avLst/>
            </a:prstGeom>
            <a:noFill/>
            <a:ln w="9525">
              <a:noFill/>
              <a:miter lim="800000"/>
              <a:headEnd/>
              <a:tailEnd/>
            </a:ln>
          </p:spPr>
        </p:pic>
        <p:pic>
          <p:nvPicPr>
            <p:cNvPr id="111" name="圖片 71" descr="question.PNG"/>
            <p:cNvPicPr>
              <a:picLocks noChangeAspect="1"/>
            </p:cNvPicPr>
            <p:nvPr/>
          </p:nvPicPr>
          <p:blipFill>
            <a:blip r:embed="rId16" cstate="print"/>
            <a:srcRect/>
            <a:stretch>
              <a:fillRect/>
            </a:stretch>
          </p:blipFill>
          <p:spPr bwMode="auto">
            <a:xfrm>
              <a:off x="6295032" y="2960472"/>
              <a:ext cx="448268" cy="155458"/>
            </a:xfrm>
            <a:prstGeom prst="rect">
              <a:avLst/>
            </a:prstGeom>
            <a:noFill/>
            <a:ln w="9525">
              <a:noFill/>
              <a:miter lim="800000"/>
              <a:headEnd/>
              <a:tailEnd/>
            </a:ln>
          </p:spPr>
        </p:pic>
        <p:pic>
          <p:nvPicPr>
            <p:cNvPr id="112" name="圖片 72" descr="question.PNG"/>
            <p:cNvPicPr>
              <a:picLocks noChangeAspect="1"/>
            </p:cNvPicPr>
            <p:nvPr/>
          </p:nvPicPr>
          <p:blipFill>
            <a:blip r:embed="rId17" cstate="print"/>
            <a:srcRect/>
            <a:stretch>
              <a:fillRect/>
            </a:stretch>
          </p:blipFill>
          <p:spPr bwMode="auto">
            <a:xfrm>
              <a:off x="6705862" y="2958730"/>
              <a:ext cx="448267" cy="154834"/>
            </a:xfrm>
            <a:prstGeom prst="rect">
              <a:avLst/>
            </a:prstGeom>
            <a:noFill/>
            <a:ln w="9525">
              <a:noFill/>
              <a:miter lim="800000"/>
              <a:headEnd/>
              <a:tailEnd/>
            </a:ln>
          </p:spPr>
        </p:pic>
        <p:pic>
          <p:nvPicPr>
            <p:cNvPr id="113" name="圖片 74" descr="question.PNG"/>
            <p:cNvPicPr>
              <a:picLocks noChangeAspect="1"/>
            </p:cNvPicPr>
            <p:nvPr/>
          </p:nvPicPr>
          <p:blipFill>
            <a:blip r:embed="rId18" cstate="print"/>
            <a:srcRect/>
            <a:stretch>
              <a:fillRect/>
            </a:stretch>
          </p:blipFill>
          <p:spPr bwMode="auto">
            <a:xfrm>
              <a:off x="6790681" y="3376994"/>
              <a:ext cx="448268" cy="155458"/>
            </a:xfrm>
            <a:prstGeom prst="rect">
              <a:avLst/>
            </a:prstGeom>
            <a:noFill/>
            <a:ln w="9525">
              <a:noFill/>
              <a:miter lim="800000"/>
              <a:headEnd/>
              <a:tailEnd/>
            </a:ln>
          </p:spPr>
        </p:pic>
        <p:pic>
          <p:nvPicPr>
            <p:cNvPr id="114" name="圖片 75" descr="question.PNG"/>
            <p:cNvPicPr>
              <a:picLocks noChangeAspect="1"/>
            </p:cNvPicPr>
            <p:nvPr/>
          </p:nvPicPr>
          <p:blipFill>
            <a:blip r:embed="rId19" cstate="print"/>
            <a:srcRect/>
            <a:stretch>
              <a:fillRect/>
            </a:stretch>
          </p:blipFill>
          <p:spPr bwMode="auto">
            <a:xfrm>
              <a:off x="5934805" y="3191467"/>
              <a:ext cx="453263" cy="159204"/>
            </a:xfrm>
            <a:prstGeom prst="rect">
              <a:avLst/>
            </a:prstGeom>
            <a:noFill/>
            <a:ln w="9525">
              <a:noFill/>
              <a:miter lim="800000"/>
              <a:headEnd/>
              <a:tailEnd/>
            </a:ln>
          </p:spPr>
        </p:pic>
        <p:pic>
          <p:nvPicPr>
            <p:cNvPr id="115" name="圖片 77" descr="question.PNG"/>
            <p:cNvPicPr>
              <a:picLocks noChangeAspect="1"/>
            </p:cNvPicPr>
            <p:nvPr/>
          </p:nvPicPr>
          <p:blipFill>
            <a:blip r:embed="rId20" cstate="print"/>
            <a:srcRect/>
            <a:stretch>
              <a:fillRect/>
            </a:stretch>
          </p:blipFill>
          <p:spPr bwMode="auto">
            <a:xfrm>
              <a:off x="7589127" y="2737086"/>
              <a:ext cx="452637" cy="159828"/>
            </a:xfrm>
            <a:prstGeom prst="rect">
              <a:avLst/>
            </a:prstGeom>
            <a:noFill/>
            <a:ln w="9525">
              <a:noFill/>
              <a:miter lim="800000"/>
              <a:headEnd/>
              <a:tailEnd/>
            </a:ln>
          </p:spPr>
        </p:pic>
        <p:pic>
          <p:nvPicPr>
            <p:cNvPr id="116" name="圖片 78" descr="question.PNG"/>
            <p:cNvPicPr>
              <a:picLocks noChangeAspect="1"/>
            </p:cNvPicPr>
            <p:nvPr/>
          </p:nvPicPr>
          <p:blipFill>
            <a:blip r:embed="rId21" cstate="print"/>
            <a:srcRect l="34041" r="36173" b="3491"/>
            <a:stretch>
              <a:fillRect/>
            </a:stretch>
          </p:blipFill>
          <p:spPr bwMode="auto">
            <a:xfrm>
              <a:off x="5925626" y="3547514"/>
              <a:ext cx="198234" cy="226553"/>
            </a:xfrm>
            <a:prstGeom prst="rect">
              <a:avLst/>
            </a:prstGeom>
            <a:noFill/>
            <a:ln w="9525">
              <a:noFill/>
              <a:miter lim="800000"/>
              <a:headEnd/>
              <a:tailEnd/>
            </a:ln>
          </p:spPr>
        </p:pic>
        <p:pic>
          <p:nvPicPr>
            <p:cNvPr id="117" name="圖片 79" descr="question.PNG"/>
            <p:cNvPicPr>
              <a:picLocks noChangeAspect="1"/>
            </p:cNvPicPr>
            <p:nvPr/>
          </p:nvPicPr>
          <p:blipFill>
            <a:blip r:embed="rId22" cstate="print"/>
            <a:srcRect/>
            <a:stretch>
              <a:fillRect/>
            </a:stretch>
          </p:blipFill>
          <p:spPr bwMode="auto">
            <a:xfrm>
              <a:off x="7145978" y="3613615"/>
              <a:ext cx="453262" cy="160452"/>
            </a:xfrm>
            <a:prstGeom prst="rect">
              <a:avLst/>
            </a:prstGeom>
            <a:noFill/>
            <a:ln w="9525">
              <a:noFill/>
              <a:miter lim="800000"/>
              <a:headEnd/>
              <a:tailEnd/>
            </a:ln>
          </p:spPr>
        </p:pic>
        <p:pic>
          <p:nvPicPr>
            <p:cNvPr id="118" name="圖片 81" descr="question.PNG"/>
            <p:cNvPicPr>
              <a:picLocks noChangeAspect="1"/>
            </p:cNvPicPr>
            <p:nvPr/>
          </p:nvPicPr>
          <p:blipFill>
            <a:blip r:embed="rId23" cstate="print"/>
            <a:srcRect/>
            <a:stretch>
              <a:fillRect/>
            </a:stretch>
          </p:blipFill>
          <p:spPr bwMode="auto">
            <a:xfrm>
              <a:off x="7363049" y="3792171"/>
              <a:ext cx="453262" cy="159828"/>
            </a:xfrm>
            <a:prstGeom prst="rect">
              <a:avLst/>
            </a:prstGeom>
            <a:noFill/>
            <a:ln w="9525">
              <a:noFill/>
              <a:miter lim="800000"/>
              <a:headEnd/>
              <a:tailEnd/>
            </a:ln>
          </p:spPr>
        </p:pic>
        <p:pic>
          <p:nvPicPr>
            <p:cNvPr id="119" name="圖片 83" descr="question.PNG"/>
            <p:cNvPicPr>
              <a:picLocks noChangeAspect="1"/>
            </p:cNvPicPr>
            <p:nvPr/>
          </p:nvPicPr>
          <p:blipFill>
            <a:blip r:embed="rId24" cstate="print"/>
            <a:srcRect/>
            <a:stretch>
              <a:fillRect/>
            </a:stretch>
          </p:blipFill>
          <p:spPr bwMode="auto">
            <a:xfrm>
              <a:off x="5571164" y="4045730"/>
              <a:ext cx="453262" cy="159828"/>
            </a:xfrm>
            <a:prstGeom prst="rect">
              <a:avLst/>
            </a:prstGeom>
            <a:noFill/>
            <a:ln w="9525">
              <a:noFill/>
              <a:miter lim="800000"/>
              <a:headEnd/>
              <a:tailEnd/>
            </a:ln>
          </p:spPr>
        </p:pic>
        <p:pic>
          <p:nvPicPr>
            <p:cNvPr id="120" name="圖片 84" descr="question.PNG"/>
            <p:cNvPicPr>
              <a:picLocks noChangeAspect="1"/>
            </p:cNvPicPr>
            <p:nvPr/>
          </p:nvPicPr>
          <p:blipFill>
            <a:blip r:embed="rId25" cstate="print"/>
            <a:srcRect/>
            <a:stretch>
              <a:fillRect/>
            </a:stretch>
          </p:blipFill>
          <p:spPr bwMode="auto">
            <a:xfrm>
              <a:off x="5593526" y="4264026"/>
              <a:ext cx="452637" cy="159828"/>
            </a:xfrm>
            <a:prstGeom prst="rect">
              <a:avLst/>
            </a:prstGeom>
            <a:noFill/>
            <a:ln w="9525">
              <a:noFill/>
              <a:miter lim="800000"/>
              <a:headEnd/>
              <a:tailEnd/>
            </a:ln>
          </p:spPr>
        </p:pic>
        <p:pic>
          <p:nvPicPr>
            <p:cNvPr id="121" name="圖片 85" descr="question.PNG"/>
            <p:cNvPicPr>
              <a:picLocks noChangeAspect="1"/>
            </p:cNvPicPr>
            <p:nvPr/>
          </p:nvPicPr>
          <p:blipFill>
            <a:blip r:embed="rId26" cstate="print"/>
            <a:srcRect/>
            <a:stretch>
              <a:fillRect/>
            </a:stretch>
          </p:blipFill>
          <p:spPr bwMode="auto">
            <a:xfrm>
              <a:off x="5664795" y="4461430"/>
              <a:ext cx="458258" cy="164198"/>
            </a:xfrm>
            <a:prstGeom prst="rect">
              <a:avLst/>
            </a:prstGeom>
            <a:noFill/>
            <a:ln w="9525">
              <a:noFill/>
              <a:miter lim="800000"/>
              <a:headEnd/>
              <a:tailEnd/>
            </a:ln>
          </p:spPr>
        </p:pic>
        <p:pic>
          <p:nvPicPr>
            <p:cNvPr id="122" name="圖片 89" descr="question.PNG"/>
            <p:cNvPicPr>
              <a:picLocks noChangeAspect="1"/>
            </p:cNvPicPr>
            <p:nvPr/>
          </p:nvPicPr>
          <p:blipFill>
            <a:blip r:embed="rId27" cstate="print"/>
            <a:srcRect/>
            <a:stretch>
              <a:fillRect/>
            </a:stretch>
          </p:blipFill>
          <p:spPr bwMode="auto">
            <a:xfrm>
              <a:off x="7362889" y="4610281"/>
              <a:ext cx="458257" cy="164822"/>
            </a:xfrm>
            <a:prstGeom prst="rect">
              <a:avLst/>
            </a:prstGeom>
            <a:noFill/>
            <a:ln w="9525">
              <a:noFill/>
              <a:miter lim="800000"/>
              <a:headEnd/>
              <a:tailEnd/>
            </a:ln>
          </p:spPr>
        </p:pic>
        <p:pic>
          <p:nvPicPr>
            <p:cNvPr id="123" name="圖片 90" descr="question.PNG"/>
            <p:cNvPicPr>
              <a:picLocks noChangeAspect="1"/>
            </p:cNvPicPr>
            <p:nvPr/>
          </p:nvPicPr>
          <p:blipFill>
            <a:blip r:embed="rId28" cstate="print"/>
            <a:srcRect/>
            <a:stretch>
              <a:fillRect/>
            </a:stretch>
          </p:blipFill>
          <p:spPr bwMode="auto">
            <a:xfrm>
              <a:off x="7772472" y="3148236"/>
              <a:ext cx="458257" cy="164822"/>
            </a:xfrm>
            <a:prstGeom prst="rect">
              <a:avLst/>
            </a:prstGeom>
            <a:noFill/>
            <a:ln w="9525">
              <a:noFill/>
              <a:miter lim="800000"/>
              <a:headEnd/>
              <a:tailEnd/>
            </a:ln>
          </p:spPr>
        </p:pic>
        <p:pic>
          <p:nvPicPr>
            <p:cNvPr id="124" name="圖片 92" descr="question.PNG"/>
            <p:cNvPicPr>
              <a:picLocks noChangeAspect="1"/>
            </p:cNvPicPr>
            <p:nvPr/>
          </p:nvPicPr>
          <p:blipFill>
            <a:blip r:embed="rId29" cstate="print"/>
            <a:srcRect l="20855" r="21794" b="-1443"/>
            <a:stretch>
              <a:fillRect/>
            </a:stretch>
          </p:blipFill>
          <p:spPr bwMode="auto">
            <a:xfrm>
              <a:off x="6112064" y="3803716"/>
              <a:ext cx="311511" cy="198234"/>
            </a:xfrm>
            <a:prstGeom prst="rect">
              <a:avLst/>
            </a:prstGeom>
            <a:noFill/>
            <a:ln w="9525">
              <a:noFill/>
              <a:miter lim="800000"/>
              <a:headEnd/>
              <a:tailEnd/>
            </a:ln>
          </p:spPr>
        </p:pic>
        <p:pic>
          <p:nvPicPr>
            <p:cNvPr id="125" name="圖片 93" descr="question.PNG"/>
            <p:cNvPicPr>
              <a:picLocks noChangeAspect="1"/>
            </p:cNvPicPr>
            <p:nvPr/>
          </p:nvPicPr>
          <p:blipFill>
            <a:blip r:embed="rId30" cstate="print"/>
            <a:srcRect/>
            <a:stretch>
              <a:fillRect/>
            </a:stretch>
          </p:blipFill>
          <p:spPr bwMode="auto">
            <a:xfrm>
              <a:off x="6493155" y="3809376"/>
              <a:ext cx="416426" cy="124241"/>
            </a:xfrm>
            <a:prstGeom prst="rect">
              <a:avLst/>
            </a:prstGeom>
            <a:noFill/>
            <a:ln w="9525">
              <a:noFill/>
              <a:miter lim="800000"/>
              <a:headEnd/>
              <a:tailEnd/>
            </a:ln>
          </p:spPr>
        </p:pic>
        <p:pic>
          <p:nvPicPr>
            <p:cNvPr id="126" name="圖片 33" descr="100274708_logo.jpg"/>
            <p:cNvPicPr>
              <a:picLocks noChangeAspect="1"/>
            </p:cNvPicPr>
            <p:nvPr/>
          </p:nvPicPr>
          <p:blipFill>
            <a:blip r:embed="rId31" cstate="print"/>
            <a:srcRect/>
            <a:stretch>
              <a:fillRect/>
            </a:stretch>
          </p:blipFill>
          <p:spPr bwMode="auto">
            <a:xfrm>
              <a:off x="7886996" y="2397977"/>
              <a:ext cx="390207" cy="66804"/>
            </a:xfrm>
            <a:prstGeom prst="rect">
              <a:avLst/>
            </a:prstGeom>
            <a:noFill/>
            <a:ln w="9525">
              <a:noFill/>
              <a:miter lim="800000"/>
              <a:headEnd/>
              <a:tailEnd/>
            </a:ln>
          </p:spPr>
        </p:pic>
        <p:pic>
          <p:nvPicPr>
            <p:cNvPr id="127" name="圖片 34" descr="hikvision.jpg"/>
            <p:cNvPicPr>
              <a:picLocks noChangeAspect="1"/>
            </p:cNvPicPr>
            <p:nvPr/>
          </p:nvPicPr>
          <p:blipFill>
            <a:blip r:embed="rId32" cstate="print"/>
            <a:srcRect b="-14537"/>
            <a:stretch>
              <a:fillRect/>
            </a:stretch>
          </p:blipFill>
          <p:spPr bwMode="auto">
            <a:xfrm>
              <a:off x="7350954" y="3229997"/>
              <a:ext cx="390206" cy="61184"/>
            </a:xfrm>
            <a:prstGeom prst="rect">
              <a:avLst/>
            </a:prstGeom>
            <a:noFill/>
            <a:ln w="9525">
              <a:noFill/>
              <a:miter lim="800000"/>
              <a:headEnd/>
              <a:tailEnd/>
            </a:ln>
          </p:spPr>
        </p:pic>
        <p:pic>
          <p:nvPicPr>
            <p:cNvPr id="128" name="圖片 35" descr="viosecure_logo1.jpg"/>
            <p:cNvPicPr>
              <a:picLocks noChangeAspect="1"/>
            </p:cNvPicPr>
            <p:nvPr/>
          </p:nvPicPr>
          <p:blipFill>
            <a:blip r:embed="rId33" cstate="print"/>
            <a:srcRect/>
            <a:stretch>
              <a:fillRect/>
            </a:stretch>
          </p:blipFill>
          <p:spPr bwMode="auto">
            <a:xfrm>
              <a:off x="6958770" y="4670762"/>
              <a:ext cx="377095" cy="79291"/>
            </a:xfrm>
            <a:prstGeom prst="rect">
              <a:avLst/>
            </a:prstGeom>
            <a:noFill/>
            <a:ln w="9525">
              <a:noFill/>
              <a:miter lim="800000"/>
              <a:headEnd/>
              <a:tailEnd/>
            </a:ln>
          </p:spPr>
        </p:pic>
        <p:pic>
          <p:nvPicPr>
            <p:cNvPr id="129" name="圖片 36" descr="a-mtk.jpg"/>
            <p:cNvPicPr>
              <a:picLocks noChangeAspect="1"/>
            </p:cNvPicPr>
            <p:nvPr/>
          </p:nvPicPr>
          <p:blipFill>
            <a:blip r:embed="rId34" cstate="print"/>
            <a:srcRect/>
            <a:stretch>
              <a:fillRect/>
            </a:stretch>
          </p:blipFill>
          <p:spPr bwMode="auto">
            <a:xfrm>
              <a:off x="5455934" y="2390173"/>
              <a:ext cx="390830" cy="82411"/>
            </a:xfrm>
            <a:prstGeom prst="rect">
              <a:avLst/>
            </a:prstGeom>
            <a:noFill/>
            <a:ln w="9525">
              <a:noFill/>
              <a:miter lim="800000"/>
              <a:headEnd/>
              <a:tailEnd/>
            </a:ln>
          </p:spPr>
        </p:pic>
        <p:pic>
          <p:nvPicPr>
            <p:cNvPr id="130" name="Picture 36" descr="D:\qnap\office\pic\logo\CNB-01.png"/>
            <p:cNvPicPr>
              <a:picLocks noChangeAspect="1" noChangeArrowheads="1"/>
            </p:cNvPicPr>
            <p:nvPr/>
          </p:nvPicPr>
          <p:blipFill>
            <a:blip r:embed="rId35" cstate="print"/>
            <a:srcRect/>
            <a:stretch>
              <a:fillRect/>
            </a:stretch>
          </p:blipFill>
          <p:spPr bwMode="auto">
            <a:xfrm>
              <a:off x="6236589" y="2773605"/>
              <a:ext cx="373973" cy="97395"/>
            </a:xfrm>
            <a:prstGeom prst="rect">
              <a:avLst/>
            </a:prstGeom>
            <a:noFill/>
            <a:ln w="9525">
              <a:noFill/>
              <a:miter lim="800000"/>
              <a:headEnd/>
              <a:tailEnd/>
            </a:ln>
          </p:spPr>
        </p:pic>
        <p:pic>
          <p:nvPicPr>
            <p:cNvPr id="131" name="圖片 93" descr="DIGITUS_R__Professional_Web_01.jpg"/>
            <p:cNvPicPr>
              <a:picLocks noChangeAspect="1"/>
            </p:cNvPicPr>
            <p:nvPr/>
          </p:nvPicPr>
          <p:blipFill>
            <a:blip r:embed="rId36" cstate="print"/>
            <a:srcRect/>
            <a:stretch>
              <a:fillRect/>
            </a:stretch>
          </p:blipFill>
          <p:spPr bwMode="auto">
            <a:xfrm>
              <a:off x="7126768" y="2737086"/>
              <a:ext cx="392079" cy="149214"/>
            </a:xfrm>
            <a:prstGeom prst="rect">
              <a:avLst/>
            </a:prstGeom>
            <a:noFill/>
            <a:ln w="9525">
              <a:noFill/>
              <a:miter lim="800000"/>
              <a:headEnd/>
              <a:tailEnd/>
            </a:ln>
          </p:spPr>
        </p:pic>
        <p:pic>
          <p:nvPicPr>
            <p:cNvPr id="132" name="Picture 2" descr="D:\qnap\office\pic\logo\shany.jpg"/>
            <p:cNvPicPr>
              <a:picLocks noChangeAspect="1" noChangeArrowheads="1"/>
            </p:cNvPicPr>
            <p:nvPr/>
          </p:nvPicPr>
          <p:blipFill>
            <a:blip r:embed="rId37" cstate="print"/>
            <a:srcRect/>
            <a:stretch>
              <a:fillRect/>
            </a:stretch>
          </p:blipFill>
          <p:spPr bwMode="auto">
            <a:xfrm>
              <a:off x="6173027" y="4274542"/>
              <a:ext cx="430162" cy="149214"/>
            </a:xfrm>
            <a:prstGeom prst="rect">
              <a:avLst/>
            </a:prstGeom>
            <a:noFill/>
            <a:ln w="9525">
              <a:noFill/>
              <a:miter lim="800000"/>
              <a:headEnd/>
              <a:tailEnd/>
            </a:ln>
          </p:spPr>
        </p:pic>
        <p:pic>
          <p:nvPicPr>
            <p:cNvPr id="133" name="Picture 3" descr="D:\qnap\office\pic\logo\IPX_Logo.JPG"/>
            <p:cNvPicPr>
              <a:picLocks noChangeAspect="1" noChangeArrowheads="1"/>
            </p:cNvPicPr>
            <p:nvPr/>
          </p:nvPicPr>
          <p:blipFill>
            <a:blip r:embed="rId38" cstate="print"/>
            <a:srcRect/>
            <a:stretch>
              <a:fillRect/>
            </a:stretch>
          </p:blipFill>
          <p:spPr bwMode="auto">
            <a:xfrm>
              <a:off x="7228954" y="3380607"/>
              <a:ext cx="240991" cy="198536"/>
            </a:xfrm>
            <a:prstGeom prst="rect">
              <a:avLst/>
            </a:prstGeom>
            <a:noFill/>
            <a:ln w="9525">
              <a:noFill/>
              <a:miter lim="800000"/>
              <a:headEnd/>
              <a:tailEnd/>
            </a:ln>
          </p:spPr>
        </p:pic>
        <p:pic>
          <p:nvPicPr>
            <p:cNvPr id="134" name="Picture 4" descr="D:\qnap\office\pic\logo\brickcom.jpg"/>
            <p:cNvPicPr>
              <a:picLocks noChangeAspect="1" noChangeArrowheads="1"/>
            </p:cNvPicPr>
            <p:nvPr/>
          </p:nvPicPr>
          <p:blipFill>
            <a:blip r:embed="rId39" cstate="print"/>
            <a:srcRect/>
            <a:stretch>
              <a:fillRect/>
            </a:stretch>
          </p:blipFill>
          <p:spPr bwMode="auto">
            <a:xfrm>
              <a:off x="7518847" y="2561247"/>
              <a:ext cx="368148" cy="101487"/>
            </a:xfrm>
            <a:prstGeom prst="rect">
              <a:avLst/>
            </a:prstGeom>
            <a:noFill/>
            <a:ln w="9525">
              <a:noFill/>
              <a:miter lim="800000"/>
              <a:headEnd/>
              <a:tailEnd/>
            </a:ln>
          </p:spPr>
        </p:pic>
        <p:pic>
          <p:nvPicPr>
            <p:cNvPr id="135" name="圖片 76" descr="question.PNG"/>
            <p:cNvPicPr>
              <a:picLocks noChangeAspect="1"/>
            </p:cNvPicPr>
            <p:nvPr/>
          </p:nvPicPr>
          <p:blipFill>
            <a:blip r:embed="rId40" cstate="print"/>
            <a:srcRect/>
            <a:stretch>
              <a:fillRect/>
            </a:stretch>
          </p:blipFill>
          <p:spPr bwMode="auto">
            <a:xfrm>
              <a:off x="7550707" y="3385704"/>
              <a:ext cx="453262" cy="159828"/>
            </a:xfrm>
            <a:prstGeom prst="rect">
              <a:avLst/>
            </a:prstGeom>
            <a:noFill/>
            <a:ln w="9525">
              <a:noFill/>
              <a:miter lim="800000"/>
              <a:headEnd/>
              <a:tailEnd/>
            </a:ln>
          </p:spPr>
        </p:pic>
        <p:pic>
          <p:nvPicPr>
            <p:cNvPr id="136" name="圖片 80" descr="question.PNG"/>
            <p:cNvPicPr>
              <a:picLocks noChangeAspect="1"/>
            </p:cNvPicPr>
            <p:nvPr/>
          </p:nvPicPr>
          <p:blipFill>
            <a:blip r:embed="rId41" cstate="print"/>
            <a:srcRect/>
            <a:stretch>
              <a:fillRect/>
            </a:stretch>
          </p:blipFill>
          <p:spPr bwMode="auto">
            <a:xfrm>
              <a:off x="5523207" y="3835557"/>
              <a:ext cx="452637" cy="160452"/>
            </a:xfrm>
            <a:prstGeom prst="rect">
              <a:avLst/>
            </a:prstGeom>
            <a:noFill/>
            <a:ln w="9525">
              <a:noFill/>
              <a:miter lim="800000"/>
              <a:headEnd/>
              <a:tailEnd/>
            </a:ln>
          </p:spPr>
        </p:pic>
        <p:pic>
          <p:nvPicPr>
            <p:cNvPr id="137" name="圖片 48" descr="bosch-logo.jpg"/>
            <p:cNvPicPr>
              <a:picLocks noChangeAspect="1"/>
            </p:cNvPicPr>
            <p:nvPr/>
          </p:nvPicPr>
          <p:blipFill>
            <a:blip r:embed="rId42" cstate="print"/>
            <a:srcRect/>
            <a:stretch>
              <a:fillRect/>
            </a:stretch>
          </p:blipFill>
          <p:spPr bwMode="auto">
            <a:xfrm>
              <a:off x="7074012" y="2543903"/>
              <a:ext cx="367729" cy="129236"/>
            </a:xfrm>
            <a:prstGeom prst="rect">
              <a:avLst/>
            </a:prstGeom>
            <a:noFill/>
            <a:ln w="9525">
              <a:noFill/>
              <a:miter lim="800000"/>
              <a:headEnd/>
              <a:tailEnd/>
            </a:ln>
          </p:spPr>
        </p:pic>
        <p:pic>
          <p:nvPicPr>
            <p:cNvPr id="138" name="圖片 49" descr="Everfocus.png"/>
            <p:cNvPicPr>
              <a:picLocks noChangeAspect="1"/>
            </p:cNvPicPr>
            <p:nvPr/>
          </p:nvPicPr>
          <p:blipFill>
            <a:blip r:embed="rId43" cstate="print"/>
            <a:srcRect/>
            <a:stretch>
              <a:fillRect/>
            </a:stretch>
          </p:blipFill>
          <p:spPr bwMode="auto">
            <a:xfrm>
              <a:off x="7606888" y="2989396"/>
              <a:ext cx="443897" cy="88654"/>
            </a:xfrm>
            <a:prstGeom prst="rect">
              <a:avLst/>
            </a:prstGeom>
            <a:noFill/>
            <a:ln w="9525">
              <a:noFill/>
              <a:miter lim="800000"/>
              <a:headEnd/>
              <a:tailEnd/>
            </a:ln>
          </p:spPr>
        </p:pic>
        <p:pic>
          <p:nvPicPr>
            <p:cNvPr id="139" name="圖片 51" descr="Histream.jpg"/>
            <p:cNvPicPr>
              <a:picLocks noChangeAspect="1"/>
            </p:cNvPicPr>
            <p:nvPr/>
          </p:nvPicPr>
          <p:blipFill>
            <a:blip r:embed="rId44" cstate="print"/>
            <a:srcRect/>
            <a:stretch>
              <a:fillRect/>
            </a:stretch>
          </p:blipFill>
          <p:spPr bwMode="auto">
            <a:xfrm>
              <a:off x="5480660" y="3380607"/>
              <a:ext cx="360237" cy="163574"/>
            </a:xfrm>
            <a:prstGeom prst="rect">
              <a:avLst/>
            </a:prstGeom>
            <a:noFill/>
            <a:ln w="9525">
              <a:noFill/>
              <a:miter lim="800000"/>
              <a:headEnd/>
              <a:tailEnd/>
            </a:ln>
          </p:spPr>
        </p:pic>
        <p:pic>
          <p:nvPicPr>
            <p:cNvPr id="140" name="圖片 52" descr="Hunt.png"/>
            <p:cNvPicPr>
              <a:picLocks noChangeAspect="1"/>
            </p:cNvPicPr>
            <p:nvPr/>
          </p:nvPicPr>
          <p:blipFill>
            <a:blip r:embed="rId45" cstate="print"/>
            <a:srcRect/>
            <a:stretch>
              <a:fillRect/>
            </a:stretch>
          </p:blipFill>
          <p:spPr bwMode="auto">
            <a:xfrm>
              <a:off x="6450854" y="3404307"/>
              <a:ext cx="339828" cy="116174"/>
            </a:xfrm>
            <a:prstGeom prst="rect">
              <a:avLst/>
            </a:prstGeom>
            <a:noFill/>
            <a:ln w="9525">
              <a:noFill/>
              <a:miter lim="800000"/>
              <a:headEnd/>
              <a:tailEnd/>
            </a:ln>
          </p:spPr>
        </p:pic>
        <p:pic>
          <p:nvPicPr>
            <p:cNvPr id="141" name="圖片 53" descr="sollo logo.jpg"/>
            <p:cNvPicPr>
              <a:picLocks noChangeAspect="1"/>
            </p:cNvPicPr>
            <p:nvPr/>
          </p:nvPicPr>
          <p:blipFill>
            <a:blip r:embed="rId46" cstate="print"/>
            <a:srcRect/>
            <a:stretch>
              <a:fillRect/>
            </a:stretch>
          </p:blipFill>
          <p:spPr bwMode="auto">
            <a:xfrm>
              <a:off x="7513744" y="4277588"/>
              <a:ext cx="396448" cy="95522"/>
            </a:xfrm>
            <a:prstGeom prst="rect">
              <a:avLst/>
            </a:prstGeom>
            <a:noFill/>
            <a:ln w="9525">
              <a:noFill/>
              <a:miter lim="800000"/>
              <a:headEnd/>
              <a:tailEnd/>
            </a:ln>
          </p:spPr>
        </p:pic>
        <p:pic>
          <p:nvPicPr>
            <p:cNvPr id="142" name="圖片 54" descr="yokogawa.gif"/>
            <p:cNvPicPr>
              <a:picLocks noChangeAspect="1"/>
            </p:cNvPicPr>
            <p:nvPr/>
          </p:nvPicPr>
          <p:blipFill>
            <a:blip r:embed="rId47" cstate="print"/>
            <a:srcRect/>
            <a:stretch>
              <a:fillRect/>
            </a:stretch>
          </p:blipFill>
          <p:spPr bwMode="auto">
            <a:xfrm>
              <a:off x="8003969" y="2744585"/>
              <a:ext cx="317159" cy="214145"/>
            </a:xfrm>
            <a:prstGeom prst="rect">
              <a:avLst/>
            </a:prstGeom>
            <a:noFill/>
            <a:ln w="9525">
              <a:noFill/>
              <a:miter lim="800000"/>
              <a:headEnd/>
              <a:tailEnd/>
            </a:ln>
          </p:spPr>
        </p:pic>
        <p:pic>
          <p:nvPicPr>
            <p:cNvPr id="143" name="圖片 55" descr="samsung.png"/>
            <p:cNvPicPr>
              <a:picLocks noChangeAspect="1"/>
            </p:cNvPicPr>
            <p:nvPr/>
          </p:nvPicPr>
          <p:blipFill>
            <a:blip r:embed="rId48" cstate="print"/>
            <a:srcRect/>
            <a:stretch>
              <a:fillRect/>
            </a:stretch>
          </p:blipFill>
          <p:spPr bwMode="auto">
            <a:xfrm>
              <a:off x="7441741" y="3998376"/>
              <a:ext cx="429507" cy="198234"/>
            </a:xfrm>
            <a:prstGeom prst="rect">
              <a:avLst/>
            </a:prstGeom>
            <a:noFill/>
            <a:ln w="9525">
              <a:noFill/>
              <a:miter lim="800000"/>
              <a:headEnd/>
              <a:tailEnd/>
            </a:ln>
          </p:spPr>
        </p:pic>
        <p:pic>
          <p:nvPicPr>
            <p:cNvPr id="144" name="圖片 56" descr="Sharp.jpg"/>
            <p:cNvPicPr>
              <a:picLocks noChangeAspect="1"/>
            </p:cNvPicPr>
            <p:nvPr/>
          </p:nvPicPr>
          <p:blipFill>
            <a:blip r:embed="rId49" cstate="print"/>
            <a:srcRect/>
            <a:stretch>
              <a:fillRect/>
            </a:stretch>
          </p:blipFill>
          <p:spPr bwMode="auto">
            <a:xfrm>
              <a:off x="7060483" y="4281743"/>
              <a:ext cx="415803" cy="84909"/>
            </a:xfrm>
            <a:prstGeom prst="rect">
              <a:avLst/>
            </a:prstGeom>
            <a:noFill/>
            <a:ln w="9525">
              <a:noFill/>
              <a:miter lim="800000"/>
              <a:headEnd/>
              <a:tailEnd/>
            </a:ln>
          </p:spPr>
        </p:pic>
        <p:pic>
          <p:nvPicPr>
            <p:cNvPr id="145" name="圖片 57" descr="LG.jpg"/>
            <p:cNvPicPr>
              <a:picLocks noChangeAspect="1"/>
            </p:cNvPicPr>
            <p:nvPr/>
          </p:nvPicPr>
          <p:blipFill>
            <a:blip r:embed="rId50" cstate="print"/>
            <a:srcRect/>
            <a:stretch>
              <a:fillRect/>
            </a:stretch>
          </p:blipFill>
          <p:spPr bwMode="auto">
            <a:xfrm>
              <a:off x="6204151" y="3643986"/>
              <a:ext cx="415803" cy="84909"/>
            </a:xfrm>
            <a:prstGeom prst="rect">
              <a:avLst/>
            </a:prstGeom>
            <a:noFill/>
            <a:ln w="9525">
              <a:noFill/>
              <a:miter lim="800000"/>
              <a:headEnd/>
              <a:tailEnd/>
            </a:ln>
          </p:spPr>
        </p:pic>
        <p:pic>
          <p:nvPicPr>
            <p:cNvPr id="146" name="圖片 58" descr="logo-lilin.png"/>
            <p:cNvPicPr>
              <a:picLocks noChangeAspect="1"/>
            </p:cNvPicPr>
            <p:nvPr/>
          </p:nvPicPr>
          <p:blipFill>
            <a:blip r:embed="rId51" cstate="print"/>
            <a:srcRect/>
            <a:stretch>
              <a:fillRect/>
            </a:stretch>
          </p:blipFill>
          <p:spPr bwMode="auto">
            <a:xfrm>
              <a:off x="6670120" y="3620253"/>
              <a:ext cx="407063" cy="84909"/>
            </a:xfrm>
            <a:prstGeom prst="rect">
              <a:avLst/>
            </a:prstGeom>
            <a:noFill/>
            <a:ln w="9525">
              <a:noFill/>
              <a:miter lim="800000"/>
              <a:headEnd/>
              <a:tailEnd/>
            </a:ln>
          </p:spPr>
        </p:pic>
        <p:pic>
          <p:nvPicPr>
            <p:cNvPr id="147" name="Picture 3" descr="C:\Users\andrew\Downloads\Foscam-logo.tif"/>
            <p:cNvPicPr>
              <a:picLocks noChangeAspect="1" noChangeArrowheads="1"/>
            </p:cNvPicPr>
            <p:nvPr/>
          </p:nvPicPr>
          <p:blipFill>
            <a:blip r:embed="rId52" cstate="print"/>
            <a:srcRect/>
            <a:stretch>
              <a:fillRect/>
            </a:stretch>
          </p:blipFill>
          <p:spPr bwMode="auto">
            <a:xfrm>
              <a:off x="5406057" y="3229997"/>
              <a:ext cx="425240" cy="51925"/>
            </a:xfrm>
            <a:prstGeom prst="rect">
              <a:avLst/>
            </a:prstGeom>
            <a:noFill/>
          </p:spPr>
        </p:pic>
        <p:pic>
          <p:nvPicPr>
            <p:cNvPr id="148" name="Picture 4" descr="C:\Users\andrew\Downloads\gs_logo.png"/>
            <p:cNvPicPr>
              <a:picLocks noChangeAspect="1" noChangeArrowheads="1"/>
            </p:cNvPicPr>
            <p:nvPr/>
          </p:nvPicPr>
          <p:blipFill>
            <a:blip r:embed="rId53" cstate="print"/>
            <a:srcRect/>
            <a:stretch>
              <a:fillRect/>
            </a:stretch>
          </p:blipFill>
          <p:spPr bwMode="auto">
            <a:xfrm>
              <a:off x="6437104" y="3143143"/>
              <a:ext cx="424788" cy="169916"/>
            </a:xfrm>
            <a:prstGeom prst="rect">
              <a:avLst/>
            </a:prstGeom>
            <a:noFill/>
          </p:spPr>
        </p:pic>
        <p:pic>
          <p:nvPicPr>
            <p:cNvPr id="149" name="圖片 148" descr="logo bolide png.png"/>
            <p:cNvPicPr>
              <a:picLocks noChangeAspect="1"/>
            </p:cNvPicPr>
            <p:nvPr/>
          </p:nvPicPr>
          <p:blipFill>
            <a:blip r:embed="rId54" cstate="print"/>
            <a:stretch>
              <a:fillRect/>
            </a:stretch>
          </p:blipFill>
          <p:spPr>
            <a:xfrm>
              <a:off x="6578286" y="2547571"/>
              <a:ext cx="424789" cy="106911"/>
            </a:xfrm>
            <a:prstGeom prst="rect">
              <a:avLst/>
            </a:prstGeom>
          </p:spPr>
        </p:pic>
        <p:pic>
          <p:nvPicPr>
            <p:cNvPr id="150" name="Picture 2" descr="D:\QNAP\media\logo\JVC red logo-01.png"/>
            <p:cNvPicPr>
              <a:picLocks noChangeAspect="1" noChangeArrowheads="1"/>
            </p:cNvPicPr>
            <p:nvPr/>
          </p:nvPicPr>
          <p:blipFill>
            <a:blip r:embed="rId55" cstate="print"/>
            <a:srcRect l="15141" r="14201" b="39445"/>
            <a:stretch>
              <a:fillRect/>
            </a:stretch>
          </p:blipFill>
          <p:spPr bwMode="auto">
            <a:xfrm>
              <a:off x="5510106" y="3583818"/>
              <a:ext cx="368149" cy="157778"/>
            </a:xfrm>
            <a:prstGeom prst="rect">
              <a:avLst/>
            </a:prstGeom>
            <a:noFill/>
          </p:spPr>
        </p:pic>
        <p:pic>
          <p:nvPicPr>
            <p:cNvPr id="151" name="圖片 150" descr="Dahua LOGO [转换].jpg"/>
            <p:cNvPicPr>
              <a:picLocks noChangeAspect="1"/>
            </p:cNvPicPr>
            <p:nvPr/>
          </p:nvPicPr>
          <p:blipFill>
            <a:blip r:embed="rId56" cstate="print"/>
            <a:stretch>
              <a:fillRect/>
            </a:stretch>
          </p:blipFill>
          <p:spPr>
            <a:xfrm>
              <a:off x="6705862" y="2737086"/>
              <a:ext cx="368149" cy="109762"/>
            </a:xfrm>
            <a:prstGeom prst="rect">
              <a:avLst/>
            </a:prstGeom>
          </p:spPr>
        </p:pic>
        <p:pic>
          <p:nvPicPr>
            <p:cNvPr id="152" name="Picture 5" descr="D:\QNAP\media\logo\blanc_logo.jpg"/>
            <p:cNvPicPr>
              <a:picLocks noChangeAspect="1" noChangeArrowheads="1"/>
            </p:cNvPicPr>
            <p:nvPr/>
          </p:nvPicPr>
          <p:blipFill>
            <a:blip r:embed="rId57" cstate="print"/>
            <a:srcRect/>
            <a:stretch>
              <a:fillRect/>
            </a:stretch>
          </p:blipFill>
          <p:spPr bwMode="auto">
            <a:xfrm>
              <a:off x="6153038" y="2547571"/>
              <a:ext cx="397277" cy="105740"/>
            </a:xfrm>
            <a:prstGeom prst="rect">
              <a:avLst/>
            </a:prstGeom>
            <a:noFill/>
          </p:spPr>
        </p:pic>
        <p:pic>
          <p:nvPicPr>
            <p:cNvPr id="153" name="Picture 7" descr="D:\QNAP\media\logo\Dynacolor_4b398d2f26fc1.png"/>
            <p:cNvPicPr>
              <a:picLocks noChangeAspect="1" noChangeArrowheads="1"/>
            </p:cNvPicPr>
            <p:nvPr/>
          </p:nvPicPr>
          <p:blipFill>
            <a:blip r:embed="rId58" cstate="print"/>
            <a:srcRect/>
            <a:stretch>
              <a:fillRect/>
            </a:stretch>
          </p:blipFill>
          <p:spPr bwMode="auto">
            <a:xfrm>
              <a:off x="5352908" y="3014447"/>
              <a:ext cx="396468" cy="99116"/>
            </a:xfrm>
            <a:prstGeom prst="rect">
              <a:avLst/>
            </a:prstGeom>
            <a:noFill/>
          </p:spPr>
        </p:pic>
        <p:pic>
          <p:nvPicPr>
            <p:cNvPr id="154" name="Picture 8" descr="D:\QNAP\media\logo\grundig_logo.jpg"/>
            <p:cNvPicPr>
              <a:picLocks noChangeAspect="1" noChangeArrowheads="1"/>
            </p:cNvPicPr>
            <p:nvPr/>
          </p:nvPicPr>
          <p:blipFill>
            <a:blip r:embed="rId59" cstate="print"/>
            <a:srcRect t="32786" b="34428"/>
            <a:stretch>
              <a:fillRect/>
            </a:stretch>
          </p:blipFill>
          <p:spPr bwMode="auto">
            <a:xfrm>
              <a:off x="6915861" y="3204090"/>
              <a:ext cx="397797" cy="108969"/>
            </a:xfrm>
            <a:prstGeom prst="rect">
              <a:avLst/>
            </a:prstGeom>
            <a:noFill/>
          </p:spPr>
        </p:pic>
        <p:pic>
          <p:nvPicPr>
            <p:cNvPr id="155" name="Picture 9" descr="D:\QNAP\media\logo\ng_logo-office.png"/>
            <p:cNvPicPr>
              <a:picLocks noChangeAspect="1" noChangeArrowheads="1"/>
            </p:cNvPicPr>
            <p:nvPr/>
          </p:nvPicPr>
          <p:blipFill>
            <a:blip r:embed="rId60" cstate="print"/>
            <a:srcRect/>
            <a:stretch>
              <a:fillRect/>
            </a:stretch>
          </p:blipFill>
          <p:spPr bwMode="auto">
            <a:xfrm>
              <a:off x="6984750" y="3774608"/>
              <a:ext cx="226553" cy="198397"/>
            </a:xfrm>
            <a:prstGeom prst="rect">
              <a:avLst/>
            </a:prstGeom>
            <a:noFill/>
          </p:spPr>
        </p:pic>
        <p:pic>
          <p:nvPicPr>
            <p:cNvPr id="156" name="Picture 10" descr="D:\QNAP\media\logo\SQX Logo.gif"/>
            <p:cNvPicPr>
              <a:picLocks noChangeAspect="1" noChangeArrowheads="1"/>
            </p:cNvPicPr>
            <p:nvPr/>
          </p:nvPicPr>
          <p:blipFill>
            <a:blip r:embed="rId61" cstate="print"/>
            <a:srcRect/>
            <a:stretch>
              <a:fillRect/>
            </a:stretch>
          </p:blipFill>
          <p:spPr bwMode="auto">
            <a:xfrm>
              <a:off x="6167602" y="4484050"/>
              <a:ext cx="368148" cy="124549"/>
            </a:xfrm>
            <a:prstGeom prst="rect">
              <a:avLst/>
            </a:prstGeom>
            <a:noFill/>
          </p:spPr>
        </p:pic>
        <p:pic>
          <p:nvPicPr>
            <p:cNvPr id="157" name="Picture 11" descr="D:\QNAP\media\logo\TRUEN_Logo.gif"/>
            <p:cNvPicPr>
              <a:picLocks noChangeAspect="1" noChangeArrowheads="1"/>
            </p:cNvPicPr>
            <p:nvPr/>
          </p:nvPicPr>
          <p:blipFill>
            <a:blip r:embed="rId62" cstate="print"/>
            <a:srcRect t="23261" b="30216"/>
            <a:stretch>
              <a:fillRect/>
            </a:stretch>
          </p:blipFill>
          <p:spPr bwMode="auto">
            <a:xfrm>
              <a:off x="5710372" y="4672831"/>
              <a:ext cx="367105" cy="113276"/>
            </a:xfrm>
            <a:prstGeom prst="rect">
              <a:avLst/>
            </a:prstGeom>
            <a:noFill/>
          </p:spPr>
        </p:pic>
        <p:pic>
          <p:nvPicPr>
            <p:cNvPr id="158" name="圖片 157" descr="logo_qihan.jpg"/>
            <p:cNvPicPr>
              <a:picLocks noChangeAspect="1"/>
            </p:cNvPicPr>
            <p:nvPr/>
          </p:nvPicPr>
          <p:blipFill>
            <a:blip r:embed="rId63" cstate="print"/>
            <a:stretch>
              <a:fillRect/>
            </a:stretch>
          </p:blipFill>
          <p:spPr>
            <a:xfrm>
              <a:off x="7020495" y="4059918"/>
              <a:ext cx="368151" cy="57432"/>
            </a:xfrm>
            <a:prstGeom prst="rect">
              <a:avLst/>
            </a:prstGeom>
          </p:spPr>
        </p:pic>
        <p:pic>
          <p:nvPicPr>
            <p:cNvPr id="159" name="圖片 158" descr="YUDOR LOGO.jpg"/>
            <p:cNvPicPr>
              <a:picLocks noChangeAspect="1"/>
            </p:cNvPicPr>
            <p:nvPr/>
          </p:nvPicPr>
          <p:blipFill>
            <a:blip r:embed="rId64" cstate="print"/>
            <a:stretch>
              <a:fillRect/>
            </a:stretch>
          </p:blipFill>
          <p:spPr>
            <a:xfrm>
              <a:off x="7657227" y="3606827"/>
              <a:ext cx="368149" cy="122716"/>
            </a:xfrm>
            <a:prstGeom prst="rect">
              <a:avLst/>
            </a:prstGeom>
          </p:spPr>
        </p:pic>
        <p:pic>
          <p:nvPicPr>
            <p:cNvPr id="160" name="圖片 159" descr="3Svision_logo.jpg"/>
            <p:cNvPicPr>
              <a:picLocks noChangeAspect="1"/>
            </p:cNvPicPr>
            <p:nvPr/>
          </p:nvPicPr>
          <p:blipFill>
            <a:blip r:embed="rId65" cstate="print"/>
            <a:stretch>
              <a:fillRect/>
            </a:stretch>
          </p:blipFill>
          <p:spPr>
            <a:xfrm>
              <a:off x="5190475" y="2334506"/>
              <a:ext cx="193746" cy="193746"/>
            </a:xfrm>
            <a:prstGeom prst="rect">
              <a:avLst/>
            </a:prstGeom>
          </p:spPr>
        </p:pic>
        <p:pic>
          <p:nvPicPr>
            <p:cNvPr id="161" name="圖片 160" descr="apexis.jpg"/>
            <p:cNvPicPr>
              <a:picLocks noChangeAspect="1"/>
            </p:cNvPicPr>
            <p:nvPr/>
          </p:nvPicPr>
          <p:blipFill>
            <a:blip r:embed="rId66" cstate="print"/>
            <a:stretch>
              <a:fillRect/>
            </a:stretch>
          </p:blipFill>
          <p:spPr>
            <a:xfrm>
              <a:off x="6879955" y="2385204"/>
              <a:ext cx="385015" cy="92351"/>
            </a:xfrm>
            <a:prstGeom prst="rect">
              <a:avLst/>
            </a:prstGeom>
          </p:spPr>
        </p:pic>
        <p:pic>
          <p:nvPicPr>
            <p:cNvPr id="162" name="圖片 161" descr="eneo.png"/>
            <p:cNvPicPr>
              <a:picLocks noChangeAspect="1"/>
            </p:cNvPicPr>
            <p:nvPr/>
          </p:nvPicPr>
          <p:blipFill>
            <a:blip r:embed="rId67" cstate="print"/>
            <a:stretch>
              <a:fillRect/>
            </a:stretch>
          </p:blipFill>
          <p:spPr>
            <a:xfrm>
              <a:off x="7183649" y="2970755"/>
              <a:ext cx="367058" cy="157311"/>
            </a:xfrm>
            <a:prstGeom prst="rect">
              <a:avLst/>
            </a:prstGeom>
          </p:spPr>
        </p:pic>
        <p:pic>
          <p:nvPicPr>
            <p:cNvPr id="163" name="圖片 162" descr="StarDot.jpg"/>
            <p:cNvPicPr>
              <a:picLocks noChangeAspect="1"/>
            </p:cNvPicPr>
            <p:nvPr/>
          </p:nvPicPr>
          <p:blipFill>
            <a:blip r:embed="rId68" cstate="print"/>
            <a:stretch>
              <a:fillRect/>
            </a:stretch>
          </p:blipFill>
          <p:spPr>
            <a:xfrm>
              <a:off x="6611538" y="4452228"/>
              <a:ext cx="368148" cy="146508"/>
            </a:xfrm>
            <a:prstGeom prst="rect">
              <a:avLst/>
            </a:prstGeom>
          </p:spPr>
        </p:pic>
        <p:pic>
          <p:nvPicPr>
            <p:cNvPr id="164" name="圖片 163" descr="planet.png"/>
            <p:cNvPicPr>
              <a:picLocks noChangeAspect="1"/>
            </p:cNvPicPr>
            <p:nvPr/>
          </p:nvPicPr>
          <p:blipFill>
            <a:blip r:embed="rId69" cstate="print"/>
            <a:stretch>
              <a:fillRect/>
            </a:stretch>
          </p:blipFill>
          <p:spPr>
            <a:xfrm>
              <a:off x="6575130" y="4063171"/>
              <a:ext cx="367058" cy="108619"/>
            </a:xfrm>
            <a:prstGeom prst="rect">
              <a:avLst/>
            </a:prstGeom>
          </p:spPr>
        </p:pic>
        <p:pic>
          <p:nvPicPr>
            <p:cNvPr id="165" name="圖片 164" descr="BASLER-Logo.png"/>
            <p:cNvPicPr>
              <a:picLocks noChangeAspect="1"/>
            </p:cNvPicPr>
            <p:nvPr/>
          </p:nvPicPr>
          <p:blipFill>
            <a:blip r:embed="rId70" cstate="print"/>
            <a:stretch>
              <a:fillRect/>
            </a:stretch>
          </p:blipFill>
          <p:spPr>
            <a:xfrm>
              <a:off x="5719880" y="2561247"/>
              <a:ext cx="367058" cy="78655"/>
            </a:xfrm>
            <a:prstGeom prst="rect">
              <a:avLst/>
            </a:prstGeom>
          </p:spPr>
        </p:pic>
        <p:pic>
          <p:nvPicPr>
            <p:cNvPr id="166" name="Picture 1" descr="D:\QNAP\media\logo\American Dynamics.jpg"/>
            <p:cNvPicPr>
              <a:picLocks noChangeAspect="1" noChangeArrowheads="1"/>
            </p:cNvPicPr>
            <p:nvPr/>
          </p:nvPicPr>
          <p:blipFill>
            <a:blip r:embed="rId71" cstate="print"/>
            <a:srcRect/>
            <a:stretch>
              <a:fillRect/>
            </a:stretch>
          </p:blipFill>
          <p:spPr bwMode="auto">
            <a:xfrm>
              <a:off x="6423576" y="2392047"/>
              <a:ext cx="367106" cy="78665"/>
            </a:xfrm>
            <a:prstGeom prst="rect">
              <a:avLst/>
            </a:prstGeom>
            <a:noFill/>
          </p:spPr>
        </p:pic>
        <p:pic>
          <p:nvPicPr>
            <p:cNvPr id="167" name="Picture 2" descr="D:\QNAP\media\logo\channel_vision.jpg"/>
            <p:cNvPicPr>
              <a:picLocks noChangeAspect="1" noChangeArrowheads="1"/>
            </p:cNvPicPr>
            <p:nvPr/>
          </p:nvPicPr>
          <p:blipFill>
            <a:blip r:embed="rId72" cstate="print"/>
            <a:srcRect/>
            <a:stretch>
              <a:fillRect/>
            </a:stretch>
          </p:blipFill>
          <p:spPr bwMode="auto">
            <a:xfrm>
              <a:off x="5719880" y="2711173"/>
              <a:ext cx="489474" cy="244736"/>
            </a:xfrm>
            <a:prstGeom prst="rect">
              <a:avLst/>
            </a:prstGeom>
            <a:noFill/>
          </p:spPr>
        </p:pic>
        <p:pic>
          <p:nvPicPr>
            <p:cNvPr id="168" name="Picture 3" descr="D:\QNAP\media\logo\siqura.jpg"/>
            <p:cNvPicPr>
              <a:picLocks noChangeAspect="1" noChangeArrowheads="1"/>
            </p:cNvPicPr>
            <p:nvPr/>
          </p:nvPicPr>
          <p:blipFill>
            <a:blip r:embed="rId73" cstate="print"/>
            <a:srcRect/>
            <a:stretch>
              <a:fillRect/>
            </a:stretch>
          </p:blipFill>
          <p:spPr bwMode="auto">
            <a:xfrm>
              <a:off x="6650157" y="4234962"/>
              <a:ext cx="367106" cy="217266"/>
            </a:xfrm>
            <a:prstGeom prst="rect">
              <a:avLst/>
            </a:prstGeom>
            <a:noFill/>
          </p:spPr>
        </p:pic>
      </p:grpSp>
      <p:sp>
        <p:nvSpPr>
          <p:cNvPr id="169" name="標題 9"/>
          <p:cNvSpPr txBox="1">
            <a:spLocks/>
          </p:cNvSpPr>
          <p:nvPr/>
        </p:nvSpPr>
        <p:spPr>
          <a:xfrm>
            <a:off x="5656877" y="1494870"/>
            <a:ext cx="2873572" cy="55388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0000" indent="-360000" algn="l">
              <a:buFont typeface="Arial"/>
              <a:buChar char="•"/>
            </a:pPr>
            <a:r>
              <a:rPr lang="en-US" altLang="zh-TW" sz="2400" dirty="0" smtClean="0">
                <a:solidFill>
                  <a:srgbClr val="FFFFFF"/>
                </a:solidFill>
                <a:latin typeface="微軟正黑體"/>
                <a:ea typeface="微軟正黑體"/>
                <a:cs typeface="微軟正黑體"/>
              </a:rPr>
              <a:t>High quality recording</a:t>
            </a:r>
            <a:endParaRPr lang="zh-TW" altLang="en-US" sz="2400" dirty="0">
              <a:solidFill>
                <a:srgbClr val="FFFFFF"/>
              </a:solidFill>
              <a:latin typeface="微軟正黑體"/>
              <a:ea typeface="微軟正黑體"/>
              <a:cs typeface="微軟正黑體"/>
            </a:endParaRPr>
          </a:p>
        </p:txBody>
      </p:sp>
      <p:sp>
        <p:nvSpPr>
          <p:cNvPr id="170" name="矩形 169"/>
          <p:cNvSpPr/>
          <p:nvPr/>
        </p:nvSpPr>
        <p:spPr>
          <a:xfrm>
            <a:off x="891578" y="2539323"/>
            <a:ext cx="4237171" cy="3380638"/>
          </a:xfrm>
          <a:prstGeom prst="rect">
            <a:avLst/>
          </a:prstGeom>
          <a:ln w="34925">
            <a:solidFill>
              <a:srgbClr val="FFFFFF"/>
            </a:solidFill>
          </a:ln>
          <a:effectLst>
            <a:glow rad="63500">
              <a:schemeClr val="accent6">
                <a:satMod val="175000"/>
                <a:alpha val="40000"/>
              </a:schemeClr>
            </a:glow>
            <a:outerShdw blurRad="152400" dist="317500" dir="5400000" sx="90000" sy="-19000" rotWithShape="0">
              <a:prstClr val="black">
                <a:alpha val="15000"/>
              </a:prstClr>
            </a:outerShdw>
            <a:reflection blurRad="6350" stA="50000" endA="275" endPos="40000" dist="101600" dir="5400000" sy="-100000" algn="bl" rotWithShape="0"/>
            <a:softEdge rad="31750"/>
          </a:effectLst>
          <a:scene3d>
            <a:camera prst="isometricOffAxis2Top">
              <a:rot lat="17812831" lon="2903180" rev="18731205"/>
            </a:camera>
            <a:lightRig rig="threePt" dir="t"/>
          </a:scene3d>
          <a:sp3d extrusionH="38100" prstMaterial="clear">
            <a:bevelT w="260350" h="50800" prst="artDeco"/>
            <a:bevelB prst="softRound"/>
          </a:sp3d>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grpSp>
        <p:nvGrpSpPr>
          <p:cNvPr id="171" name="群組 170"/>
          <p:cNvGrpSpPr/>
          <p:nvPr/>
        </p:nvGrpSpPr>
        <p:grpSpPr>
          <a:xfrm>
            <a:off x="870865" y="1181365"/>
            <a:ext cx="4608467" cy="3353111"/>
            <a:chOff x="1048643" y="1393390"/>
            <a:chExt cx="4387453" cy="3192302"/>
          </a:xfrm>
          <a:scene3d>
            <a:camera prst="orthographicFront">
              <a:rot lat="900000" lon="600000" rev="0"/>
            </a:camera>
            <a:lightRig rig="threePt" dir="t"/>
          </a:scene3d>
        </p:grpSpPr>
        <p:sp>
          <p:nvSpPr>
            <p:cNvPr id="172" name="流程圖: 人工作業 171"/>
            <p:cNvSpPr/>
            <p:nvPr/>
          </p:nvSpPr>
          <p:spPr>
            <a:xfrm>
              <a:off x="1170896" y="1504998"/>
              <a:ext cx="4265200" cy="3080694"/>
            </a:xfrm>
            <a:prstGeom prst="flowChartManualOperation">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73" name="流程圖: 人工作業 172"/>
            <p:cNvSpPr/>
            <p:nvPr/>
          </p:nvSpPr>
          <p:spPr>
            <a:xfrm>
              <a:off x="1048643" y="1393390"/>
              <a:ext cx="4167073" cy="2989426"/>
            </a:xfrm>
            <a:prstGeom prst="flowChartManualOperation">
              <a:avLst/>
            </a:prstGeom>
            <a:solidFill>
              <a:schemeClr val="bg1"/>
            </a:solidFill>
            <a:ln>
              <a:noFill/>
            </a:ln>
            <a:effectLst>
              <a:softEdge rad="127000"/>
            </a:effectLst>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grpSp>
        <p:nvGrpSpPr>
          <p:cNvPr id="174" name="群組 173"/>
          <p:cNvGrpSpPr/>
          <p:nvPr/>
        </p:nvGrpSpPr>
        <p:grpSpPr>
          <a:xfrm>
            <a:off x="1757632" y="1567405"/>
            <a:ext cx="2775697" cy="2415591"/>
            <a:chOff x="1896941" y="1734468"/>
            <a:chExt cx="2642580" cy="2299744"/>
          </a:xfrm>
        </p:grpSpPr>
        <p:pic>
          <p:nvPicPr>
            <p:cNvPr id="175" name="圖片 174"/>
            <p:cNvPicPr>
              <a:picLocks noChangeAspect="1"/>
            </p:cNvPicPr>
            <p:nvPr/>
          </p:nvPicPr>
          <p:blipFill>
            <a:blip r:embed="rId74"/>
            <a:stretch>
              <a:fillRect/>
            </a:stretch>
          </p:blipFill>
          <p:spPr>
            <a:xfrm rot="204699">
              <a:off x="2151968" y="1734468"/>
              <a:ext cx="2346003" cy="844721"/>
            </a:xfrm>
            <a:prstGeom prst="rect">
              <a:avLst/>
            </a:prstGeom>
          </p:spPr>
        </p:pic>
        <p:pic>
          <p:nvPicPr>
            <p:cNvPr id="176" name="Picture 3" descr="C:\Users\Sharon Yeh\Desktop\Smart Recording PPT\VIVOTEK_Logo.gif"/>
            <p:cNvPicPr>
              <a:picLocks noChangeAspect="1" noChangeArrowheads="1"/>
            </p:cNvPicPr>
            <p:nvPr/>
          </p:nvPicPr>
          <p:blipFill>
            <a:blip r:embed="rId75" cstate="screen"/>
            <a:srcRect/>
            <a:stretch>
              <a:fillRect/>
            </a:stretch>
          </p:blipFill>
          <p:spPr bwMode="auto">
            <a:xfrm rot="213193">
              <a:off x="1896941" y="2756796"/>
              <a:ext cx="2642580" cy="574885"/>
            </a:xfrm>
            <a:prstGeom prst="rect">
              <a:avLst/>
            </a:prstGeom>
            <a:noFill/>
          </p:spPr>
        </p:pic>
        <p:pic>
          <p:nvPicPr>
            <p:cNvPr id="177" name="Picture 2" descr="D:\QNAP\Logo\認證 logo\SONY Logo.png"/>
            <p:cNvPicPr>
              <a:picLocks noChangeAspect="1" noChangeArrowheads="1"/>
            </p:cNvPicPr>
            <p:nvPr/>
          </p:nvPicPr>
          <p:blipFill>
            <a:blip r:embed="rId76"/>
            <a:srcRect/>
            <a:stretch>
              <a:fillRect/>
            </a:stretch>
          </p:blipFill>
          <p:spPr bwMode="auto">
            <a:xfrm rot="178971">
              <a:off x="2206232" y="3683469"/>
              <a:ext cx="1992684" cy="350743"/>
            </a:xfrm>
            <a:prstGeom prst="rect">
              <a:avLst/>
            </a:prstGeom>
            <a:noFill/>
          </p:spPr>
        </p:pic>
      </p:grpSp>
      <p:sp>
        <p:nvSpPr>
          <p:cNvPr id="178" name="標題 9"/>
          <p:cNvSpPr txBox="1">
            <a:spLocks/>
          </p:cNvSpPr>
          <p:nvPr/>
        </p:nvSpPr>
        <p:spPr>
          <a:xfrm>
            <a:off x="1187372" y="4965107"/>
            <a:ext cx="2802737" cy="553885"/>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0000" indent="-360000" algn="l">
              <a:buFont typeface="Arial"/>
              <a:buChar char="•"/>
            </a:pPr>
            <a:r>
              <a:rPr lang="en-US" altLang="zh-TW" sz="2800" dirty="0" smtClean="0">
                <a:solidFill>
                  <a:schemeClr val="bg1"/>
                </a:solidFill>
                <a:latin typeface="微軟正黑體"/>
                <a:ea typeface="微軟正黑體"/>
                <a:cs typeface="微軟正黑體"/>
              </a:rPr>
              <a:t>Smart recording</a:t>
            </a:r>
            <a:endParaRPr lang="zh-TW" altLang="en-US" sz="2800" dirty="0">
              <a:solidFill>
                <a:schemeClr val="bg1"/>
              </a:solidFill>
              <a:latin typeface="微軟正黑體"/>
              <a:ea typeface="微軟正黑體"/>
              <a:cs typeface="微軟正黑體"/>
            </a:endParaRPr>
          </a:p>
        </p:txBody>
      </p:sp>
    </p:spTree>
    <p:extLst>
      <p:ext uri="{BB962C8B-B14F-4D97-AF65-F5344CB8AC3E}">
        <p14:creationId xmlns="" xmlns:p14="http://schemas.microsoft.com/office/powerpoint/2010/main" val="35430207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464981" y="2143119"/>
            <a:ext cx="8219399" cy="931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SzPct val="25000"/>
              <a:buNone/>
            </a:pPr>
            <a:r>
              <a:rPr lang="en-US" altLang="zh-TW" sz="4000" dirty="0" smtClean="0">
                <a:latin typeface="微軟正黑體"/>
                <a:ea typeface="微軟正黑體"/>
                <a:cs typeface="微軟正黑體"/>
              </a:rPr>
              <a:t>Mobile App</a:t>
            </a:r>
            <a:endParaRPr lang="en-US" sz="4000" dirty="0">
              <a:latin typeface="微軟正黑體"/>
              <a:ea typeface="微軟正黑體"/>
              <a:cs typeface="微軟正黑體"/>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2441125" y="2357725"/>
            <a:ext cx="5695950" cy="3209925"/>
          </a:xfrm>
          <a:prstGeom prst="rect">
            <a:avLst/>
          </a:prstGeom>
          <a:blipFill>
            <a:blip r:embed="rId3"/>
            <a:stretch>
              <a:fillRect/>
            </a:stretch>
          </a:blipFill>
        </p:spPr>
      </p:sp>
      <p:sp>
        <p:nvSpPr>
          <p:cNvPr id="610" name="Shape 610"/>
          <p:cNvSpPr txBox="1">
            <a:spLocks noGrp="1"/>
          </p:cNvSpPr>
          <p:nvPr>
            <p:ph type="title"/>
          </p:nvPr>
        </p:nvSpPr>
        <p:spPr/>
        <p:txBody>
          <a:bodyPr>
            <a:normAutofit fontScale="90000"/>
          </a:bodyPr>
          <a:lstStyle/>
          <a:p>
            <a:pPr lvl="0"/>
            <a:r>
              <a:rPr lang="en-US" altLang="zh-TW" dirty="0" err="1" smtClean="0"/>
              <a:t>Vcam</a:t>
            </a:r>
            <a:r>
              <a:rPr lang="en-US" altLang="zh-TW" dirty="0" smtClean="0"/>
              <a:t/>
            </a:r>
            <a:br>
              <a:rPr lang="en-US" altLang="zh-TW" dirty="0" smtClean="0"/>
            </a:br>
            <a:r>
              <a:rPr lang="en-US" altLang="zh-TW" dirty="0" smtClean="0"/>
              <a:t>Turn your mobile cam as IP camera</a:t>
            </a:r>
            <a:endParaRPr lang="en-US" dirty="0">
              <a:sym typeface="Arial"/>
            </a:endParaRPr>
          </a:p>
        </p:txBody>
      </p:sp>
      <p:sp>
        <p:nvSpPr>
          <p:cNvPr id="611" name="Shape 611"/>
          <p:cNvSpPr txBox="1"/>
          <p:nvPr/>
        </p:nvSpPr>
        <p:spPr>
          <a:xfrm>
            <a:off x="457200" y="1492924"/>
            <a:ext cx="8229600" cy="898000"/>
          </a:xfrm>
          <a:prstGeom prst="rect">
            <a:avLst/>
          </a:prstGeom>
          <a:noFill/>
          <a:ln>
            <a:noFill/>
          </a:ln>
        </p:spPr>
        <p:txBody>
          <a:bodyPr lIns="91425" tIns="91425" rIns="91425" bIns="91425" anchor="t" anchorCtr="0">
            <a:noAutofit/>
          </a:bodyPr>
          <a:lstStyle/>
          <a:p>
            <a:pPr marL="342900" lvl="0" indent="-342900">
              <a:spcBef>
                <a:spcPts val="400"/>
              </a:spcBef>
              <a:buClr>
                <a:srgbClr val="FFFFFF"/>
              </a:buClr>
              <a:buSzPct val="100000"/>
              <a:buFont typeface="Arial"/>
              <a:buChar char="•"/>
            </a:pPr>
            <a:r>
              <a:rPr lang="en-US" altLang="zh-TW" sz="2000" dirty="0" smtClean="0">
                <a:solidFill>
                  <a:srgbClr val="FFFFFF"/>
                </a:solidFill>
                <a:latin typeface="+mn-lt"/>
                <a:ea typeface="微軟正黑體"/>
                <a:cs typeface="微軟正黑體"/>
              </a:rPr>
              <a:t>Record to NAS/NVR</a:t>
            </a:r>
            <a:endParaRPr lang="en-US" sz="2000" i="0" u="none" strike="noStrike" cap="none" baseline="0" dirty="0">
              <a:solidFill>
                <a:srgbClr val="FFFFFF"/>
              </a:solidFill>
              <a:latin typeface="+mn-lt"/>
              <a:ea typeface="微軟正黑體"/>
              <a:cs typeface="微軟正黑體"/>
              <a:sym typeface="Arial"/>
            </a:endParaRPr>
          </a:p>
        </p:txBody>
      </p:sp>
      <p:sp>
        <p:nvSpPr>
          <p:cNvPr id="612" name="Shape 612"/>
          <p:cNvSpPr/>
          <p:nvPr/>
        </p:nvSpPr>
        <p:spPr>
          <a:xfrm>
            <a:off x="1003171" y="2390924"/>
            <a:ext cx="3024336" cy="3024336"/>
          </a:xfrm>
          <a:prstGeom prst="rect">
            <a:avLst/>
          </a:prstGeom>
          <a:blipFill>
            <a:blip r:embed="rId4"/>
            <a:stretch>
              <a:fillRect/>
            </a:stretch>
          </a:blipFill>
        </p:spPr>
      </p:sp>
      <p:sp>
        <p:nvSpPr>
          <p:cNvPr id="613" name="Shape 613"/>
          <p:cNvSpPr/>
          <p:nvPr/>
        </p:nvSpPr>
        <p:spPr>
          <a:xfrm>
            <a:off x="1867267" y="2750963"/>
            <a:ext cx="1296143" cy="2304257"/>
          </a:xfrm>
          <a:prstGeom prst="rect">
            <a:avLst/>
          </a:prstGeom>
          <a:blipFill>
            <a:blip r:embed="rId5"/>
            <a:stretch>
              <a:fillRect/>
            </a:stretch>
          </a:blipFill>
        </p:spPr>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6" name="Shape 118"/>
          <p:cNvSpPr txBox="1">
            <a:spLocks/>
          </p:cNvSpPr>
          <p:nvPr/>
        </p:nvSpPr>
        <p:spPr bwMode="auto">
          <a:xfrm>
            <a:off x="323528" y="192976"/>
            <a:ext cx="8496944" cy="648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p>
            <a:pPr lvl="0" algn="ctr" eaLnBrk="0" hangingPunct="0"/>
            <a:endParaRPr kumimoji="1" lang="en-US" altLang="zh-TW" sz="4000" kern="1200" dirty="0">
              <a:solidFill>
                <a:schemeClr val="bg1"/>
              </a:solidFill>
              <a:latin typeface="微軟正黑體" pitchFamily="34" charset="-120"/>
              <a:ea typeface="微軟正黑體" pitchFamily="34" charset="-120"/>
              <a:cs typeface="Arial Unicode MS" charset="0"/>
            </a:endParaRPr>
          </a:p>
        </p:txBody>
      </p:sp>
      <p:sp>
        <p:nvSpPr>
          <p:cNvPr id="5" name="內容版面配置區 2"/>
          <p:cNvSpPr txBox="1">
            <a:spLocks/>
          </p:cNvSpPr>
          <p:nvPr/>
        </p:nvSpPr>
        <p:spPr bwMode="auto">
          <a:xfrm>
            <a:off x="251520" y="1174096"/>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Font typeface="Arial" pitchFamily="34" charset="0"/>
              <a:buChar char="•"/>
            </a:pPr>
            <a:endParaRPr lang="zh-TW" altLang="en-US" sz="2000" dirty="0" smtClean="0">
              <a:latin typeface="微軟正黑體" pitchFamily="34" charset="-120"/>
              <a:ea typeface="微軟正黑體" pitchFamily="34" charset="-120"/>
              <a:cs typeface="Arial Unicode MS" charset="0"/>
            </a:endParaRPr>
          </a:p>
        </p:txBody>
      </p:sp>
      <p:pic>
        <p:nvPicPr>
          <p:cNvPr id="9" name="內容版面配置區 14" descr="Screenshot_2013-04-30-15-55-30.png"/>
          <p:cNvPicPr>
            <a:picLocks noChangeAspect="1"/>
          </p:cNvPicPr>
          <p:nvPr/>
        </p:nvPicPr>
        <p:blipFill>
          <a:blip r:embed="rId3"/>
          <a:srcRect t="4261"/>
          <a:stretch>
            <a:fillRect/>
          </a:stretch>
        </p:blipFill>
        <p:spPr>
          <a:xfrm>
            <a:off x="755576" y="2244309"/>
            <a:ext cx="1977349" cy="3365500"/>
          </a:xfrm>
          <a:prstGeom prst="rect">
            <a:avLst/>
          </a:prstGeom>
          <a:noFill/>
          <a:ln>
            <a:noFill/>
          </a:ln>
        </p:spPr>
      </p:pic>
      <p:pic>
        <p:nvPicPr>
          <p:cNvPr id="10" name="內容版面配置區 14" descr="20091261421126671.jpg"/>
          <p:cNvPicPr>
            <a:picLocks/>
          </p:cNvPicPr>
          <p:nvPr/>
        </p:nvPicPr>
        <p:blipFill>
          <a:blip r:embed="rId4" cstate="print"/>
          <a:srcRect l="5160" r="46683"/>
          <a:stretch>
            <a:fillRect/>
          </a:stretch>
        </p:blipFill>
        <p:spPr bwMode="auto">
          <a:xfrm>
            <a:off x="755575" y="2603728"/>
            <a:ext cx="1980000" cy="2592000"/>
          </a:xfrm>
          <a:prstGeom prst="rect">
            <a:avLst/>
          </a:prstGeom>
          <a:noFill/>
          <a:ln w="9525">
            <a:noFill/>
            <a:miter lim="800000"/>
            <a:headEnd/>
            <a:tailEnd/>
          </a:ln>
        </p:spPr>
      </p:pic>
      <p:pic>
        <p:nvPicPr>
          <p:cNvPr id="13" name="Picture 2" descr="C:\Users\Public\Pictures\mobile\Screenshot_2013-04-30-09-58-31.png"/>
          <p:cNvPicPr>
            <a:picLocks noChangeAspect="1" noChangeArrowheads="1"/>
          </p:cNvPicPr>
          <p:nvPr/>
        </p:nvPicPr>
        <p:blipFill>
          <a:blip r:embed="rId5"/>
          <a:srcRect t="3634"/>
          <a:stretch>
            <a:fillRect/>
          </a:stretch>
        </p:blipFill>
        <p:spPr bwMode="auto">
          <a:xfrm>
            <a:off x="5171739" y="2244309"/>
            <a:ext cx="1964483" cy="3365500"/>
          </a:xfrm>
          <a:prstGeom prst="rect">
            <a:avLst/>
          </a:prstGeom>
          <a:noFill/>
        </p:spPr>
      </p:pic>
      <p:grpSp>
        <p:nvGrpSpPr>
          <p:cNvPr id="18" name="群組 17"/>
          <p:cNvGrpSpPr/>
          <p:nvPr/>
        </p:nvGrpSpPr>
        <p:grpSpPr>
          <a:xfrm>
            <a:off x="2959937" y="2243689"/>
            <a:ext cx="1944216" cy="3333899"/>
            <a:chOff x="3347864" y="1929785"/>
            <a:chExt cx="1944216" cy="3333899"/>
          </a:xfrm>
        </p:grpSpPr>
        <p:pic>
          <p:nvPicPr>
            <p:cNvPr id="3074" name="Picture 2" descr="C:\Users\Public\Pictures\mobile\Screenshot_2013-04-30-19-40-32.png"/>
            <p:cNvPicPr>
              <a:picLocks noChangeAspect="1" noChangeArrowheads="1"/>
            </p:cNvPicPr>
            <p:nvPr/>
          </p:nvPicPr>
          <p:blipFill>
            <a:blip r:embed="rId6"/>
            <a:srcRect t="3544"/>
            <a:stretch>
              <a:fillRect/>
            </a:stretch>
          </p:blipFill>
          <p:spPr bwMode="auto">
            <a:xfrm>
              <a:off x="3347864" y="1929785"/>
              <a:ext cx="1944216" cy="3333899"/>
            </a:xfrm>
            <a:prstGeom prst="rect">
              <a:avLst/>
            </a:prstGeom>
            <a:noFill/>
          </p:spPr>
        </p:pic>
        <p:pic>
          <p:nvPicPr>
            <p:cNvPr id="14" name="圖片 13" descr="DSC_0034.JPG"/>
            <p:cNvPicPr>
              <a:picLocks noChangeAspect="1"/>
            </p:cNvPicPr>
            <p:nvPr/>
          </p:nvPicPr>
          <p:blipFill>
            <a:blip r:embed="rId7"/>
            <a:srcRect l="14091" r="31558"/>
            <a:stretch>
              <a:fillRect/>
            </a:stretch>
          </p:blipFill>
          <p:spPr>
            <a:xfrm>
              <a:off x="3347864" y="2470260"/>
              <a:ext cx="1944216" cy="2376264"/>
            </a:xfrm>
            <a:prstGeom prst="rect">
              <a:avLst/>
            </a:prstGeom>
          </p:spPr>
        </p:pic>
      </p:grpSp>
      <p:sp>
        <p:nvSpPr>
          <p:cNvPr id="16" name="Shape 611"/>
          <p:cNvSpPr txBox="1"/>
          <p:nvPr/>
        </p:nvSpPr>
        <p:spPr>
          <a:xfrm>
            <a:off x="457200" y="1492924"/>
            <a:ext cx="8229600" cy="898000"/>
          </a:xfrm>
          <a:prstGeom prst="rect">
            <a:avLst/>
          </a:prstGeom>
          <a:noFill/>
          <a:ln>
            <a:noFill/>
          </a:ln>
        </p:spPr>
        <p:txBody>
          <a:bodyPr lIns="91425" tIns="91425" rIns="91425" bIns="91425" anchor="t" anchorCtr="0">
            <a:noAutofit/>
          </a:bodyPr>
          <a:lstStyle/>
          <a:p>
            <a:pPr marL="342900" indent="-342900">
              <a:spcBef>
                <a:spcPts val="400"/>
              </a:spcBef>
              <a:buClr>
                <a:srgbClr val="FFFFFF"/>
              </a:buClr>
              <a:buSzPct val="100000"/>
              <a:buFont typeface="Arial"/>
              <a:buChar char="•"/>
            </a:pPr>
            <a:r>
              <a:rPr lang="en-US" altLang="zh-TW" sz="2000" dirty="0" smtClean="0">
                <a:solidFill>
                  <a:srgbClr val="FFFFFF"/>
                </a:solidFill>
                <a:latin typeface="微軟正黑體"/>
                <a:ea typeface="微軟正黑體"/>
                <a:cs typeface="微軟正黑體"/>
              </a:rPr>
              <a:t>Live </a:t>
            </a:r>
            <a:r>
              <a:rPr lang="en-US" altLang="zh-TW" sz="2000" dirty="0" smtClean="0">
                <a:solidFill>
                  <a:srgbClr val="FFFFFF"/>
                </a:solidFill>
                <a:latin typeface="微軟正黑體"/>
                <a:ea typeface="微軟正黑體"/>
                <a:cs typeface="微軟正黑體"/>
              </a:rPr>
              <a:t>view, event </a:t>
            </a:r>
            <a:r>
              <a:rPr lang="en-US" altLang="zh-TW" sz="2000" dirty="0" smtClean="0">
                <a:solidFill>
                  <a:srgbClr val="FFFFFF"/>
                </a:solidFill>
                <a:latin typeface="微軟正黑體"/>
                <a:ea typeface="微軟正黑體"/>
                <a:cs typeface="微軟正黑體"/>
              </a:rPr>
              <a:t>notification</a:t>
            </a:r>
            <a:r>
              <a:rPr lang="en-US" altLang="zh-TW" sz="2000" dirty="0" smtClean="0">
                <a:solidFill>
                  <a:srgbClr val="FFFFFF"/>
                </a:solidFill>
                <a:latin typeface="微軟正黑體"/>
                <a:ea typeface="微軟正黑體"/>
                <a:cs typeface="微軟正黑體"/>
              </a:rPr>
              <a:t>, playback </a:t>
            </a:r>
            <a:r>
              <a:rPr lang="en-US" altLang="zh-TW" sz="2000" dirty="0" smtClean="0">
                <a:solidFill>
                  <a:srgbClr val="FFFFFF"/>
                </a:solidFill>
                <a:latin typeface="微軟正黑體"/>
                <a:ea typeface="微軟正黑體"/>
                <a:cs typeface="微軟正黑體"/>
              </a:rPr>
              <a:t>and </a:t>
            </a:r>
            <a:r>
              <a:rPr lang="en-US" altLang="zh-TW" sz="2000" dirty="0" smtClean="0">
                <a:solidFill>
                  <a:srgbClr val="FFFFFF"/>
                </a:solidFill>
                <a:latin typeface="微軟正黑體"/>
                <a:ea typeface="微軟正黑體"/>
                <a:cs typeface="微軟正黑體"/>
              </a:rPr>
              <a:t>instant sharing of snapshots</a:t>
            </a:r>
            <a:endParaRPr lang="zh-TW" altLang="en-US" sz="2000" dirty="0" smtClean="0">
              <a:solidFill>
                <a:srgbClr val="FFFFFF"/>
              </a:solidFill>
              <a:latin typeface="微軟正黑體"/>
              <a:ea typeface="微軟正黑體"/>
              <a:cs typeface="微軟正黑體"/>
            </a:endParaRPr>
          </a:p>
        </p:txBody>
      </p:sp>
      <p:sp>
        <p:nvSpPr>
          <p:cNvPr id="17" name="Shape 610"/>
          <p:cNvSpPr txBox="1">
            <a:spLocks noGrp="1"/>
          </p:cNvSpPr>
          <p:nvPr>
            <p:ph type="title"/>
          </p:nvPr>
        </p:nvSpPr>
        <p:spPr/>
        <p:txBody>
          <a:bodyPr>
            <a:normAutofit fontScale="90000"/>
          </a:bodyPr>
          <a:lstStyle/>
          <a:p>
            <a:pPr lvl="0"/>
            <a:r>
              <a:rPr lang="en-US" altLang="zh-TW" dirty="0" err="1" smtClean="0"/>
              <a:t>VMobile</a:t>
            </a:r>
            <a:r>
              <a:rPr lang="en-US" altLang="zh-TW" dirty="0" smtClean="0"/>
              <a:t/>
            </a:r>
            <a:br>
              <a:rPr lang="en-US" altLang="zh-TW" dirty="0" smtClean="0"/>
            </a:br>
            <a:r>
              <a:rPr lang="en-US" altLang="zh-TW" dirty="0" smtClean="0"/>
              <a:t>Mobile Surveillance</a:t>
            </a:r>
            <a:endParaRPr lang="zh-TW" altLang="en-US" dirty="0" smtClean="0"/>
          </a:p>
        </p:txBody>
      </p:sp>
      <p:pic>
        <p:nvPicPr>
          <p:cNvPr id="1026" name="Picture 2"/>
          <p:cNvPicPr>
            <a:picLocks noChangeAspect="1" noChangeArrowheads="1"/>
          </p:cNvPicPr>
          <p:nvPr/>
        </p:nvPicPr>
        <p:blipFill>
          <a:blip r:embed="rId8"/>
          <a:srcRect/>
          <a:stretch>
            <a:fillRect/>
          </a:stretch>
        </p:blipFill>
        <p:spPr bwMode="auto">
          <a:xfrm>
            <a:off x="7508426" y="4028661"/>
            <a:ext cx="1353611" cy="615661"/>
          </a:xfrm>
          <a:prstGeom prst="rect">
            <a:avLst/>
          </a:prstGeom>
          <a:noFill/>
          <a:ln w="9525">
            <a:noFill/>
            <a:miter lim="800000"/>
            <a:headEnd/>
            <a:tailEnd/>
          </a:ln>
        </p:spPr>
      </p:pic>
      <p:pic>
        <p:nvPicPr>
          <p:cNvPr id="1028" name="Picture 4" descr="http://technosamigos.com/wp-content/uploads/2013/05/Android-4.3-Jelly-Bean.png"/>
          <p:cNvPicPr>
            <a:picLocks noChangeAspect="1" noChangeArrowheads="1"/>
          </p:cNvPicPr>
          <p:nvPr/>
        </p:nvPicPr>
        <p:blipFill>
          <a:blip r:embed="rId9"/>
          <a:srcRect/>
          <a:stretch>
            <a:fillRect/>
          </a:stretch>
        </p:blipFill>
        <p:spPr bwMode="auto">
          <a:xfrm>
            <a:off x="7571747" y="4796727"/>
            <a:ext cx="1208308" cy="727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357157" y="2143119"/>
            <a:ext cx="8601491" cy="931315"/>
          </a:xfrm>
          <a:prstGeom prst="rect">
            <a:avLst/>
          </a:prstGeom>
          <a:noFill/>
          <a:ln>
            <a:noFill/>
          </a:ln>
        </p:spPr>
        <p:txBody>
          <a:bodyPr lIns="91425" tIns="45700" rIns="91425" bIns="45700" anchor="t" anchorCtr="0">
            <a:noAutofit/>
          </a:bodyPr>
          <a:lstStyle/>
          <a:p>
            <a:pPr lvl="0" algn="ctr">
              <a:buSzPct val="25000"/>
            </a:pPr>
            <a:r>
              <a:rPr lang="en-US" sz="4000" b="1" i="0" u="none" strike="noStrike" cap="none" baseline="0" dirty="0" smtClean="0">
                <a:solidFill>
                  <a:srgbClr val="F2F2F2"/>
                </a:solidFill>
                <a:latin typeface="微軟正黑體"/>
                <a:ea typeface="微軟正黑體"/>
                <a:cs typeface="微軟正黑體"/>
                <a:sym typeface="Arial"/>
              </a:rPr>
              <a:t>QVR 5.0</a:t>
            </a:r>
            <a:br>
              <a:rPr lang="en-US" sz="4000" b="1" i="0" u="none" strike="noStrike" cap="none" baseline="0" dirty="0" smtClean="0">
                <a:solidFill>
                  <a:srgbClr val="F2F2F2"/>
                </a:solidFill>
                <a:latin typeface="微軟正黑體"/>
                <a:ea typeface="微軟正黑體"/>
                <a:cs typeface="微軟正黑體"/>
                <a:sym typeface="Arial"/>
              </a:rPr>
            </a:br>
            <a:r>
              <a:rPr lang="en-US" altLang="zh-TW" sz="4000" dirty="0" smtClean="0">
                <a:latin typeface="微軟正黑體"/>
                <a:ea typeface="微軟正黑體"/>
                <a:cs typeface="微軟正黑體"/>
                <a:sym typeface="Arial"/>
              </a:rPr>
              <a:t> (QNAP </a:t>
            </a:r>
            <a:r>
              <a:rPr lang="en-US" altLang="zh-TW" sz="4000" dirty="0" err="1" smtClean="0">
                <a:latin typeface="微軟正黑體"/>
                <a:ea typeface="微軟正黑體"/>
                <a:cs typeface="微軟正黑體"/>
                <a:sym typeface="Arial"/>
              </a:rPr>
              <a:t>VioStor</a:t>
            </a:r>
            <a:r>
              <a:rPr lang="en-US" altLang="zh-TW" sz="4000" dirty="0" smtClean="0">
                <a:latin typeface="微軟正黑體"/>
                <a:ea typeface="微軟正黑體"/>
                <a:cs typeface="微軟正黑體"/>
                <a:sym typeface="Arial"/>
              </a:rPr>
              <a:t> Recording System)</a:t>
            </a:r>
            <a:endParaRPr lang="en-US" sz="4000" dirty="0">
              <a:latin typeface="微軟正黑體"/>
              <a:ea typeface="微軟正黑體"/>
              <a:cs typeface="微軟正黑體"/>
            </a:endParaRPr>
          </a:p>
        </p:txBody>
      </p:sp>
      <p:pic>
        <p:nvPicPr>
          <p:cNvPr id="3" name="圖片 2" descr="21.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4" name="文字方塊 3"/>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P43.png"/>
          <p:cNvPicPr>
            <a:picLocks noChangeAspect="1"/>
          </p:cNvPicPr>
          <p:nvPr/>
        </p:nvPicPr>
        <p:blipFill>
          <a:blip r:embed="rId3"/>
          <a:stretch>
            <a:fillRect/>
          </a:stretch>
        </p:blipFill>
        <p:spPr>
          <a:xfrm>
            <a:off x="2958459" y="1761657"/>
            <a:ext cx="3497322" cy="3674029"/>
          </a:xfrm>
          <a:prstGeom prst="rect">
            <a:avLst/>
          </a:prstGeom>
        </p:spPr>
      </p:pic>
      <p:pic>
        <p:nvPicPr>
          <p:cNvPr id="1026" name="Picture 2" descr="C:\Users\Andrew Yu\Downloads\P43b.png"/>
          <p:cNvPicPr>
            <a:picLocks noChangeAspect="1" noChangeArrowheads="1"/>
          </p:cNvPicPr>
          <p:nvPr/>
        </p:nvPicPr>
        <p:blipFill>
          <a:blip r:embed="rId4"/>
          <a:srcRect/>
          <a:stretch>
            <a:fillRect/>
          </a:stretch>
        </p:blipFill>
        <p:spPr bwMode="auto">
          <a:xfrm>
            <a:off x="5265243" y="1813840"/>
            <a:ext cx="3421557" cy="3594136"/>
          </a:xfrm>
          <a:prstGeom prst="rect">
            <a:avLst/>
          </a:prstGeom>
          <a:noFill/>
        </p:spPr>
      </p:pic>
      <p:pic>
        <p:nvPicPr>
          <p:cNvPr id="3" name="圖片 2" descr="21.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4" name="標題 3"/>
          <p:cNvSpPr>
            <a:spLocks noGrp="1"/>
          </p:cNvSpPr>
          <p:nvPr>
            <p:ph type="title"/>
          </p:nvPr>
        </p:nvSpPr>
        <p:spPr/>
        <p:txBody>
          <a:bodyPr>
            <a:noAutofit/>
          </a:bodyPr>
          <a:lstStyle/>
          <a:p>
            <a:r>
              <a:rPr lang="en-US" altLang="zh-TW" sz="4000" b="1" dirty="0" smtClean="0">
                <a:solidFill>
                  <a:srgbClr val="FFFFFF"/>
                </a:solidFill>
                <a:latin typeface="微軟正黑體"/>
                <a:ea typeface="微軟正黑體"/>
                <a:cs typeface="微軟正黑體"/>
              </a:rPr>
              <a:t>Multi-task, Multi-window</a:t>
            </a:r>
            <a:endParaRPr lang="zh-TW" altLang="en-US" sz="4000" b="1" dirty="0">
              <a:solidFill>
                <a:srgbClr val="FFFFFF"/>
              </a:solidFill>
              <a:latin typeface="微軟正黑體"/>
              <a:ea typeface="微軟正黑體"/>
              <a:cs typeface="微軟正黑體"/>
            </a:endParaRPr>
          </a:p>
        </p:txBody>
      </p:sp>
      <p:sp>
        <p:nvSpPr>
          <p:cNvPr id="6" name="文字方塊 5"/>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9" name="圖片 8" descr="left angle of elevation_shadow-1.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360505" y="3293417"/>
            <a:ext cx="2349088" cy="3067224"/>
          </a:xfrm>
          <a:prstGeom prst="rect">
            <a:avLst/>
          </a:prstGeom>
        </p:spPr>
      </p:pic>
      <p:pic>
        <p:nvPicPr>
          <p:cNvPr id="10" name="圖片 9" descr="left angle of elevation_shadow.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5918" y="3267499"/>
            <a:ext cx="1919285" cy="2766812"/>
          </a:xfrm>
          <a:prstGeom prst="rect">
            <a:avLst/>
          </a:prstGeom>
        </p:spPr>
      </p:pic>
      <p:sp>
        <p:nvSpPr>
          <p:cNvPr id="14"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ea typeface="微軟正黑體"/>
                <a:cs typeface="微軟正黑體"/>
              </a:rPr>
              <a:t>Dual display for live view and playback</a:t>
            </a:r>
          </a:p>
          <a:p>
            <a:r>
              <a:rPr lang="en-US" altLang="zh-TW" sz="2000" dirty="0" smtClean="0">
                <a:solidFill>
                  <a:srgbClr val="FFFFFF"/>
                </a:solidFill>
                <a:ea typeface="微軟正黑體"/>
                <a:cs typeface="微軟正黑體"/>
              </a:rPr>
              <a:t>Multiple tasks run on QVR desktop</a:t>
            </a:r>
            <a:endParaRPr lang="zh-TW" altLang="en-US" sz="2000" dirty="0">
              <a:solidFill>
                <a:srgbClr val="FFFFFF"/>
              </a:solidFill>
              <a:ea typeface="微軟正黑體"/>
              <a:cs typeface="微軟正黑體"/>
            </a:endParaRPr>
          </a:p>
        </p:txBody>
      </p:sp>
    </p:spTree>
    <p:extLst>
      <p:ext uri="{BB962C8B-B14F-4D97-AF65-F5344CB8AC3E}">
        <p14:creationId xmlns="" xmlns:p14="http://schemas.microsoft.com/office/powerpoint/2010/main" val="31076051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lstStyle/>
          <a:p>
            <a:r>
              <a:rPr lang="en-US" altLang="zh-TW" dirty="0" smtClean="0"/>
              <a:t>Optimized Live View Interface</a:t>
            </a:r>
            <a:endParaRPr lang="zh-TW" altLang="en-US" dirty="0"/>
          </a:p>
        </p:txBody>
      </p:sp>
      <p:sp>
        <p:nvSpPr>
          <p:cNvPr id="9" name="文字方塊 8"/>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0" name="Picture 2"/>
          <p:cNvPicPr>
            <a:picLocks noChangeArrowheads="1"/>
          </p:cNvPicPr>
          <p:nvPr/>
        </p:nvPicPr>
        <p:blipFill>
          <a:blip r:embed="rId4"/>
          <a:srcRect/>
          <a:stretch>
            <a:fillRect/>
          </a:stretch>
        </p:blipFill>
        <p:spPr bwMode="auto">
          <a:xfrm>
            <a:off x="1499655" y="2146263"/>
            <a:ext cx="6517384" cy="3351325"/>
          </a:xfrm>
          <a:prstGeom prst="rect">
            <a:avLst/>
          </a:prstGeom>
          <a:noFill/>
          <a:ln w="9525">
            <a:noFill/>
            <a:miter lim="800000"/>
            <a:headEnd/>
            <a:tailEnd/>
          </a:ln>
        </p:spPr>
      </p:pic>
      <p:pic>
        <p:nvPicPr>
          <p:cNvPr id="11" name="圖片 10"/>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499655" y="2146264"/>
            <a:ext cx="6517641" cy="3350474"/>
          </a:xfrm>
          <a:prstGeom prst="rect">
            <a:avLst/>
          </a:prstGeom>
        </p:spPr>
      </p:pic>
      <p:sp>
        <p:nvSpPr>
          <p:cNvPr id="12" name="圓角矩形 11"/>
          <p:cNvSpPr/>
          <p:nvPr/>
        </p:nvSpPr>
        <p:spPr>
          <a:xfrm>
            <a:off x="1462864" y="4864740"/>
            <a:ext cx="1222216" cy="6605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ea typeface="微軟正黑體"/>
                <a:cs typeface="微軟正黑體"/>
              </a:rPr>
              <a:t>Various remote monitoring modes</a:t>
            </a:r>
          </a:p>
          <a:p>
            <a:r>
              <a:rPr lang="en-US" altLang="zh-TW" sz="2000" dirty="0" smtClean="0">
                <a:solidFill>
                  <a:srgbClr val="FFFFFF"/>
                </a:solidFill>
                <a:ea typeface="微軟正黑體"/>
                <a:cs typeface="微軟正黑體"/>
              </a:rPr>
              <a:t>PTZ (Pan/Tilt/Zoom) control</a:t>
            </a:r>
          </a:p>
        </p:txBody>
      </p:sp>
    </p:spTree>
    <p:extLst>
      <p:ext uri="{BB962C8B-B14F-4D97-AF65-F5344CB8AC3E}">
        <p14:creationId xmlns="" xmlns:p14="http://schemas.microsoft.com/office/powerpoint/2010/main" val="6680351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4" presetClass="exit" presetSubtype="16" fill="hold" grpId="1" nodeType="afterEffect">
                                  <p:stCondLst>
                                    <p:cond delay="0"/>
                                  </p:stCondLst>
                                  <p:childTnLst>
                                    <p:animEffect transition="out" filter="box(in)">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a:bodyPr>
          <a:lstStyle/>
          <a:p>
            <a:r>
              <a:rPr lang="en-US" altLang="zh-TW" sz="4000" dirty="0" smtClean="0">
                <a:latin typeface="微軟正黑體"/>
                <a:ea typeface="微軟正黑體"/>
                <a:cs typeface="微軟正黑體"/>
              </a:rPr>
              <a:t>Interactive Control Buttons</a:t>
            </a:r>
            <a:endParaRPr lang="zh-TW" altLang="en-US" sz="4000" dirty="0">
              <a:solidFill>
                <a:schemeClr val="bg1"/>
              </a:solidFill>
              <a:latin typeface="微軟正黑體"/>
              <a:ea typeface="微軟正黑體"/>
              <a:cs typeface="微軟正黑體"/>
            </a:endParaRPr>
          </a:p>
        </p:txBody>
      </p:sp>
      <p:sp>
        <p:nvSpPr>
          <p:cNvPr id="10"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US" altLang="zh-TW" sz="2000" dirty="0" smtClean="0">
                <a:solidFill>
                  <a:srgbClr val="FFFFFF"/>
                </a:solidFill>
                <a:ea typeface="微軟正黑體"/>
                <a:cs typeface="微軟正黑體"/>
              </a:rPr>
              <a:t>Whenever you move the mouse cursor over a camera channel, the supported function buttons of the camera will show up for quick access.</a:t>
            </a:r>
            <a:endParaRPr lang="en-US" altLang="zh-TW" sz="2000" dirty="0">
              <a:solidFill>
                <a:srgbClr val="FFFFFF"/>
              </a:solidFill>
              <a:ea typeface="微軟正黑體"/>
              <a:cs typeface="微軟正黑體"/>
            </a:endParaRPr>
          </a:p>
        </p:txBody>
      </p:sp>
      <p:pic>
        <p:nvPicPr>
          <p:cNvPr id="9" name="圖片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77322" y="2275443"/>
            <a:ext cx="6095497" cy="3353479"/>
          </a:xfrm>
          <a:prstGeom prst="rect">
            <a:avLst/>
          </a:prstGeom>
        </p:spPr>
      </p:pic>
      <p:sp>
        <p:nvSpPr>
          <p:cNvPr id="12" name="文字方塊 11"/>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 xmlns:p14="http://schemas.microsoft.com/office/powerpoint/2010/main" val="21928782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lstStyle/>
          <a:p>
            <a:r>
              <a:rPr lang="en-US" altLang="zh-TW" smtClean="0"/>
              <a:t>Instant Playback</a:t>
            </a:r>
            <a:endParaRPr lang="zh-TW" altLang="en-US" dirty="0"/>
          </a:p>
        </p:txBody>
      </p:sp>
      <p:sp>
        <p:nvSpPr>
          <p:cNvPr id="14" name="Shape 507"/>
          <p:cNvSpPr txBox="1">
            <a:spLocks/>
          </p:cNvSpPr>
          <p:nvPr/>
        </p:nvSpPr>
        <p:spPr>
          <a:xfrm>
            <a:off x="457200" y="1333500"/>
            <a:ext cx="8229600" cy="1091952"/>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Look back to check suspicious events of a camera channel you just missed</a:t>
            </a:r>
            <a:endParaRPr lang="zh-TW" altLang="en-US" sz="2000" dirty="0" smtClean="0">
              <a:solidFill>
                <a:srgbClr val="FFFFFF"/>
              </a:solidFill>
              <a:latin typeface="微軟正黑體"/>
              <a:ea typeface="微軟正黑體"/>
              <a:cs typeface="微軟正黑體"/>
            </a:endParaRPr>
          </a:p>
        </p:txBody>
      </p:sp>
      <p:pic>
        <p:nvPicPr>
          <p:cNvPr id="13" name="圖片 12" descr="P46.png"/>
          <p:cNvPicPr>
            <a:picLocks noChangeAspect="1"/>
          </p:cNvPicPr>
          <p:nvPr/>
        </p:nvPicPr>
        <p:blipFill>
          <a:blip r:embed="rId4"/>
          <a:stretch>
            <a:fillRect/>
          </a:stretch>
        </p:blipFill>
        <p:spPr>
          <a:xfrm>
            <a:off x="1829027" y="2541928"/>
            <a:ext cx="5485947" cy="3173072"/>
          </a:xfrm>
          <a:prstGeom prst="rect">
            <a:avLst/>
          </a:prstGeom>
        </p:spPr>
      </p:pic>
      <p:sp>
        <p:nvSpPr>
          <p:cNvPr id="16" name="文字方塊 15"/>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 xmlns:p14="http://schemas.microsoft.com/office/powerpoint/2010/main" val="40389967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fontScale="90000"/>
          </a:bodyPr>
          <a:lstStyle/>
          <a:p>
            <a:r>
              <a:rPr lang="en-US" altLang="zh-TW" sz="4000" dirty="0" smtClean="0">
                <a:solidFill>
                  <a:srgbClr val="FFFFFF"/>
                </a:solidFill>
                <a:latin typeface="微軟正黑體"/>
                <a:ea typeface="微軟正黑體"/>
                <a:cs typeface="微軟正黑體"/>
              </a:rPr>
              <a:t>Same-screen IP Camera Configurations</a:t>
            </a:r>
            <a:endParaRPr lang="zh-TW" altLang="en-US" sz="4000" dirty="0">
              <a:solidFill>
                <a:srgbClr val="FFFFFF"/>
              </a:solidFill>
              <a:latin typeface="微軟正黑體"/>
              <a:ea typeface="微軟正黑體"/>
              <a:cs typeface="微軟正黑體"/>
            </a:endParaRPr>
          </a:p>
        </p:txBody>
      </p:sp>
      <p:sp>
        <p:nvSpPr>
          <p:cNvPr id="12"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Configure IP camera recording schedules when needed without leaving the Live-view page, maintaining a seamless monitoring so you won’t miss any suspicious event.</a:t>
            </a:r>
          </a:p>
        </p:txBody>
      </p:sp>
      <p:pic>
        <p:nvPicPr>
          <p:cNvPr id="13" name="圖片 12" descr="P47.png"/>
          <p:cNvPicPr>
            <a:picLocks noChangeAspect="1"/>
          </p:cNvPicPr>
          <p:nvPr/>
        </p:nvPicPr>
        <p:blipFill>
          <a:blip r:embed="rId4"/>
          <a:stretch>
            <a:fillRect/>
          </a:stretch>
        </p:blipFill>
        <p:spPr>
          <a:xfrm>
            <a:off x="1524252" y="2426865"/>
            <a:ext cx="6095497" cy="3525635"/>
          </a:xfrm>
          <a:prstGeom prst="rect">
            <a:avLst/>
          </a:prstGeom>
        </p:spPr>
      </p:pic>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7" name="圖片 6" descr="P47.png"/>
          <p:cNvPicPr>
            <a:picLocks noChangeAspect="1"/>
          </p:cNvPicPr>
          <p:nvPr/>
        </p:nvPicPr>
        <p:blipFill rotWithShape="1">
          <a:blip r:embed="rId4"/>
          <a:srcRect l="15719" t="10861" r="74358" b="81880"/>
          <a:stretch/>
        </p:blipFill>
        <p:spPr>
          <a:xfrm>
            <a:off x="5040944" y="3621630"/>
            <a:ext cx="479474" cy="399951"/>
          </a:xfrm>
          <a:prstGeom prst="rect">
            <a:avLst/>
          </a:prstGeom>
        </p:spPr>
      </p:pic>
    </p:spTree>
    <p:extLst>
      <p:ext uri="{BB962C8B-B14F-4D97-AF65-F5344CB8AC3E}">
        <p14:creationId xmlns="" xmlns:p14="http://schemas.microsoft.com/office/powerpoint/2010/main" val="38982468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00355" name="Picture 3"/>
          <p:cNvPicPr>
            <a:picLocks noChangeAspect="1" noChangeArrowheads="1"/>
          </p:cNvPicPr>
          <p:nvPr/>
        </p:nvPicPr>
        <p:blipFill>
          <a:blip r:embed="rId3"/>
          <a:srcRect/>
          <a:stretch>
            <a:fillRect/>
          </a:stretch>
        </p:blipFill>
        <p:spPr bwMode="auto">
          <a:xfrm>
            <a:off x="5868144" y="2713484"/>
            <a:ext cx="3888432" cy="1883729"/>
          </a:xfrm>
          <a:prstGeom prst="rect">
            <a:avLst/>
          </a:prstGeom>
          <a:noFill/>
          <a:ln w="9525">
            <a:noFill/>
            <a:miter lim="800000"/>
            <a:headEnd/>
            <a:tailEnd/>
          </a:ln>
        </p:spPr>
      </p:pic>
      <p:sp>
        <p:nvSpPr>
          <p:cNvPr id="2" name="標題 1"/>
          <p:cNvSpPr>
            <a:spLocks noGrp="1"/>
          </p:cNvSpPr>
          <p:nvPr>
            <p:ph type="title"/>
          </p:nvPr>
        </p:nvSpPr>
        <p:spPr/>
        <p:txBody>
          <a:bodyPr/>
          <a:lstStyle/>
          <a:p>
            <a:r>
              <a:rPr lang="en-US" altLang="zh-TW" smtClean="0"/>
              <a:t>Remote IP Cam Management</a:t>
            </a:r>
            <a:endParaRPr lang="zh-TW" altLang="en-US" dirty="0"/>
          </a:p>
        </p:txBody>
      </p:sp>
      <p:pic>
        <p:nvPicPr>
          <p:cNvPr id="4" name="圖片 3" descr="left angle of elevation_shadow.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716016" y="3001516"/>
            <a:ext cx="1469730" cy="2118740"/>
          </a:xfrm>
          <a:prstGeom prst="rect">
            <a:avLst/>
          </a:prstGeom>
        </p:spPr>
      </p:pic>
      <p:pic>
        <p:nvPicPr>
          <p:cNvPr id="8" name="Picture 5" descr="http://www.fmhometech.com.au/wp-content/uploads/2012/08/PTZ-Dome-5013.jpg"/>
          <p:cNvPicPr>
            <a:picLocks noChangeAspect="1" noChangeArrowheads="1"/>
          </p:cNvPicPr>
          <p:nvPr/>
        </p:nvPicPr>
        <p:blipFill>
          <a:blip r:embed="rId5"/>
          <a:srcRect l="17476" t="23743" r="15796" b="24813"/>
          <a:stretch>
            <a:fillRect/>
          </a:stretch>
        </p:blipFill>
        <p:spPr bwMode="auto">
          <a:xfrm>
            <a:off x="6444208" y="1777380"/>
            <a:ext cx="1440160" cy="891528"/>
          </a:xfrm>
          <a:prstGeom prst="rect">
            <a:avLst/>
          </a:prstGeom>
          <a:noFill/>
        </p:spPr>
      </p:pic>
      <p:sp>
        <p:nvSpPr>
          <p:cNvPr id="10" name="雲朵形 9"/>
          <p:cNvSpPr/>
          <p:nvPr/>
        </p:nvSpPr>
        <p:spPr>
          <a:xfrm>
            <a:off x="2771800" y="1345332"/>
            <a:ext cx="1817143" cy="936104"/>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Internet</a:t>
            </a:r>
            <a:endParaRPr lang="zh-TW" altLang="en-US" dirty="0">
              <a:solidFill>
                <a:schemeClr val="tx1"/>
              </a:solidFill>
            </a:endParaRPr>
          </a:p>
        </p:txBody>
      </p:sp>
      <p:cxnSp>
        <p:nvCxnSpPr>
          <p:cNvPr id="12" name="直線接點 11"/>
          <p:cNvCxnSpPr/>
          <p:nvPr/>
        </p:nvCxnSpPr>
        <p:spPr>
          <a:xfrm flipV="1">
            <a:off x="1871700" y="2209428"/>
            <a:ext cx="1188132" cy="637784"/>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300192" y="4801716"/>
            <a:ext cx="534121" cy="307777"/>
          </a:xfrm>
          <a:prstGeom prst="rect">
            <a:avLst/>
          </a:prstGeom>
          <a:noFill/>
        </p:spPr>
        <p:txBody>
          <a:bodyPr wrap="none" rtlCol="0">
            <a:spAutoFit/>
          </a:bodyPr>
          <a:lstStyle/>
          <a:p>
            <a:r>
              <a:rPr lang="en-US" altLang="zh-TW" dirty="0" smtClean="0"/>
              <a:t>LAN</a:t>
            </a:r>
            <a:endParaRPr lang="zh-TW" altLang="en-US" dirty="0"/>
          </a:p>
        </p:txBody>
      </p:sp>
      <p:cxnSp>
        <p:nvCxnSpPr>
          <p:cNvPr id="16" name="直線接點 15"/>
          <p:cNvCxnSpPr>
            <a:endCxn id="4" idx="0"/>
          </p:cNvCxnSpPr>
          <p:nvPr/>
        </p:nvCxnSpPr>
        <p:spPr>
          <a:xfrm>
            <a:off x="4355976" y="2137420"/>
            <a:ext cx="1094905"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084168" y="3649588"/>
            <a:ext cx="3600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4644008" y="1849388"/>
            <a:ext cx="1800200" cy="1008112"/>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C:\Users\Andrew Yu\Downloads\Surveillance_01.png"/>
          <p:cNvPicPr>
            <a:picLocks noChangeAspect="1" noChangeArrowheads="1"/>
          </p:cNvPicPr>
          <p:nvPr/>
        </p:nvPicPr>
        <p:blipFill>
          <a:blip r:embed="rId6"/>
          <a:srcRect/>
          <a:stretch>
            <a:fillRect/>
          </a:stretch>
        </p:blipFill>
        <p:spPr bwMode="auto">
          <a:xfrm>
            <a:off x="336970" y="2551360"/>
            <a:ext cx="2998210" cy="211710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21.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a:bodyPr>
          <a:lstStyle/>
          <a:p>
            <a:r>
              <a:rPr lang="en-US" altLang="zh-TW" sz="4000" dirty="0" smtClean="0">
                <a:solidFill>
                  <a:srgbClr val="FFFFFF"/>
                </a:solidFill>
                <a:latin typeface="微軟正黑體"/>
                <a:ea typeface="微軟正黑體"/>
                <a:cs typeface="微軟正黑體"/>
              </a:rPr>
              <a:t>Intuitive</a:t>
            </a:r>
            <a:r>
              <a:rPr lang="zh-TW" altLang="en-US" sz="4000" dirty="0" smtClean="0">
                <a:solidFill>
                  <a:srgbClr val="FFFFFF"/>
                </a:solidFill>
                <a:latin typeface="微軟正黑體"/>
                <a:ea typeface="微軟正黑體"/>
                <a:cs typeface="微軟正黑體"/>
              </a:rPr>
              <a:t> </a:t>
            </a:r>
            <a:r>
              <a:rPr lang="en-US" altLang="zh-TW" sz="4000" dirty="0" smtClean="0">
                <a:solidFill>
                  <a:srgbClr val="FFFFFF"/>
                </a:solidFill>
                <a:latin typeface="微軟正黑體"/>
                <a:ea typeface="微軟正黑體"/>
                <a:cs typeface="微軟正黑體"/>
              </a:rPr>
              <a:t>Playback Interface</a:t>
            </a:r>
          </a:p>
        </p:txBody>
      </p:sp>
      <p:sp>
        <p:nvSpPr>
          <p:cNvPr id="6" name="矩形 5"/>
          <p:cNvSpPr/>
          <p:nvPr/>
        </p:nvSpPr>
        <p:spPr>
          <a:xfrm>
            <a:off x="1979712" y="5116827"/>
            <a:ext cx="2736304" cy="307777"/>
          </a:xfrm>
          <a:prstGeom prst="rect">
            <a:avLst/>
          </a:prstGeom>
        </p:spPr>
        <p:txBody>
          <a:bodyPr wrap="square">
            <a:spAutoFit/>
          </a:bodyPr>
          <a:lstStyle/>
          <a:p>
            <a:r>
              <a:rPr lang="en-US" altLang="zh-TW" dirty="0" smtClean="0">
                <a:solidFill>
                  <a:srgbClr val="FFFFFF"/>
                </a:solidFill>
              </a:rPr>
              <a:t>  </a:t>
            </a:r>
          </a:p>
        </p:txBody>
      </p:sp>
      <p:sp>
        <p:nvSpPr>
          <p:cNvPr id="7" name="矩形 6"/>
          <p:cNvSpPr/>
          <p:nvPr/>
        </p:nvSpPr>
        <p:spPr>
          <a:xfrm>
            <a:off x="1979712" y="5356852"/>
            <a:ext cx="2808312" cy="308960"/>
          </a:xfrm>
          <a:prstGeom prst="rect">
            <a:avLst/>
          </a:prstGeom>
        </p:spPr>
        <p:txBody>
          <a:bodyPr wrap="square">
            <a:spAutoFit/>
          </a:bodyPr>
          <a:lstStyle/>
          <a:p>
            <a:r>
              <a:rPr lang="en-US" altLang="zh-TW" dirty="0" smtClean="0">
                <a:solidFill>
                  <a:srgbClr val="FFFFFF"/>
                </a:solidFill>
              </a:rPr>
              <a:t>  </a:t>
            </a:r>
          </a:p>
        </p:txBody>
      </p:sp>
      <p:sp>
        <p:nvSpPr>
          <p:cNvPr id="12"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ea typeface="微軟正黑體"/>
                <a:cs typeface="微軟正黑體"/>
              </a:rPr>
              <a:t>Playback and speed control by shuttle bar</a:t>
            </a:r>
          </a:p>
          <a:p>
            <a:r>
              <a:rPr lang="en-US" altLang="zh-TW" sz="2000" dirty="0" smtClean="0">
                <a:solidFill>
                  <a:srgbClr val="FFFFFF"/>
                </a:solidFill>
                <a:ea typeface="微軟正黑體"/>
                <a:cs typeface="微軟正黑體"/>
              </a:rPr>
              <a:t>Identify events easily</a:t>
            </a:r>
            <a:endParaRPr lang="zh-TW" altLang="en-US" sz="2000" dirty="0">
              <a:solidFill>
                <a:srgbClr val="FFFFFF"/>
              </a:solidFill>
              <a:ea typeface="微軟正黑體"/>
              <a:cs typeface="微軟正黑體"/>
            </a:endParaRPr>
          </a:p>
        </p:txBody>
      </p:sp>
      <p:sp>
        <p:nvSpPr>
          <p:cNvPr id="14" name="文字方塊 13"/>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6" name="圖片 1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24251" y="2183390"/>
            <a:ext cx="6095497" cy="3118846"/>
          </a:xfrm>
          <a:prstGeom prst="rect">
            <a:avLst/>
          </a:prstGeom>
        </p:spPr>
      </p:pic>
    </p:spTree>
    <p:extLst>
      <p:ext uri="{BB962C8B-B14F-4D97-AF65-F5344CB8AC3E}">
        <p14:creationId xmlns="" xmlns:p14="http://schemas.microsoft.com/office/powerpoint/2010/main" val="22669088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3903</TotalTime>
  <Words>553</Words>
  <Application>Microsoft Office PowerPoint</Application>
  <PresentationFormat>如螢幕大小 (16:10)</PresentationFormat>
  <Paragraphs>113</Paragraphs>
  <Slides>18</Slides>
  <Notes>17</Notes>
  <HiddenSlides>0</HiddenSlides>
  <MMClips>0</MMClips>
  <ScaleCrop>false</ScaleCrop>
  <HeadingPairs>
    <vt:vector size="4" baseType="variant">
      <vt:variant>
        <vt:lpstr>佈景主題</vt:lpstr>
      </vt:variant>
      <vt:variant>
        <vt:i4>1</vt:i4>
      </vt:variant>
      <vt:variant>
        <vt:lpstr>投影片標題</vt:lpstr>
      </vt:variant>
      <vt:variant>
        <vt:i4>18</vt:i4>
      </vt:variant>
    </vt:vector>
  </HeadingPairs>
  <TitlesOfParts>
    <vt:vector size="19" baseType="lpstr">
      <vt:lpstr>Office 佈景主題</vt:lpstr>
      <vt:lpstr>QNAP Surveillance Solution</vt:lpstr>
      <vt:lpstr>QVR 5.0  (QNAP VioStor Recording System)</vt:lpstr>
      <vt:lpstr>Multi-task, Multi-window</vt:lpstr>
      <vt:lpstr>Optimized Live View Interface</vt:lpstr>
      <vt:lpstr>Interactive Control Buttons</vt:lpstr>
      <vt:lpstr>Instant Playback</vt:lpstr>
      <vt:lpstr>Same-screen IP Camera Configurations</vt:lpstr>
      <vt:lpstr>Remote IP Cam Management</vt:lpstr>
      <vt:lpstr>Intuitive Playback Interface</vt:lpstr>
      <vt:lpstr>Preview Recordings by Thumbnails</vt:lpstr>
      <vt:lpstr>Zoom in to See Details</vt:lpstr>
      <vt:lpstr>Extract Video for Export</vt:lpstr>
      <vt:lpstr>Select Recording Mode</vt:lpstr>
      <vt:lpstr>Smart Recording</vt:lpstr>
      <vt:lpstr>Support Global Camera Brands</vt:lpstr>
      <vt:lpstr>Mobile App</vt:lpstr>
      <vt:lpstr>Vcam Turn your mobile cam as IP camera</vt:lpstr>
      <vt:lpstr>VMobile Mobile Surveillance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Smart NAS  App 應用大爆發</dc:title>
  <dc:creator>elsa</dc:creator>
  <cp:lastModifiedBy>Windows User</cp:lastModifiedBy>
  <cp:revision>260</cp:revision>
  <dcterms:modified xsi:type="dcterms:W3CDTF">2013-12-11T07:24:40Z</dcterms:modified>
</cp:coreProperties>
</file>