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35"/>
  </p:notesMasterIdLst>
  <p:sldIdLst>
    <p:sldId id="294" r:id="rId2"/>
    <p:sldId id="541" r:id="rId3"/>
    <p:sldId id="542" r:id="rId4"/>
    <p:sldId id="538" r:id="rId5"/>
    <p:sldId id="539" r:id="rId6"/>
    <p:sldId id="295" r:id="rId7"/>
    <p:sldId id="420" r:id="rId8"/>
    <p:sldId id="525" r:id="rId9"/>
    <p:sldId id="526" r:id="rId10"/>
    <p:sldId id="527" r:id="rId11"/>
    <p:sldId id="528" r:id="rId12"/>
    <p:sldId id="543" r:id="rId13"/>
    <p:sldId id="529" r:id="rId14"/>
    <p:sldId id="530" r:id="rId15"/>
    <p:sldId id="531" r:id="rId16"/>
    <p:sldId id="477" r:id="rId17"/>
    <p:sldId id="476" r:id="rId18"/>
    <p:sldId id="475" r:id="rId19"/>
    <p:sldId id="432" r:id="rId20"/>
    <p:sldId id="308" r:id="rId21"/>
    <p:sldId id="309" r:id="rId22"/>
    <p:sldId id="533" r:id="rId23"/>
    <p:sldId id="544" r:id="rId24"/>
    <p:sldId id="545" r:id="rId25"/>
    <p:sldId id="546" r:id="rId26"/>
    <p:sldId id="547" r:id="rId27"/>
    <p:sldId id="548" r:id="rId28"/>
    <p:sldId id="549" r:id="rId29"/>
    <p:sldId id="550" r:id="rId30"/>
    <p:sldId id="551" r:id="rId31"/>
    <p:sldId id="552" r:id="rId32"/>
    <p:sldId id="553" r:id="rId33"/>
    <p:sldId id="554" r:id="rId34"/>
  </p:sldIdLst>
  <p:sldSz cx="9144000" cy="5715000" type="screen16x10"/>
  <p:notesSz cx="10234613" cy="70993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20E96A5A-E3BB-4CE1-A272-2F088E1767EB}">
  <a:tblStyle styleId="{20E96A5A-E3BB-4CE1-A272-2F088E1767EB}" styleName="Table_0">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AA164009-66D2-4919-AED0-87428EB412CE}" styleName="Table_1">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042BC8D5-793D-4C5A-AC0C-4F8E26C23F88}" styleName="Table_2">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18080B04-6D1F-4724-9FDA-BBA7A5D7BB77}" styleName="Table_3">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A61AC8C4-57F8-43FC-B39C-CA7151B069D2}" styleName="Table_4">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7BF22E40-129F-4229-A925-2080F22BB1EC}" styleName="Table_5">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佈景主題樣式 1 - 輔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淺色樣式 2 - 輔色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淺色樣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034E78-7F5D-4C2E-B375-FC64B27BC917}" styleName="深色樣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深色樣式 2 - 輔色 5/輔色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深色樣式 2 - 輔色 3/輔色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344D84-9AFB-497E-A393-DC336BA19D2E}" styleName="中等深淺樣式 3 - 輔色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2833802-FEF1-4C79-8D5D-14CF1EAF98D9}" styleName="淺色樣式 2 - 輔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淺色樣式 1 - 輔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2DE63D5-997A-4646-A377-4702673A728D}" styleName="淺色樣式 2 - 輔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93D81CF-94F2-401A-BA57-92F5A7B2D0C5}" styleName="中等深淺樣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淺色樣式 3 - 輔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淺色樣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FECB4D8-DB02-4DC6-A0A2-4F2EBAE1DC90}" styleName="中等深淺樣式 1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中等深淺樣式 1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中等深淺樣式 1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中等深淺樣式 1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佈景主題樣式 1 - 輔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佈景主題樣式 2 - 輔色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佈景主題樣式 2 - 輔色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佈景主題樣式 2 - 輔色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009" autoAdjust="0"/>
  </p:normalViewPr>
  <p:slideViewPr>
    <p:cSldViewPr snapToGrid="0" snapToObjects="1">
      <p:cViewPr>
        <p:scale>
          <a:sx n="70" d="100"/>
          <a:sy n="70" d="100"/>
        </p:scale>
        <p:origin x="-1374" y="-216"/>
      </p:cViewPr>
      <p:guideLst>
        <p:guide orient="horz" pos="1800"/>
        <p:guide pos="2880"/>
      </p:guideLst>
    </p:cSldViewPr>
  </p:slideViewPr>
  <p:notesTextViewPr>
    <p:cViewPr>
      <p:scale>
        <a:sx n="100" d="100"/>
        <a:sy n="100" d="100"/>
      </p:scale>
      <p:origin x="0" y="0"/>
    </p:cViewPr>
  </p:notesTextViewPr>
  <p:sorterViewPr>
    <p:cViewPr>
      <p:scale>
        <a:sx n="66" d="100"/>
        <a:sy n="66" d="100"/>
      </p:scale>
      <p:origin x="0" y="14004"/>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4435474" cy="354013"/>
          </a:xfrm>
          <a:prstGeom prst="rect">
            <a:avLst/>
          </a:prstGeom>
          <a:noFill/>
          <a:ln>
            <a:noFill/>
          </a:ln>
        </p:spPr>
        <p:txBody>
          <a:bodyPr lIns="91425" tIns="91425" rIns="91425" bIns="91425" anchor="t" anchorCtr="0"/>
          <a:lstStyle>
            <a:lvl1pPr marL="0" marR="0" indent="0" algn="l" rtl="0">
              <a:defRPr sz="1300" b="0" i="0" u="none" strike="noStrike" cap="none" baseline="0">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3" name="Shape 3"/>
          <p:cNvSpPr txBox="1"/>
          <p:nvPr/>
        </p:nvSpPr>
        <p:spPr>
          <a:xfrm>
            <a:off x="5797550" y="0"/>
            <a:ext cx="4435474" cy="354013"/>
          </a:xfrm>
          <a:prstGeom prst="rect">
            <a:avLst/>
          </a:prstGeom>
          <a:noFill/>
          <a:ln>
            <a:noFill/>
          </a:ln>
        </p:spPr>
        <p:txBody>
          <a:bodyPr lIns="99025" tIns="99025" rIns="99025" bIns="99025" anchor="t" anchorCtr="0">
            <a:noAutofit/>
          </a:bodyPr>
          <a:lstStyle/>
          <a:p>
            <a:endParaRPr/>
          </a:p>
        </p:txBody>
      </p:sp>
      <p:sp>
        <p:nvSpPr>
          <p:cNvPr id="4" name="Shape 4"/>
          <p:cNvSpPr>
            <a:spLocks noGrp="1" noRot="1" noChangeAspect="1"/>
          </p:cNvSpPr>
          <p:nvPr>
            <p:ph type="sldImg" idx="3"/>
          </p:nvPr>
        </p:nvSpPr>
        <p:spPr>
          <a:xfrm>
            <a:off x="2989263" y="533400"/>
            <a:ext cx="4256087" cy="266064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1022350" y="3371850"/>
            <a:ext cx="8189912" cy="3194049"/>
          </a:xfrm>
          <a:prstGeom prst="rect">
            <a:avLst/>
          </a:prstGeom>
          <a:noFill/>
          <a:ln>
            <a:noFill/>
          </a:ln>
        </p:spPr>
        <p:txBody>
          <a:bodyPr lIns="91425" tIns="91425" rIns="91425" bIns="91425"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6" name="Shape 6"/>
          <p:cNvSpPr txBox="1"/>
          <p:nvPr/>
        </p:nvSpPr>
        <p:spPr>
          <a:xfrm>
            <a:off x="0" y="6743700"/>
            <a:ext cx="4435474" cy="354013"/>
          </a:xfrm>
          <a:prstGeom prst="rect">
            <a:avLst/>
          </a:prstGeom>
          <a:noFill/>
          <a:ln>
            <a:noFill/>
          </a:ln>
        </p:spPr>
        <p:txBody>
          <a:bodyPr lIns="99025" tIns="99025" rIns="99025" bIns="99025" anchor="b" anchorCtr="0">
            <a:noAutofit/>
          </a:bodyPr>
          <a:lstStyle/>
          <a:p>
            <a:endParaRPr/>
          </a:p>
        </p:txBody>
      </p:sp>
      <p:sp>
        <p:nvSpPr>
          <p:cNvPr id="7" name="Shape 7"/>
          <p:cNvSpPr txBox="1"/>
          <p:nvPr/>
        </p:nvSpPr>
        <p:spPr>
          <a:xfrm>
            <a:off x="5797550" y="6743700"/>
            <a:ext cx="4435474" cy="354013"/>
          </a:xfrm>
          <a:prstGeom prst="rect">
            <a:avLst/>
          </a:prstGeom>
          <a:noFill/>
          <a:ln>
            <a:noFill/>
          </a:ln>
        </p:spPr>
        <p:txBody>
          <a:bodyPr lIns="99025" tIns="99025" rIns="99025" bIns="99025" anchor="b" anchorCtr="0">
            <a:noAutofit/>
          </a:bodyPr>
          <a:lstStyle/>
          <a:p>
            <a:endParaRPr/>
          </a:p>
        </p:txBody>
      </p:sp>
    </p:spTree>
    <p:extLst>
      <p:ext uri="{BB962C8B-B14F-4D97-AF65-F5344CB8AC3E}">
        <p14:creationId xmlns:p14="http://schemas.microsoft.com/office/powerpoint/2010/main" xmlns="" val="2509984304"/>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patternideas.uservoice.com/forums/10238-suggest-new-design-patterns/suggestions/128913-hover-tool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Shape 463"/>
          <p:cNvSpPr>
            <a:spLocks noGrp="1" noRot="1" noChangeAspect="1"/>
          </p:cNvSpPr>
          <p:nvPr>
            <p:ph type="sldImg" idx="2"/>
          </p:nvPr>
        </p:nvSpPr>
        <p:spPr>
          <a:xfrm>
            <a:off x="2989263" y="533400"/>
            <a:ext cx="4256087" cy="26606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64" name="Shape 464"/>
          <p:cNvSpPr txBox="1">
            <a:spLocks noGrp="1"/>
          </p:cNvSpPr>
          <p:nvPr>
            <p:ph type="body" idx="1"/>
          </p:nvPr>
        </p:nvSpPr>
        <p:spPr>
          <a:xfrm>
            <a:off x="1022350" y="3371850"/>
            <a:ext cx="8189912" cy="3194049"/>
          </a:xfrm>
          <a:prstGeom prst="rect">
            <a:avLst/>
          </a:prstGeom>
          <a:noFill/>
          <a:ln>
            <a:noFill/>
          </a:ln>
        </p:spPr>
        <p:txBody>
          <a:bodyPr lIns="99025" tIns="99025" rIns="99025" bIns="99025" anchor="ctr" anchorCtr="0">
            <a:noAutofit/>
          </a:bodyPr>
          <a:lstStyle/>
          <a:p>
            <a:endParaRPr/>
          </a:p>
        </p:txBody>
      </p:sp>
      <p:sp>
        <p:nvSpPr>
          <p:cNvPr id="465" name="Shape 465"/>
          <p:cNvSpPr txBox="1">
            <a:spLocks noGrp="1"/>
          </p:cNvSpPr>
          <p:nvPr>
            <p:ph type="sldNum" idx="12"/>
          </p:nvPr>
        </p:nvSpPr>
        <p:spPr>
          <a:xfrm>
            <a:off x="5797550" y="6743700"/>
            <a:ext cx="4435474" cy="354013"/>
          </a:xfrm>
          <a:prstGeom prst="rect">
            <a:avLst/>
          </a:prstGeom>
          <a:noFill/>
          <a:ln>
            <a:noFill/>
          </a:ln>
        </p:spPr>
        <p:txBody>
          <a:bodyPr lIns="99025" tIns="99025" rIns="99025" bIns="99025" anchor="b" anchorCtr="0">
            <a:no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989263" y="533400"/>
            <a:ext cx="4256087" cy="2660650"/>
          </a:xfrm>
        </p:spPr>
      </p:sp>
      <p:sp>
        <p:nvSpPr>
          <p:cNvPr id="3" name="備忘稿版面配置區 2"/>
          <p:cNvSpPr>
            <a:spLocks noGrp="1"/>
          </p:cNvSpPr>
          <p:nvPr>
            <p:ph type="body" idx="1"/>
          </p:nvPr>
        </p:nvSpPr>
        <p:spPr/>
        <p:txBody>
          <a:bodyPr>
            <a:normAutofit/>
          </a:bodyPr>
          <a:lstStyle/>
          <a:p>
            <a:r>
              <a:rPr lang="zh-TW" altLang="en-US" dirty="0" smtClean="0"/>
              <a:t>即時錄影回放</a:t>
            </a:r>
            <a:endParaRPr lang="en-US" altLang="zh-TW" dirty="0" smtClean="0"/>
          </a:p>
          <a:p>
            <a:pPr marL="228600" indent="-228600">
              <a:buAutoNum type="arabicPeriod"/>
            </a:pPr>
            <a:r>
              <a:rPr lang="zh-TW" altLang="en-US" baseline="0" dirty="0" smtClean="0"/>
              <a:t>在緊急事件發生時可調閱最近期之錄影畫面</a:t>
            </a:r>
            <a:endParaRPr lang="en-US" altLang="zh-TW" baseline="0"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zh-TW" altLang="en-US" baseline="0" dirty="0" smtClean="0"/>
              <a:t>可自訂調閱之錄影檔案區間</a:t>
            </a:r>
            <a:endParaRPr lang="en-US" altLang="zh-TW" baseline="0" dirty="0" smtClean="0"/>
          </a:p>
          <a:p>
            <a:pPr marL="228600" indent="-228600">
              <a:buAutoNum type="arabicPeriod"/>
            </a:pPr>
            <a:endParaRPr lang="en-US" altLang="zh-TW" baseline="0" dirty="0" smtClean="0"/>
          </a:p>
          <a:p>
            <a:pPr marL="228600" indent="-228600">
              <a:buAutoNum type="arabicPeriod"/>
            </a:pPr>
            <a:endParaRPr lang="zh-TW" altLang="en-US" dirty="0"/>
          </a:p>
        </p:txBody>
      </p:sp>
      <p:sp>
        <p:nvSpPr>
          <p:cNvPr id="4" name="投影片編號版面配置區 3"/>
          <p:cNvSpPr>
            <a:spLocks noGrp="1"/>
          </p:cNvSpPr>
          <p:nvPr>
            <p:ph type="sldNum" idx="10"/>
          </p:nvPr>
        </p:nvSpPr>
        <p:spPr>
          <a:xfrm>
            <a:off x="5797246" y="6743103"/>
            <a:ext cx="4434999" cy="354965"/>
          </a:xfrm>
          <a:prstGeom prst="rect">
            <a:avLst/>
          </a:prstGeom>
        </p:spPr>
        <p:txBody>
          <a:bodyPr/>
          <a:lstStyle/>
          <a:p>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989263" y="533400"/>
            <a:ext cx="4256087" cy="2660650"/>
          </a:xfrm>
        </p:spPr>
      </p:sp>
      <p:sp>
        <p:nvSpPr>
          <p:cNvPr id="3" name="備忘稿版面配置區 2"/>
          <p:cNvSpPr>
            <a:spLocks noGrp="1"/>
          </p:cNvSpPr>
          <p:nvPr>
            <p:ph type="body" idx="1"/>
          </p:nvPr>
        </p:nvSpPr>
        <p:spPr/>
        <p:txBody>
          <a:bodyPr>
            <a:normAutofit/>
          </a:bodyPr>
          <a:lstStyle/>
          <a:p>
            <a:r>
              <a:rPr lang="zh-TW" altLang="en-US" dirty="0" smtClean="0"/>
              <a:t>在即時畫面監看頁面可直接做攝影機設定，毋須切換至系統管理頁面</a:t>
            </a:r>
            <a:endParaRPr lang="en-US" altLang="zh-TW" dirty="0" smtClean="0"/>
          </a:p>
        </p:txBody>
      </p:sp>
      <p:sp>
        <p:nvSpPr>
          <p:cNvPr id="4" name="投影片編號版面配置區 3"/>
          <p:cNvSpPr>
            <a:spLocks noGrp="1"/>
          </p:cNvSpPr>
          <p:nvPr>
            <p:ph type="sldNum" idx="10"/>
          </p:nvPr>
        </p:nvSpPr>
        <p:spPr>
          <a:xfrm>
            <a:off x="5797246" y="6743103"/>
            <a:ext cx="4434999" cy="354965"/>
          </a:xfrm>
          <a:prstGeom prst="rect">
            <a:avLst/>
          </a:prstGeom>
        </p:spPr>
        <p:txBody>
          <a:bodyPr/>
          <a:lstStyle/>
          <a:p>
            <a:endParaRPr lang="zh-TW"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989263" y="533400"/>
            <a:ext cx="4256087" cy="2660650"/>
          </a:xfrm>
        </p:spPr>
      </p:sp>
      <p:sp>
        <p:nvSpPr>
          <p:cNvPr id="3" name="備忘稿版面配置區 2"/>
          <p:cNvSpPr>
            <a:spLocks noGrp="1"/>
          </p:cNvSpPr>
          <p:nvPr>
            <p:ph type="body" idx="1"/>
          </p:nvPr>
        </p:nvSpPr>
        <p:spPr/>
        <p:txBody>
          <a:bodyPr>
            <a:normAutofit/>
          </a:bodyPr>
          <a:lstStyle/>
          <a:p>
            <a:r>
              <a:rPr lang="zh-TW" altLang="en-US" dirty="0" smtClean="0"/>
              <a:t>圖有更換</a:t>
            </a:r>
            <a:endParaRPr lang="zh-TW" altLang="en-US" dirty="0"/>
          </a:p>
        </p:txBody>
      </p:sp>
      <p:sp>
        <p:nvSpPr>
          <p:cNvPr id="4" name="投影片編號版面配置區 3"/>
          <p:cNvSpPr>
            <a:spLocks noGrp="1"/>
          </p:cNvSpPr>
          <p:nvPr>
            <p:ph type="sldNum" idx="10"/>
          </p:nvPr>
        </p:nvSpPr>
        <p:spPr>
          <a:xfrm>
            <a:off x="5797246" y="6743103"/>
            <a:ext cx="4434999" cy="354965"/>
          </a:xfrm>
          <a:prstGeom prst="rect">
            <a:avLst/>
          </a:prstGeom>
        </p:spPr>
        <p:txBody>
          <a:bodyPr/>
          <a:lstStyle/>
          <a:p>
            <a:endParaRPr lang="zh-TW"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989263" y="533400"/>
            <a:ext cx="4256087" cy="2660650"/>
          </a:xfrm>
        </p:spPr>
      </p:sp>
      <p:sp>
        <p:nvSpPr>
          <p:cNvPr id="3" name="備忘稿版面配置區 2"/>
          <p:cNvSpPr>
            <a:spLocks noGrp="1"/>
          </p:cNvSpPr>
          <p:nvPr>
            <p:ph type="body" idx="1"/>
          </p:nvPr>
        </p:nvSpPr>
        <p:spPr/>
        <p:txBody>
          <a:bodyPr>
            <a:normAutofit/>
          </a:bodyPr>
          <a:lstStyle/>
          <a:p>
            <a:r>
              <a:rPr lang="zh-TW" altLang="en-US" dirty="0" smtClean="0"/>
              <a:t>即時預覽</a:t>
            </a:r>
            <a:endParaRPr lang="en-US" altLang="zh-TW" dirty="0" smtClean="0"/>
          </a:p>
          <a:p>
            <a:endParaRPr lang="en-US" altLang="zh-TW" dirty="0" smtClean="0"/>
          </a:p>
          <a:p>
            <a:r>
              <a:rPr lang="zh-TW" altLang="en-US" dirty="0" smtClean="0"/>
              <a:t>當滑鼠在時間軸上移動時，會同時顯示即時預覽畫面，方便使用者更精確的找到錄影畫面的時間點</a:t>
            </a:r>
            <a:endParaRPr lang="en-US" altLang="zh-TW" dirty="0" smtClean="0"/>
          </a:p>
          <a:p>
            <a:endParaRPr lang="en-US" altLang="zh-TW" dirty="0" smtClean="0"/>
          </a:p>
          <a:p>
            <a:r>
              <a:rPr lang="zh-TW" altLang="en-US" dirty="0" smtClean="0"/>
              <a:t>沒陰影</a:t>
            </a:r>
            <a:endParaRPr lang="zh-TW" altLang="en-US" dirty="0"/>
          </a:p>
        </p:txBody>
      </p:sp>
      <p:sp>
        <p:nvSpPr>
          <p:cNvPr id="4" name="投影片編號版面配置區 3"/>
          <p:cNvSpPr>
            <a:spLocks noGrp="1"/>
          </p:cNvSpPr>
          <p:nvPr>
            <p:ph type="sldNum" idx="10"/>
          </p:nvPr>
        </p:nvSpPr>
        <p:spPr>
          <a:xfrm>
            <a:off x="5797246" y="6743103"/>
            <a:ext cx="4434999" cy="354965"/>
          </a:xfrm>
          <a:prstGeom prst="rect">
            <a:avLst/>
          </a:prstGeom>
        </p:spPr>
        <p:txBody>
          <a:bodyPr/>
          <a:lstStyle/>
          <a:p>
            <a:endParaRPr lang="zh-TW"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5797246" y="6743103"/>
            <a:ext cx="4434999" cy="354965"/>
          </a:xfrm>
          <a:prstGeom prst="rect">
            <a:avLst/>
          </a:prstGeom>
          <a:noFill/>
          <a:ln w="9525">
            <a:noFill/>
            <a:miter lim="800000"/>
            <a:headEnd/>
            <a:tailEnd/>
          </a:ln>
        </p:spPr>
        <p:txBody>
          <a:bodyPr anchor="b"/>
          <a:lstStyle/>
          <a:p>
            <a:pPr algn="r" eaLnBrk="1" hangingPunct="1"/>
            <a:fld id="{B308B86A-4644-4212-9ACF-8B88480105EC}" type="slidenum">
              <a:rPr lang="en-US" altLang="zh-TW" sz="1200" i="0">
                <a:latin typeface="Arial" charset="0"/>
              </a:rPr>
              <a:pPr algn="r" eaLnBrk="1" hangingPunct="1"/>
              <a:t>15</a:t>
            </a:fld>
            <a:endParaRPr lang="en-US" altLang="zh-TW" sz="1200" i="0">
              <a:latin typeface="Arial" charset="0"/>
            </a:endParaRPr>
          </a:p>
        </p:txBody>
      </p:sp>
      <p:sp>
        <p:nvSpPr>
          <p:cNvPr id="39939" name="Rectangle 2"/>
          <p:cNvSpPr>
            <a:spLocks noGrp="1" noRot="1" noChangeAspect="1" noChangeArrowheads="1" noTextEdit="1"/>
          </p:cNvSpPr>
          <p:nvPr>
            <p:ph type="sldImg"/>
          </p:nvPr>
        </p:nvSpPr>
        <p:spPr>
          <a:xfrm>
            <a:off x="2989263" y="533400"/>
            <a:ext cx="4256087" cy="2660650"/>
          </a:xfrm>
          <a:ln/>
        </p:spPr>
      </p:sp>
      <p:sp>
        <p:nvSpPr>
          <p:cNvPr id="39940" name="Rectangle 3"/>
          <p:cNvSpPr>
            <a:spLocks noGrp="1" noChangeArrowheads="1"/>
          </p:cNvSpPr>
          <p:nvPr>
            <p:ph type="body" idx="1"/>
          </p:nvPr>
        </p:nvSpPr>
        <p:spPr>
          <a:noFill/>
        </p:spPr>
        <p:txBody>
          <a:bodyPr/>
          <a:lstStyle/>
          <a:p>
            <a:pPr eaLnBrk="1" hangingPunct="1"/>
            <a:r>
              <a:rPr lang="zh-TW" altLang="en-US" dirty="0" smtClean="0">
                <a:latin typeface="Arial" charset="0"/>
                <a:ea typeface="新細明體" charset="-120"/>
              </a:rPr>
              <a:t>回放畫面縮放控制</a:t>
            </a:r>
            <a:endParaRPr lang="en-US" altLang="zh-TW" dirty="0" smtClean="0">
              <a:latin typeface="Arial" charset="0"/>
              <a:ea typeface="新細明體" charset="-120"/>
            </a:endParaRPr>
          </a:p>
          <a:p>
            <a:pPr marL="228600" indent="-228600" eaLnBrk="1" hangingPunct="1">
              <a:buAutoNum type="arabicPeriod"/>
            </a:pPr>
            <a:r>
              <a:rPr lang="zh-TW" altLang="en-US" dirty="0" smtClean="0">
                <a:latin typeface="Arial" charset="0"/>
                <a:ea typeface="新細明體" charset="-120"/>
              </a:rPr>
              <a:t>滑鼠左鍵框選選取特定區域作縮放</a:t>
            </a:r>
            <a:endParaRPr lang="en-US" altLang="zh-TW" dirty="0" smtClean="0">
              <a:latin typeface="Arial" charset="0"/>
              <a:ea typeface="新細明體" charset="-120"/>
            </a:endParaRPr>
          </a:p>
          <a:p>
            <a:pPr marL="228600" indent="-228600" eaLnBrk="1" hangingPunct="1">
              <a:buAutoNum type="arabicPeriod"/>
            </a:pPr>
            <a:r>
              <a:rPr lang="zh-TW" altLang="en-US" dirty="0" smtClean="0">
                <a:latin typeface="Arial" charset="0"/>
                <a:ea typeface="新細明體" charset="-120"/>
              </a:rPr>
              <a:t>滑鼠滾輪滑動作縮放控制</a:t>
            </a:r>
            <a:endParaRPr lang="zh-TW" altLang="zh-TW" dirty="0" smtClean="0">
              <a:latin typeface="Arial" charset="0"/>
              <a:ea typeface="新細明體" charset="-12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989263" y="533400"/>
            <a:ext cx="4256087" cy="2660650"/>
          </a:xfrm>
        </p:spPr>
      </p:sp>
      <p:sp>
        <p:nvSpPr>
          <p:cNvPr id="3" name="備忘稿版面配置區 2"/>
          <p:cNvSpPr>
            <a:spLocks noGrp="1"/>
          </p:cNvSpPr>
          <p:nvPr>
            <p:ph type="body" idx="1"/>
          </p:nvPr>
        </p:nvSpPr>
        <p:spPr/>
        <p:txBody>
          <a:bodyPr>
            <a:normAutofit/>
          </a:bodyPr>
          <a:lstStyle/>
          <a:p>
            <a:r>
              <a:rPr lang="zh-TW" altLang="en-US" dirty="0" smtClean="0"/>
              <a:t>美化</a:t>
            </a:r>
            <a:endParaRPr lang="en-US" altLang="zh-TW" dirty="0" smtClean="0"/>
          </a:p>
          <a:p>
            <a:endParaRPr lang="en-US" altLang="zh-TW" dirty="0" smtClean="0"/>
          </a:p>
          <a:p>
            <a:r>
              <a:rPr lang="zh-TW" altLang="en-US" dirty="0" smtClean="0"/>
              <a:t>擷取錄影畫面輸出</a:t>
            </a:r>
            <a:endParaRPr lang="en-US" altLang="zh-TW" dirty="0" smtClean="0"/>
          </a:p>
          <a:p>
            <a:endParaRPr lang="en-US" altLang="zh-TW" dirty="0" smtClean="0"/>
          </a:p>
          <a:p>
            <a:r>
              <a:rPr lang="zh-TW" altLang="en-US" dirty="0" smtClean="0"/>
              <a:t>擷取錄影畫面</a:t>
            </a:r>
            <a:r>
              <a:rPr lang="en-US" altLang="zh-TW" dirty="0" smtClean="0"/>
              <a:t>:</a:t>
            </a:r>
          </a:p>
          <a:p>
            <a:r>
              <a:rPr lang="zh-TW" altLang="en-US" dirty="0" smtClean="0"/>
              <a:t>轉存至本地端</a:t>
            </a:r>
            <a:endParaRPr lang="en-US" altLang="zh-TW" dirty="0" smtClean="0"/>
          </a:p>
          <a:p>
            <a:r>
              <a:rPr lang="zh-TW" altLang="en-US" dirty="0" smtClean="0"/>
              <a:t>上傳至</a:t>
            </a:r>
            <a:r>
              <a:rPr lang="en-US" altLang="zh-TW" dirty="0" err="1" smtClean="0"/>
              <a:t>Youtube</a:t>
            </a:r>
            <a:endParaRPr lang="en-US" altLang="zh-TW" dirty="0" smtClean="0"/>
          </a:p>
          <a:p>
            <a:r>
              <a:rPr lang="en-US" altLang="zh-TW" dirty="0" smtClean="0"/>
              <a:t>email</a:t>
            </a:r>
            <a:r>
              <a:rPr lang="zh-TW" altLang="en-US" dirty="0" smtClean="0"/>
              <a:t>傳送分享</a:t>
            </a:r>
            <a:endParaRPr lang="zh-TW" altLang="en-US" dirty="0"/>
          </a:p>
        </p:txBody>
      </p:sp>
      <p:sp>
        <p:nvSpPr>
          <p:cNvPr id="4" name="投影片編號版面配置區 3"/>
          <p:cNvSpPr>
            <a:spLocks noGrp="1"/>
          </p:cNvSpPr>
          <p:nvPr>
            <p:ph type="sldNum" idx="10"/>
          </p:nvPr>
        </p:nvSpPr>
        <p:spPr>
          <a:xfrm>
            <a:off x="5797246" y="6743103"/>
            <a:ext cx="4434999" cy="354965"/>
          </a:xfrm>
          <a:prstGeom prst="rect">
            <a:avLst/>
          </a:prstGeom>
        </p:spPr>
        <p:txBody>
          <a:bodyPr/>
          <a:lstStyle/>
          <a:p>
            <a:endParaRPr lang="zh-TW"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2989263" y="533400"/>
            <a:ext cx="4256087" cy="2660650"/>
          </a:xfrm>
        </p:spPr>
      </p:sp>
      <p:sp>
        <p:nvSpPr>
          <p:cNvPr id="3" name="備忘稿版面配置區 2"/>
          <p:cNvSpPr>
            <a:spLocks noGrp="1"/>
          </p:cNvSpPr>
          <p:nvPr>
            <p:ph type="body" idx="1"/>
          </p:nvPr>
        </p:nvSpPr>
        <p:spPr/>
        <p:txBody>
          <a:bodyPr/>
          <a:lstStyle/>
          <a:p>
            <a:r>
              <a:rPr kumimoji="1" lang="zh-TW" altLang="en-US" dirty="0" smtClean="0"/>
              <a:t>美化</a:t>
            </a:r>
            <a:endParaRPr kumimoji="1" lang="zh-TW" altLang="en-US" dirty="0"/>
          </a:p>
        </p:txBody>
      </p:sp>
    </p:spTree>
    <p:extLst>
      <p:ext uri="{BB962C8B-B14F-4D97-AF65-F5344CB8AC3E}">
        <p14:creationId xmlns:p14="http://schemas.microsoft.com/office/powerpoint/2010/main" xmlns="" val="3238220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2989263" y="533400"/>
            <a:ext cx="4256087" cy="2660650"/>
          </a:xfrm>
        </p:spPr>
      </p:sp>
      <p:sp>
        <p:nvSpPr>
          <p:cNvPr id="3" name="備忘稿版面配置區 2"/>
          <p:cNvSpPr>
            <a:spLocks noGrp="1"/>
          </p:cNvSpPr>
          <p:nvPr>
            <p:ph type="body" idx="1"/>
          </p:nvPr>
        </p:nvSpPr>
        <p:spPr/>
        <p:txBody>
          <a:bodyPr/>
          <a:lstStyle/>
          <a:p>
            <a:r>
              <a:rPr kumimoji="1" lang="zh-TW" altLang="en-US" dirty="0" smtClean="0"/>
              <a:t>美化，用影像圖</a:t>
            </a:r>
            <a:endParaRPr kumimoji="1" lang="zh-TW" altLang="en-US" dirty="0"/>
          </a:p>
        </p:txBody>
      </p:sp>
    </p:spTree>
    <p:extLst>
      <p:ext uri="{BB962C8B-B14F-4D97-AF65-F5344CB8AC3E}">
        <p14:creationId xmlns:p14="http://schemas.microsoft.com/office/powerpoint/2010/main" xmlns="" val="1054778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989263" y="533400"/>
            <a:ext cx="4256087" cy="2660650"/>
          </a:xfrm>
        </p:spPr>
      </p:sp>
      <p:sp>
        <p:nvSpPr>
          <p:cNvPr id="3" name="備忘稿版面配置區 2"/>
          <p:cNvSpPr>
            <a:spLocks noGrp="1"/>
          </p:cNvSpPr>
          <p:nvPr>
            <p:ph type="body" idx="1"/>
          </p:nvPr>
        </p:nvSpPr>
        <p:spPr/>
        <p:txBody>
          <a:bodyPr>
            <a:normAutofit/>
          </a:bodyPr>
          <a:lstStyle/>
          <a:p>
            <a:r>
              <a:rPr lang="en-US" altLang="zh-TW" dirty="0" smtClean="0"/>
              <a:t>Schedule for other camera</a:t>
            </a:r>
            <a:r>
              <a:rPr lang="en-US" altLang="zh-TW" baseline="0" dirty="0" smtClean="0"/>
              <a:t> brand and models</a:t>
            </a:r>
            <a:endParaRPr lang="zh-TW" altLang="en-US" dirty="0"/>
          </a:p>
        </p:txBody>
      </p:sp>
      <p:sp>
        <p:nvSpPr>
          <p:cNvPr id="4" name="投影片編號版面配置區 3"/>
          <p:cNvSpPr>
            <a:spLocks noGrp="1"/>
          </p:cNvSpPr>
          <p:nvPr>
            <p:ph type="sldNum" sz="quarter" idx="10"/>
          </p:nvPr>
        </p:nvSpPr>
        <p:spPr>
          <a:xfrm>
            <a:off x="5797246" y="6743103"/>
            <a:ext cx="4434999" cy="354965"/>
          </a:xfrm>
          <a:prstGeom prst="rect">
            <a:avLst/>
          </a:prstGeom>
        </p:spPr>
        <p:txBody>
          <a:bodyPr/>
          <a:lstStyle/>
          <a:p>
            <a:fld id="{1399807D-D128-4837-BF84-5EA633F317AE}" type="slidenum">
              <a:rPr lang="en-US" smtClean="0"/>
              <a:pPr/>
              <a:t>19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Shape 605"/>
          <p:cNvSpPr>
            <a:spLocks noGrp="1" noRot="1" noChangeAspect="1"/>
          </p:cNvSpPr>
          <p:nvPr>
            <p:ph type="sldImg" idx="2"/>
          </p:nvPr>
        </p:nvSpPr>
        <p:spPr>
          <a:xfrm>
            <a:off x="2989263" y="533400"/>
            <a:ext cx="4256087" cy="26606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6" name="Shape 606"/>
          <p:cNvSpPr txBox="1">
            <a:spLocks noGrp="1"/>
          </p:cNvSpPr>
          <p:nvPr>
            <p:ph type="body" idx="1"/>
          </p:nvPr>
        </p:nvSpPr>
        <p:spPr>
          <a:xfrm>
            <a:off x="1022350" y="3371850"/>
            <a:ext cx="8190000" cy="3194100"/>
          </a:xfrm>
          <a:prstGeom prst="rect">
            <a:avLst/>
          </a:prstGeom>
          <a:noFill/>
          <a:ln>
            <a:noFill/>
          </a:ln>
        </p:spPr>
        <p:txBody>
          <a:bodyPr lIns="99025" tIns="99025" rIns="99025" bIns="99025" anchor="ctr" anchorCtr="0">
            <a:noAutofit/>
          </a:bodyPr>
          <a:lstStyle/>
          <a:p>
            <a:endParaRPr/>
          </a:p>
        </p:txBody>
      </p:sp>
      <p:sp>
        <p:nvSpPr>
          <p:cNvPr id="607" name="Shape 607"/>
          <p:cNvSpPr txBox="1">
            <a:spLocks noGrp="1"/>
          </p:cNvSpPr>
          <p:nvPr>
            <p:ph type="sldNum" idx="12"/>
          </p:nvPr>
        </p:nvSpPr>
        <p:spPr>
          <a:xfrm>
            <a:off x="5797550" y="6743700"/>
            <a:ext cx="4435500" cy="354000"/>
          </a:xfrm>
          <a:prstGeom prst="rect">
            <a:avLst/>
          </a:prstGeom>
          <a:noFill/>
          <a:ln>
            <a:noFill/>
          </a:ln>
        </p:spPr>
        <p:txBody>
          <a:bodyPr lIns="99025" tIns="99025" rIns="99025" bIns="99025" anchor="b"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Shape 469"/>
          <p:cNvSpPr>
            <a:spLocks noGrp="1" noRot="1" noChangeAspect="1"/>
          </p:cNvSpPr>
          <p:nvPr>
            <p:ph type="sldImg" idx="2"/>
          </p:nvPr>
        </p:nvSpPr>
        <p:spPr>
          <a:xfrm>
            <a:off x="2989263" y="533400"/>
            <a:ext cx="4256087" cy="26606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70" name="Shape 470"/>
          <p:cNvSpPr txBox="1">
            <a:spLocks noGrp="1"/>
          </p:cNvSpPr>
          <p:nvPr>
            <p:ph type="body" idx="1"/>
          </p:nvPr>
        </p:nvSpPr>
        <p:spPr>
          <a:xfrm>
            <a:off x="1022350" y="3371850"/>
            <a:ext cx="8189912" cy="3194049"/>
          </a:xfrm>
          <a:prstGeom prst="rect">
            <a:avLst/>
          </a:prstGeom>
          <a:noFill/>
          <a:ln>
            <a:noFill/>
          </a:ln>
        </p:spPr>
        <p:txBody>
          <a:bodyPr lIns="99025" tIns="99025" rIns="99025" bIns="99025" anchor="ctr" anchorCtr="0">
            <a:noAutofit/>
          </a:bodyPr>
          <a:lstStyle/>
          <a:p>
            <a:endParaRPr/>
          </a:p>
        </p:txBody>
      </p:sp>
      <p:sp>
        <p:nvSpPr>
          <p:cNvPr id="471" name="Shape 471"/>
          <p:cNvSpPr txBox="1">
            <a:spLocks noGrp="1"/>
          </p:cNvSpPr>
          <p:nvPr>
            <p:ph type="sldNum" idx="12"/>
          </p:nvPr>
        </p:nvSpPr>
        <p:spPr>
          <a:xfrm>
            <a:off x="5797550" y="6743700"/>
            <a:ext cx="4435474" cy="354013"/>
          </a:xfrm>
          <a:prstGeom prst="rect">
            <a:avLst/>
          </a:prstGeom>
          <a:noFill/>
          <a:ln>
            <a:noFill/>
          </a:ln>
        </p:spPr>
        <p:txBody>
          <a:bodyPr lIns="99025" tIns="99025" rIns="99025" bIns="99025" anchor="b" anchorCtr="0">
            <a:noAutofit/>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Shape 615"/>
          <p:cNvSpPr>
            <a:spLocks noGrp="1" noRot="1" noChangeAspect="1"/>
          </p:cNvSpPr>
          <p:nvPr>
            <p:ph type="sldImg" idx="2"/>
          </p:nvPr>
        </p:nvSpPr>
        <p:spPr>
          <a:xfrm>
            <a:off x="2989263" y="533400"/>
            <a:ext cx="4256087" cy="2660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616" name="Shape 616"/>
          <p:cNvSpPr txBox="1">
            <a:spLocks noGrp="1"/>
          </p:cNvSpPr>
          <p:nvPr>
            <p:ph type="body" idx="1"/>
          </p:nvPr>
        </p:nvSpPr>
        <p:spPr>
          <a:xfrm>
            <a:off x="1022350" y="3371850"/>
            <a:ext cx="8189912" cy="3194049"/>
          </a:xfrm>
          <a:prstGeom prst="rect">
            <a:avLst/>
          </a:prstGeom>
          <a:noFill/>
          <a:ln>
            <a:noFill/>
          </a:ln>
        </p:spPr>
        <p:txBody>
          <a:bodyPr lIns="99025" tIns="99025" rIns="99025" bIns="99025" anchor="ctr" anchorCtr="0">
            <a:noAutofit/>
          </a:bodyPr>
          <a:lstStyle/>
          <a:p>
            <a:pPr>
              <a:buNone/>
            </a:pPr>
            <a:r>
              <a:rPr lang="en-US" sz="1800" b="0" i="0" u="none" strike="noStrike" cap="none" baseline="0"/>
              <a:t>手機和電腦圖用相同的錄像</a:t>
            </a:r>
          </a:p>
        </p:txBody>
      </p:sp>
      <p:sp>
        <p:nvSpPr>
          <p:cNvPr id="617" name="Shape 617"/>
          <p:cNvSpPr txBox="1">
            <a:spLocks noGrp="1"/>
          </p:cNvSpPr>
          <p:nvPr>
            <p:ph type="sldNum" idx="12"/>
          </p:nvPr>
        </p:nvSpPr>
        <p:spPr>
          <a:xfrm>
            <a:off x="5797246" y="6743103"/>
            <a:ext cx="4434998" cy="354964"/>
          </a:xfrm>
          <a:prstGeom prst="rect">
            <a:avLst/>
          </a:prstGeom>
          <a:noFill/>
          <a:ln>
            <a:noFill/>
          </a:ln>
        </p:spPr>
        <p:txBody>
          <a:bodyPr lIns="91425" tIns="45700" rIns="91425" bIns="45700" anchor="t" anchorCtr="0">
            <a:no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Shape 887"/>
          <p:cNvSpPr>
            <a:spLocks noGrp="1" noRot="1" noChangeAspect="1"/>
          </p:cNvSpPr>
          <p:nvPr>
            <p:ph type="sldImg" idx="2"/>
          </p:nvPr>
        </p:nvSpPr>
        <p:spPr>
          <a:xfrm>
            <a:off x="2987675" y="531813"/>
            <a:ext cx="4259263" cy="266223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8" name="Shape 888"/>
          <p:cNvSpPr txBox="1">
            <a:spLocks noGrp="1"/>
          </p:cNvSpPr>
          <p:nvPr>
            <p:ph type="body" idx="1"/>
          </p:nvPr>
        </p:nvSpPr>
        <p:spPr>
          <a:xfrm>
            <a:off x="1023462" y="3372168"/>
            <a:ext cx="8187689" cy="3194685"/>
          </a:xfrm>
          <a:prstGeom prst="rect">
            <a:avLst/>
          </a:prstGeom>
        </p:spPr>
        <p:txBody>
          <a:bodyPr lIns="91425" tIns="91425" rIns="91425" bIns="91425" anchor="ctr" anchorCtr="0">
            <a:no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Digital signage</a:t>
            </a:r>
            <a:endParaRPr lang="zh-TW"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8"/>
          <p:cNvSpPr>
            <a:spLocks noGrp="1" noChangeArrowheads="1"/>
          </p:cNvSpPr>
          <p:nvPr>
            <p:ph type="sldNum" sz="quarter"/>
          </p:nvPr>
        </p:nvSpPr>
        <p:spPr>
          <a:xfrm>
            <a:off x="5797246" y="6743103"/>
            <a:ext cx="4434999" cy="354965"/>
          </a:xfrm>
          <a:prstGeom prst="rect">
            <a:avLst/>
          </a:prstGeom>
          <a:noFill/>
          <a:ln/>
        </p:spPr>
        <p:txBody>
          <a:bodyPr/>
          <a:lstStyle/>
          <a:p>
            <a:fld id="{DFD0B4DF-A5F8-4686-9443-70B75FF6BBE3}" type="slidenum">
              <a:rPr lang="en-US" altLang="zh-TW"/>
              <a:pPr/>
              <a:t>28</a:t>
            </a:fld>
            <a:endParaRPr lang="en-US" altLang="zh-TW"/>
          </a:p>
        </p:txBody>
      </p:sp>
      <p:sp>
        <p:nvSpPr>
          <p:cNvPr id="117763" name="Rectangle 1"/>
          <p:cNvSpPr txBox="1">
            <a:spLocks noGrp="1" noRot="1" noChangeAspect="1" noChangeArrowheads="1" noTextEdit="1"/>
          </p:cNvSpPr>
          <p:nvPr>
            <p:ph type="sldImg"/>
          </p:nvPr>
        </p:nvSpPr>
        <p:spPr>
          <a:xfrm>
            <a:off x="2987675" y="531813"/>
            <a:ext cx="4260850" cy="2662237"/>
          </a:xfrm>
          <a:solidFill>
            <a:srgbClr val="FFFFFF"/>
          </a:solidFill>
          <a:ln/>
        </p:spPr>
      </p:sp>
      <p:sp>
        <p:nvSpPr>
          <p:cNvPr id="117764" name="Text Box 2"/>
          <p:cNvSpPr txBox="1">
            <a:spLocks noGrp="1" noChangeArrowheads="1"/>
          </p:cNvSpPr>
          <p:nvPr>
            <p:ph type="body" idx="1"/>
          </p:nvPr>
        </p:nvSpPr>
        <p:spPr>
          <a:xfrm>
            <a:off x="1023462" y="3372168"/>
            <a:ext cx="8187690" cy="3194685"/>
          </a:xfrm>
          <a:noFill/>
          <a:ln/>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TW" smtClean="0">
                <a:latin typeface="Calibri" pitchFamily="32" charset="0"/>
              </a:rPr>
              <a:t>Performance, price, avalibility</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zh-TW" smtClean="0">
              <a:latin typeface="Calibri" pitchFamily="32" charset="0"/>
            </a:endParaRPr>
          </a:p>
        </p:txBody>
      </p:sp>
      <p:sp>
        <p:nvSpPr>
          <p:cNvPr id="117765" name="Text Box 3"/>
          <p:cNvSpPr txBox="1">
            <a:spLocks noChangeArrowheads="1"/>
          </p:cNvSpPr>
          <p:nvPr/>
        </p:nvSpPr>
        <p:spPr bwMode="auto">
          <a:xfrm>
            <a:off x="5797246" y="6743103"/>
            <a:ext cx="4434999" cy="354965"/>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F220A1CD-F804-480D-97FC-58661A08CE65}" type="slidenum">
              <a:rPr lang="en-US" altLang="zh-TW" sz="1200">
                <a:solidFill>
                  <a:srgbClr val="000000"/>
                </a:solidFill>
                <a:latin typeface="Calibri" pitchFamily="32"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28</a:t>
            </a:fld>
            <a:endParaRPr lang="en-US" altLang="zh-TW" sz="1200">
              <a:solidFill>
                <a:srgbClr val="000000"/>
              </a:solidFill>
              <a:latin typeface="Calibri" pitchFamily="32"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投影片圖像版面配置區 1"/>
          <p:cNvSpPr>
            <a:spLocks noGrp="1" noRot="1" noChangeAspect="1" noTextEdit="1"/>
          </p:cNvSpPr>
          <p:nvPr>
            <p:ph type="sldImg"/>
          </p:nvPr>
        </p:nvSpPr>
        <p:spPr bwMode="auto">
          <a:xfrm>
            <a:off x="2987675" y="531813"/>
            <a:ext cx="4260850" cy="2662237"/>
          </a:xfrm>
          <a:noFill/>
          <a:ln>
            <a:solidFill>
              <a:srgbClr val="000000"/>
            </a:solidFill>
            <a:miter lim="800000"/>
            <a:headEnd/>
            <a:tailEnd/>
          </a:ln>
        </p:spPr>
      </p:sp>
      <p:sp>
        <p:nvSpPr>
          <p:cNvPr id="14339"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zh-TW" dirty="0" smtClean="0"/>
          </a:p>
        </p:txBody>
      </p:sp>
      <p:sp>
        <p:nvSpPr>
          <p:cNvPr id="14340" name="投影片編號版面配置區 3"/>
          <p:cNvSpPr>
            <a:spLocks noGrp="1"/>
          </p:cNvSpPr>
          <p:nvPr>
            <p:ph type="sldNum" sz="quarter" idx="5"/>
          </p:nvPr>
        </p:nvSpPr>
        <p:spPr bwMode="auto">
          <a:xfrm>
            <a:off x="5797246" y="6743103"/>
            <a:ext cx="4434999" cy="354965"/>
          </a:xfrm>
          <a:prstGeom prst="rect">
            <a:avLst/>
          </a:prstGeom>
          <a:noFill/>
          <a:ln>
            <a:miter lim="800000"/>
            <a:headEnd/>
            <a:tailEnd/>
          </a:ln>
        </p:spPr>
        <p:txBody>
          <a:bodyPr wrap="square" numCol="1" anchorCtr="0" compatLnSpc="1">
            <a:prstTxWarp prst="textNoShape">
              <a:avLst/>
            </a:prstTxWarp>
          </a:bodyPr>
          <a:lstStyle/>
          <a:p>
            <a:fld id="{F31BCBDD-E5F9-4F58-9A14-A1D171CF8038}" type="slidenum">
              <a:rPr lang="zh-TW" altLang="en-US" smtClean="0">
                <a:ea typeface="新細明體" charset="-120"/>
              </a:rPr>
              <a:pPr/>
              <a:t>3</a:t>
            </a:fld>
            <a:endParaRPr lang="en-US" altLang="zh-TW" smtClean="0">
              <a:ea typeface="新細明體" charset="-12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989263" y="533400"/>
            <a:ext cx="4256087" cy="2660650"/>
          </a:xfrm>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a:xfrm>
            <a:off x="5797246" y="6743103"/>
            <a:ext cx="4434999" cy="354965"/>
          </a:xfrm>
          <a:prstGeom prst="rect">
            <a:avLst/>
          </a:prstGeom>
        </p:spPr>
        <p:txBody>
          <a:bodyPr/>
          <a:lstStyle/>
          <a:p>
            <a:fld id="{9760BCE6-58CA-4B30-B709-F0103A1D08E1}" type="slidenum">
              <a:rPr lang="zh-TW" altLang="en-US" smtClean="0"/>
              <a:pPr/>
              <a:t>4</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989263" y="533400"/>
            <a:ext cx="4256087" cy="2660650"/>
          </a:xfrm>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a:xfrm>
            <a:off x="5797246" y="6743103"/>
            <a:ext cx="4434999" cy="354965"/>
          </a:xfrm>
          <a:prstGeom prst="rect">
            <a:avLst/>
          </a:prstGeom>
        </p:spPr>
        <p:txBody>
          <a:bodyPr/>
          <a:lstStyle/>
          <a:p>
            <a:fld id="{9760BCE6-58CA-4B30-B709-F0103A1D08E1}" type="slidenum">
              <a:rPr lang="zh-TW" altLang="en-US" smtClean="0"/>
              <a:pPr/>
              <a:t>5</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Shape 469"/>
          <p:cNvSpPr>
            <a:spLocks noGrp="1" noRot="1" noChangeAspect="1"/>
          </p:cNvSpPr>
          <p:nvPr>
            <p:ph type="sldImg" idx="2"/>
          </p:nvPr>
        </p:nvSpPr>
        <p:spPr>
          <a:xfrm>
            <a:off x="2989263" y="533400"/>
            <a:ext cx="4256087" cy="26606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70" name="Shape 470"/>
          <p:cNvSpPr txBox="1">
            <a:spLocks noGrp="1"/>
          </p:cNvSpPr>
          <p:nvPr>
            <p:ph type="body" idx="1"/>
          </p:nvPr>
        </p:nvSpPr>
        <p:spPr>
          <a:xfrm>
            <a:off x="1022350" y="3371850"/>
            <a:ext cx="8189912" cy="3194049"/>
          </a:xfrm>
          <a:prstGeom prst="rect">
            <a:avLst/>
          </a:prstGeom>
          <a:noFill/>
          <a:ln>
            <a:noFill/>
          </a:ln>
        </p:spPr>
        <p:txBody>
          <a:bodyPr lIns="99025" tIns="99025" rIns="99025" bIns="99025" anchor="ctr" anchorCtr="0">
            <a:noAutofit/>
          </a:bodyPr>
          <a:lstStyle/>
          <a:p>
            <a:endParaRPr/>
          </a:p>
        </p:txBody>
      </p:sp>
      <p:sp>
        <p:nvSpPr>
          <p:cNvPr id="471" name="Shape 471"/>
          <p:cNvSpPr txBox="1">
            <a:spLocks noGrp="1"/>
          </p:cNvSpPr>
          <p:nvPr>
            <p:ph type="sldNum" idx="12"/>
          </p:nvPr>
        </p:nvSpPr>
        <p:spPr>
          <a:xfrm>
            <a:off x="5797550" y="6743700"/>
            <a:ext cx="4435474" cy="354013"/>
          </a:xfrm>
          <a:prstGeom prst="rect">
            <a:avLst/>
          </a:prstGeom>
          <a:noFill/>
          <a:ln>
            <a:noFill/>
          </a:ln>
        </p:spPr>
        <p:txBody>
          <a:bodyPr lIns="99025" tIns="99025" rIns="99025" bIns="99025" anchor="b" anchorCtr="0">
            <a:no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2989263" y="533400"/>
            <a:ext cx="4256087" cy="2660650"/>
          </a:xfrm>
        </p:spPr>
      </p:sp>
      <p:sp>
        <p:nvSpPr>
          <p:cNvPr id="3" name="備忘稿版面配置區 2"/>
          <p:cNvSpPr>
            <a:spLocks noGrp="1"/>
          </p:cNvSpPr>
          <p:nvPr>
            <p:ph type="body" idx="1"/>
          </p:nvPr>
        </p:nvSpPr>
        <p:spPr/>
        <p:txBody>
          <a:bodyPr/>
          <a:lstStyle/>
          <a:p>
            <a:r>
              <a:rPr kumimoji="1" lang="zh-TW" altLang="en-US" dirty="0" smtClean="0"/>
              <a:t>多螢幕使用　監控好方便　工作好輕鬆　免切換畫面　時時掌控現場動態</a:t>
            </a:r>
            <a:endParaRPr kumimoji="1" lang="zh-TW" altLang="en-US" dirty="0"/>
          </a:p>
        </p:txBody>
      </p:sp>
    </p:spTree>
    <p:extLst>
      <p:ext uri="{BB962C8B-B14F-4D97-AF65-F5344CB8AC3E}">
        <p14:creationId xmlns:p14="http://schemas.microsoft.com/office/powerpoint/2010/main" xmlns="" val="4008937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989263" y="533400"/>
            <a:ext cx="4256087" cy="2660650"/>
          </a:xfrm>
        </p:spPr>
      </p:sp>
      <p:sp>
        <p:nvSpPr>
          <p:cNvPr id="3" name="備忘稿版面配置區 2"/>
          <p:cNvSpPr>
            <a:spLocks noGrp="1"/>
          </p:cNvSpPr>
          <p:nvPr>
            <p:ph type="body" idx="1"/>
          </p:nvPr>
        </p:nvSpPr>
        <p:spPr/>
        <p:txBody>
          <a:bodyPr>
            <a:normAutofit/>
          </a:bodyPr>
          <a:lstStyle/>
          <a:p>
            <a:pPr>
              <a:buFont typeface="Arial" pitchFamily="34" charset="0"/>
              <a:buChar char="•"/>
            </a:pPr>
            <a:r>
              <a:rPr lang="en-US" altLang="zh-TW" dirty="0" smtClean="0"/>
              <a:t> Intuitive monitoring interface</a:t>
            </a:r>
          </a:p>
          <a:p>
            <a:pPr>
              <a:buFont typeface="Wingdings" pitchFamily="2" charset="2"/>
              <a:buChar char="Ø"/>
            </a:pPr>
            <a:r>
              <a:rPr lang="en-US" altLang="zh-TW" dirty="0" smtClean="0"/>
              <a:t>New device/camera tree for clear system overview and more features</a:t>
            </a:r>
          </a:p>
          <a:p>
            <a:pPr>
              <a:buFont typeface="Wingdings" pitchFamily="2" charset="2"/>
              <a:buChar char="Ø"/>
            </a:pPr>
            <a:r>
              <a:rPr lang="en-US" altLang="zh-TW" dirty="0" smtClean="0"/>
              <a:t>Flexible drag &amp; drop of control panel</a:t>
            </a:r>
          </a:p>
          <a:p>
            <a:pPr>
              <a:buFont typeface="Wingdings" pitchFamily="2" charset="2"/>
              <a:buChar char="Ø"/>
            </a:pPr>
            <a:endParaRPr lang="en-US" altLang="zh-TW" dirty="0" smtClean="0"/>
          </a:p>
          <a:p>
            <a:pPr>
              <a:buFont typeface="Wingdings" pitchFamily="2" charset="2"/>
              <a:buNone/>
            </a:pPr>
            <a:r>
              <a:rPr lang="zh-TW" altLang="en-US" dirty="0" smtClean="0"/>
              <a:t>提供使用者操控顯示工具列之彈性</a:t>
            </a:r>
            <a:endParaRPr lang="en-US" altLang="zh-TW" dirty="0" smtClean="0"/>
          </a:p>
          <a:p>
            <a:pPr>
              <a:buFont typeface="Wingdings" pitchFamily="2" charset="2"/>
              <a:buNone/>
            </a:pPr>
            <a:r>
              <a:rPr lang="zh-TW" altLang="en-US" dirty="0" smtClean="0"/>
              <a:t>圖有更換</a:t>
            </a:r>
            <a:endParaRPr lang="en-US" altLang="zh-TW" dirty="0" smtClean="0"/>
          </a:p>
        </p:txBody>
      </p:sp>
      <p:sp>
        <p:nvSpPr>
          <p:cNvPr id="4" name="投影片編號版面配置區 3"/>
          <p:cNvSpPr>
            <a:spLocks noGrp="1"/>
          </p:cNvSpPr>
          <p:nvPr>
            <p:ph type="sldNum" idx="10"/>
          </p:nvPr>
        </p:nvSpPr>
        <p:spPr>
          <a:xfrm>
            <a:off x="5797246" y="6743103"/>
            <a:ext cx="4434999" cy="354965"/>
          </a:xfrm>
          <a:prstGeom prst="rect">
            <a:avLst/>
          </a:prstGeom>
        </p:spPr>
        <p:txBody>
          <a:bodyPr/>
          <a:lstStyle/>
          <a:p>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989263" y="533400"/>
            <a:ext cx="4256087" cy="2660650"/>
          </a:xfrm>
        </p:spPr>
      </p:sp>
      <p:sp>
        <p:nvSpPr>
          <p:cNvPr id="3" name="備忘稿版面配置區 2"/>
          <p:cNvSpPr>
            <a:spLocks noGrp="1"/>
          </p:cNvSpPr>
          <p:nvPr>
            <p:ph type="body" idx="1"/>
          </p:nvPr>
        </p:nvSpPr>
        <p:spPr/>
        <p:txBody>
          <a:bodyPr>
            <a:normAutofit/>
          </a:bodyPr>
          <a:lstStyle/>
          <a:p>
            <a:pPr fontAlgn="base"/>
            <a:r>
              <a:rPr lang="en-US" altLang="zh-TW" dirty="0" smtClean="0">
                <a:hlinkClick r:id="rId3"/>
              </a:rPr>
              <a:t>http://patternideas.uservoice.com/forums/10238-suggest-new-design-patterns/suggestions/128913-hover-tools</a:t>
            </a:r>
            <a:endParaRPr lang="en-US" altLang="zh-TW" dirty="0" smtClean="0"/>
          </a:p>
          <a:p>
            <a:pPr fontAlgn="base"/>
            <a:r>
              <a:rPr lang="zh-TW" altLang="en-US" sz="1200" b="0" i="0" kern="1200" dirty="0" smtClean="0">
                <a:solidFill>
                  <a:schemeClr val="tx1"/>
                </a:solidFill>
                <a:latin typeface="+mn-lt"/>
                <a:ea typeface="+mn-ea"/>
                <a:cs typeface="+mn-cs"/>
              </a:rPr>
              <a:t>浮動式工具列</a:t>
            </a:r>
            <a:r>
              <a:rPr lang="en-US" altLang="zh-TW" sz="1200" b="0" i="0" kern="1200" dirty="0" smtClean="0">
                <a:solidFill>
                  <a:schemeClr val="tx1"/>
                </a:solidFill>
                <a:latin typeface="+mn-lt"/>
                <a:ea typeface="+mn-ea"/>
                <a:cs typeface="+mn-cs"/>
              </a:rPr>
              <a:t>:</a:t>
            </a:r>
          </a:p>
          <a:p>
            <a:pPr marL="228600" indent="-228600" fontAlgn="base">
              <a:buAutoNum type="arabicPeriod"/>
            </a:pPr>
            <a:r>
              <a:rPr lang="zh-TW" altLang="en-US" sz="1200" b="0" i="0" kern="1200" dirty="0" smtClean="0">
                <a:solidFill>
                  <a:schemeClr val="tx1"/>
                </a:solidFill>
                <a:latin typeface="+mn-lt"/>
                <a:ea typeface="+mn-ea"/>
                <a:cs typeface="+mn-cs"/>
              </a:rPr>
              <a:t>滑鼠移動至工具列範圍時，工具列浮出</a:t>
            </a:r>
            <a:endParaRPr lang="en-US" altLang="zh-TW" sz="1200" b="0" i="0" kern="1200" dirty="0" smtClean="0">
              <a:solidFill>
                <a:schemeClr val="tx1"/>
              </a:solidFill>
              <a:latin typeface="+mn-lt"/>
              <a:ea typeface="+mn-ea"/>
              <a:cs typeface="+mn-cs"/>
            </a:endParaRPr>
          </a:p>
          <a:p>
            <a:pPr marL="228600" indent="-228600" fontAlgn="base">
              <a:buAutoNum type="arabicPeriod"/>
            </a:pPr>
            <a:r>
              <a:rPr lang="zh-TW" altLang="en-US" sz="1200" b="0" i="0" kern="1200" dirty="0" smtClean="0">
                <a:solidFill>
                  <a:schemeClr val="tx1"/>
                </a:solidFill>
                <a:latin typeface="+mn-lt"/>
                <a:ea typeface="+mn-ea"/>
                <a:cs typeface="+mn-cs"/>
              </a:rPr>
              <a:t>提供操控便利性之同時亦兼顧畫面之簡潔</a:t>
            </a:r>
            <a:endParaRPr lang="en-US" altLang="zh-TW" sz="1200" b="0" i="0" kern="1200" dirty="0" smtClean="0">
              <a:solidFill>
                <a:schemeClr val="tx1"/>
              </a:solidFill>
              <a:latin typeface="+mn-lt"/>
              <a:ea typeface="+mn-ea"/>
              <a:cs typeface="+mn-cs"/>
            </a:endParaRPr>
          </a:p>
        </p:txBody>
      </p:sp>
      <p:sp>
        <p:nvSpPr>
          <p:cNvPr id="4" name="投影片編號版面配置區 3"/>
          <p:cNvSpPr>
            <a:spLocks noGrp="1"/>
          </p:cNvSpPr>
          <p:nvPr>
            <p:ph type="sldNum" idx="10"/>
          </p:nvPr>
        </p:nvSpPr>
        <p:spPr>
          <a:xfrm>
            <a:off x="5797246" y="6743103"/>
            <a:ext cx="4434999" cy="354965"/>
          </a:xfrm>
          <a:prstGeom prst="rect">
            <a:avLst/>
          </a:prstGeom>
        </p:spPr>
        <p:txBody>
          <a:bodyPr/>
          <a:lstStyle/>
          <a:p>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775355"/>
            <a:ext cx="7772400" cy="1225021"/>
          </a:xfrm>
        </p:spPr>
        <p:txBody>
          <a:bodyPr/>
          <a:lstStyle/>
          <a:p>
            <a:r>
              <a:rPr kumimoji="1" lang="zh-TW" altLang="en-US" smtClean="0"/>
              <a:t>按一下以編輯母片標題樣式</a:t>
            </a:r>
            <a:endParaRPr kumimoji="1" lang="zh-TW" altLang="en-US"/>
          </a:p>
        </p:txBody>
      </p:sp>
      <p:sp>
        <p:nvSpPr>
          <p:cNvPr id="3" name="子標題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smtClean="0"/>
              <a:t>按一下以編輯母片子標題樣式</a:t>
            </a:r>
            <a:endParaRPr kumimoji="1" lang="zh-TW" altLang="en-US"/>
          </a:p>
        </p:txBody>
      </p:sp>
      <p:sp>
        <p:nvSpPr>
          <p:cNvPr id="4" name="日期版面配置區 3"/>
          <p:cNvSpPr>
            <a:spLocks noGrp="1"/>
          </p:cNvSpPr>
          <p:nvPr>
            <p:ph type="dt" sz="half" idx="10"/>
          </p:nvPr>
        </p:nvSpPr>
        <p:spPr/>
        <p:txBody>
          <a:bodyPr/>
          <a:lstStyle/>
          <a:p>
            <a:fld id="{740D957C-C7A5-EC4C-BFE7-72265604C387}" type="datetimeFigureOut">
              <a:rPr kumimoji="1" lang="zh-TW" altLang="en-US" smtClean="0"/>
              <a:pPr/>
              <a:t>2013/12/23</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F772111D-EC3D-7944-AF64-659C2F67F792}" type="slidenum">
              <a:rPr kumimoji="1" lang="zh-TW" altLang="en-US" smtClean="0"/>
              <a:pPr/>
              <a:t>‹#›</a:t>
            </a:fld>
            <a:endParaRPr kumimoji="1" lang="zh-TW" altLang="en-US"/>
          </a:p>
        </p:txBody>
      </p:sp>
    </p:spTree>
    <p:extLst>
      <p:ext uri="{BB962C8B-B14F-4D97-AF65-F5344CB8AC3E}">
        <p14:creationId xmlns:p14="http://schemas.microsoft.com/office/powerpoint/2010/main" xmlns="" val="750483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740D957C-C7A5-EC4C-BFE7-72265604C387}" type="datetimeFigureOut">
              <a:rPr kumimoji="1" lang="zh-TW" altLang="en-US" smtClean="0"/>
              <a:pPr/>
              <a:t>2013/12/23</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F772111D-EC3D-7944-AF64-659C2F67F792}" type="slidenum">
              <a:rPr kumimoji="1" lang="zh-TW" altLang="en-US" smtClean="0"/>
              <a:pPr/>
              <a:t>‹#›</a:t>
            </a:fld>
            <a:endParaRPr kumimoji="1" lang="zh-TW" altLang="en-US"/>
          </a:p>
        </p:txBody>
      </p:sp>
    </p:spTree>
    <p:extLst>
      <p:ext uri="{BB962C8B-B14F-4D97-AF65-F5344CB8AC3E}">
        <p14:creationId xmlns:p14="http://schemas.microsoft.com/office/powerpoint/2010/main" xmlns="" val="756877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629400" y="228865"/>
            <a:ext cx="2057400" cy="4876271"/>
          </a:xfrm>
        </p:spPr>
        <p:txBody>
          <a:bodyPr vert="eaVert"/>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a:xfrm>
            <a:off x="457200" y="228865"/>
            <a:ext cx="6019800" cy="4876271"/>
          </a:xfrm>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740D957C-C7A5-EC4C-BFE7-72265604C387}" type="datetimeFigureOut">
              <a:rPr kumimoji="1" lang="zh-TW" altLang="en-US" smtClean="0"/>
              <a:pPr/>
              <a:t>2013/12/23</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F772111D-EC3D-7944-AF64-659C2F67F792}" type="slidenum">
              <a:rPr kumimoji="1" lang="zh-TW" altLang="en-US" smtClean="0"/>
              <a:pPr/>
              <a:t>‹#›</a:t>
            </a:fld>
            <a:endParaRPr kumimoji="1" lang="zh-TW" altLang="en-US"/>
          </a:p>
        </p:txBody>
      </p:sp>
    </p:spTree>
    <p:extLst>
      <p:ext uri="{BB962C8B-B14F-4D97-AF65-F5344CB8AC3E}">
        <p14:creationId xmlns:p14="http://schemas.microsoft.com/office/powerpoint/2010/main" xmlns="" val="48786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57158" y="2143119"/>
            <a:ext cx="8219256" cy="93131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4600" b="1" i="0" u="none" strike="noStrike" cap="none" baseline="0">
                <a:solidFill>
                  <a:srgbClr val="F2F2F2"/>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bj" userDrawn="1">
  <p:cSld name="obj">
    <p:spTree>
      <p:nvGrpSpPr>
        <p:cNvPr id="1" name="Shape 25"/>
        <p:cNvGrpSpPr/>
        <p:nvPr/>
      </p:nvGrpSpPr>
      <p:grpSpPr>
        <a:xfrm>
          <a:off x="0" y="0"/>
          <a:ext cx="0" cy="0"/>
          <a:chOff x="0" y="0"/>
          <a:chExt cx="0" cy="0"/>
        </a:xfrm>
      </p:grpSpPr>
      <p:sp>
        <p:nvSpPr>
          <p:cNvPr id="31" name="Shape 31"/>
          <p:cNvSpPr txBox="1">
            <a:spLocks noGrp="1"/>
          </p:cNvSpPr>
          <p:nvPr>
            <p:ph type="body" idx="1"/>
          </p:nvPr>
        </p:nvSpPr>
        <p:spPr>
          <a:xfrm>
            <a:off x="457200" y="1057300"/>
            <a:ext cx="8229600" cy="3396376"/>
          </a:xfrm>
          <a:prstGeom prst="rect">
            <a:avLst/>
          </a:prstGeom>
          <a:noFill/>
          <a:ln>
            <a:noFill/>
          </a:ln>
        </p:spPr>
        <p:txBody>
          <a:bodyPr/>
          <a:lstStyle>
            <a:lvl1pPr marL="0" indent="0" algn="l" rtl="0">
              <a:lnSpc>
                <a:spcPct val="110000"/>
              </a:lnSpc>
              <a:buNone/>
              <a:defRPr sz="2000" baseline="0">
                <a:solidFill>
                  <a:schemeClr val="bg1"/>
                </a:solidFill>
                <a:latin typeface="+mn-ea"/>
                <a:ea typeface="+mn-ea"/>
              </a:defRPr>
            </a:lvl1pPr>
            <a:lvl2pPr rtl="0">
              <a:defRPr sz="2400">
                <a:solidFill>
                  <a:srgbClr val="595959"/>
                </a:solidFill>
              </a:defRPr>
            </a:lvl2pPr>
            <a:lvl3pPr rtl="0">
              <a:defRPr sz="2000">
                <a:solidFill>
                  <a:srgbClr val="595959"/>
                </a:solidFill>
              </a:defRPr>
            </a:lvl3pPr>
            <a:lvl4pPr rtl="0">
              <a:defRPr sz="1800">
                <a:solidFill>
                  <a:srgbClr val="595959"/>
                </a:solidFill>
              </a:defRPr>
            </a:lvl4pPr>
            <a:lvl5pPr rtl="0">
              <a:defRPr sz="1800">
                <a:solidFill>
                  <a:srgbClr val="595959"/>
                </a:solidFill>
              </a:defRPr>
            </a:lvl5pPr>
            <a:lvl6pPr rtl="0">
              <a:defRPr/>
            </a:lvl6pPr>
            <a:lvl7pPr rtl="0">
              <a:defRPr/>
            </a:lvl7pPr>
            <a:lvl8pPr rtl="0">
              <a:defRPr/>
            </a:lvl8pPr>
            <a:lvl9pPr rtl="0">
              <a:defRPr/>
            </a:lvl9pPr>
          </a:lstStyle>
          <a:p>
            <a:endParaRPr dirty="0"/>
          </a:p>
        </p:txBody>
      </p:sp>
      <p:sp>
        <p:nvSpPr>
          <p:cNvPr id="4" name="Shape 32"/>
          <p:cNvSpPr txBox="1">
            <a:spLocks noGrp="1"/>
          </p:cNvSpPr>
          <p:nvPr>
            <p:ph type="dt" idx="10"/>
          </p:nvPr>
        </p:nvSpPr>
        <p:spPr bwMode="auto">
          <a:xfrm>
            <a:off x="457200" y="5297488"/>
            <a:ext cx="2133600" cy="303212"/>
          </a:xfrm>
          <a:prstGeom prst="rect">
            <a:avLst/>
          </a:prstGeom>
          <a:ln>
            <a:miter lim="800000"/>
            <a:headEnd/>
            <a:tailEnd/>
          </a:ln>
        </p:spPr>
        <p:txBody>
          <a:bodyPr vert="horz" wrap="square" lIns="91425" tIns="91425" rIns="91425" bIns="91425" numCol="1" anchor="ctr" anchorCtr="0" compatLnSpc="1">
            <a:prstTxWarp prst="textNoShape">
              <a:avLst/>
            </a:prstTxWarp>
          </a:bodyPr>
          <a:lstStyle>
            <a:lvl1pPr>
              <a:defRPr sz="1200">
                <a:solidFill>
                  <a:srgbClr val="888888"/>
                </a:solidFill>
                <a:latin typeface="Calibri" pitchFamily="34" charset="0"/>
                <a:ea typeface="新細明體" pitchFamily="18" charset="-120"/>
                <a:cs typeface="Arial" pitchFamily="34" charset="0"/>
                <a:sym typeface="Calibri" pitchFamily="34" charset="0"/>
              </a:defRPr>
            </a:lvl1pPr>
          </a:lstStyle>
          <a:p>
            <a:pPr>
              <a:defRPr/>
            </a:pPr>
            <a:endParaRPr lang="en-US" altLang="zh-TW" dirty="0"/>
          </a:p>
        </p:txBody>
      </p:sp>
      <p:sp>
        <p:nvSpPr>
          <p:cNvPr id="5" name="Shape 33"/>
          <p:cNvSpPr txBox="1">
            <a:spLocks noGrp="1"/>
          </p:cNvSpPr>
          <p:nvPr>
            <p:ph type="ftr" idx="11"/>
          </p:nvPr>
        </p:nvSpPr>
        <p:spPr bwMode="auto">
          <a:xfrm>
            <a:off x="3124200" y="5297488"/>
            <a:ext cx="2895600" cy="303212"/>
          </a:xfrm>
          <a:prstGeom prst="rect">
            <a:avLst/>
          </a:prstGeom>
          <a:ln>
            <a:miter lim="800000"/>
            <a:headEnd/>
            <a:tailEnd/>
          </a:ln>
        </p:spPr>
        <p:txBody>
          <a:bodyPr vert="horz" wrap="square" lIns="91425" tIns="91425" rIns="91425" bIns="91425" numCol="1" anchor="ctr" anchorCtr="0" compatLnSpc="1">
            <a:prstTxWarp prst="textNoShape">
              <a:avLst/>
            </a:prstTxWarp>
          </a:bodyPr>
          <a:lstStyle>
            <a:lvl1pPr algn="ctr">
              <a:defRPr sz="1200">
                <a:solidFill>
                  <a:srgbClr val="888888"/>
                </a:solidFill>
                <a:latin typeface="Calibri" pitchFamily="34" charset="0"/>
                <a:ea typeface="新細明體" pitchFamily="18" charset="-120"/>
                <a:cs typeface="Arial" pitchFamily="34" charset="0"/>
                <a:sym typeface="Calibri" pitchFamily="34" charset="0"/>
              </a:defRPr>
            </a:lvl1pPr>
          </a:lstStyle>
          <a:p>
            <a:pPr>
              <a:defRPr/>
            </a:pPr>
            <a:endParaRPr lang="en-US" altLang="zh-TW"/>
          </a:p>
        </p:txBody>
      </p:sp>
      <p:sp>
        <p:nvSpPr>
          <p:cNvPr id="6" name="Shape 34"/>
          <p:cNvSpPr txBox="1">
            <a:spLocks noGrp="1"/>
          </p:cNvSpPr>
          <p:nvPr>
            <p:ph type="sldNum" idx="12"/>
          </p:nvPr>
        </p:nvSpPr>
        <p:spPr bwMode="auto">
          <a:xfrm>
            <a:off x="6553200" y="5297488"/>
            <a:ext cx="2133600" cy="303212"/>
          </a:xfrm>
          <a:prstGeom prst="rect">
            <a:avLst/>
          </a:prstGeom>
          <a:ln>
            <a:miter lim="800000"/>
            <a:headEnd/>
            <a:tailEnd/>
          </a:ln>
        </p:spPr>
        <p:txBody>
          <a:bodyPr vert="horz" wrap="square" lIns="91425" tIns="91425" rIns="91425" bIns="91425" numCol="1" anchor="ctr" anchorCtr="0" compatLnSpc="1">
            <a:prstTxWarp prst="textNoShape">
              <a:avLst/>
            </a:prstTxWarp>
          </a:bodyPr>
          <a:lstStyle>
            <a:lvl1pPr algn="r">
              <a:defRPr sz="1200">
                <a:solidFill>
                  <a:srgbClr val="888888"/>
                </a:solidFill>
                <a:latin typeface="Calibri" pitchFamily="34" charset="0"/>
                <a:ea typeface="新細明體" pitchFamily="18" charset="-120"/>
                <a:cs typeface="Arial" pitchFamily="34" charset="0"/>
                <a:sym typeface="Calibri" pitchFamily="34" charset="0"/>
              </a:defRPr>
            </a:lvl1pPr>
          </a:lstStyle>
          <a:p>
            <a:pPr>
              <a:defRPr/>
            </a:pPr>
            <a:endParaRPr lang="en-US" altLang="zh-TW"/>
          </a:p>
        </p:txBody>
      </p:sp>
      <p:sp>
        <p:nvSpPr>
          <p:cNvPr id="8" name="Shape 31"/>
          <p:cNvSpPr txBox="1">
            <a:spLocks noGrp="1"/>
          </p:cNvSpPr>
          <p:nvPr>
            <p:ph type="body" idx="13"/>
          </p:nvPr>
        </p:nvSpPr>
        <p:spPr>
          <a:xfrm>
            <a:off x="251520" y="121196"/>
            <a:ext cx="8640960" cy="648072"/>
          </a:xfrm>
          <a:prstGeom prst="rect">
            <a:avLst/>
          </a:prstGeom>
          <a:noFill/>
          <a:ln>
            <a:noFill/>
          </a:ln>
        </p:spPr>
        <p:txBody>
          <a:bodyPr/>
          <a:lstStyle>
            <a:lvl1pPr marL="0" indent="0" algn="ctr" rtl="0">
              <a:lnSpc>
                <a:spcPct val="110000"/>
              </a:lnSpc>
              <a:buNone/>
              <a:defRPr sz="3800" b="1" i="0" baseline="0">
                <a:solidFill>
                  <a:schemeClr val="bg1"/>
                </a:solidFill>
                <a:latin typeface="+mn-ea"/>
                <a:ea typeface="+mn-ea"/>
              </a:defRPr>
            </a:lvl1pPr>
            <a:lvl2pPr rtl="0">
              <a:defRPr sz="2400">
                <a:solidFill>
                  <a:srgbClr val="595959"/>
                </a:solidFill>
              </a:defRPr>
            </a:lvl2pPr>
            <a:lvl3pPr rtl="0">
              <a:defRPr sz="2000">
                <a:solidFill>
                  <a:srgbClr val="595959"/>
                </a:solidFill>
              </a:defRPr>
            </a:lvl3pPr>
            <a:lvl4pPr rtl="0">
              <a:defRPr sz="1800">
                <a:solidFill>
                  <a:srgbClr val="595959"/>
                </a:solidFill>
              </a:defRPr>
            </a:lvl4pPr>
            <a:lvl5pPr rtl="0">
              <a:defRPr sz="1800">
                <a:solidFill>
                  <a:srgbClr val="595959"/>
                </a:solidFill>
              </a:defRPr>
            </a:lvl5pPr>
            <a:lvl6pPr rtl="0">
              <a:defRPr/>
            </a:lvl6pPr>
            <a:lvl7pPr rtl="0">
              <a:defRPr/>
            </a:lvl7pPr>
            <a:lvl8pPr rtl="0">
              <a:defRPr/>
            </a:lvl8pPr>
            <a:lvl9pPr rtl="0">
              <a:defRPr/>
            </a:lvl9pPr>
          </a:lstStyle>
          <a:p>
            <a:endParaRPr dirty="0"/>
          </a:p>
        </p:txBody>
      </p:sp>
    </p:spTree>
    <p:extLst>
      <p:ext uri="{BB962C8B-B14F-4D97-AF65-F5344CB8AC3E}">
        <p14:creationId xmlns:p14="http://schemas.microsoft.com/office/powerpoint/2010/main" xmlns="" val="2839564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solidFill>
                  <a:schemeClr val="bg1"/>
                </a:solidFill>
              </a:defRPr>
            </a:lvl1pPr>
          </a:lstStyle>
          <a:p>
            <a:r>
              <a:rPr kumimoji="1" lang="zh-TW" altLang="en-US" dirty="0" smtClean="0"/>
              <a:t>按一下以編輯母片標題樣式</a:t>
            </a:r>
            <a:endParaRPr kumimoji="1" lang="zh-TW" altLang="en-US" dirty="0"/>
          </a:p>
        </p:txBody>
      </p:sp>
      <p:sp>
        <p:nvSpPr>
          <p:cNvPr id="3" name="內容版面配置區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zh-TW" altLang="en-US" dirty="0" smtClean="0"/>
              <a:t>按一下以編輯母片文字樣式</a:t>
            </a:r>
          </a:p>
          <a:p>
            <a:pPr lvl="1"/>
            <a:r>
              <a:rPr kumimoji="1" lang="zh-TW" altLang="en-US" dirty="0" smtClean="0"/>
              <a:t>第二層</a:t>
            </a:r>
          </a:p>
          <a:p>
            <a:pPr lvl="2"/>
            <a:r>
              <a:rPr kumimoji="1" lang="zh-TW" altLang="en-US" dirty="0" smtClean="0"/>
              <a:t>第三層</a:t>
            </a:r>
          </a:p>
          <a:p>
            <a:pPr lvl="3"/>
            <a:r>
              <a:rPr kumimoji="1" lang="zh-TW" altLang="en-US" dirty="0" smtClean="0"/>
              <a:t>第四層</a:t>
            </a:r>
          </a:p>
          <a:p>
            <a:pPr lvl="4"/>
            <a:r>
              <a:rPr kumimoji="1" lang="zh-TW" altLang="en-US" dirty="0" smtClean="0"/>
              <a:t>第五層</a:t>
            </a:r>
            <a:endParaRPr kumimoji="1" lang="zh-TW" altLang="en-US" dirty="0"/>
          </a:p>
        </p:txBody>
      </p:sp>
      <p:sp>
        <p:nvSpPr>
          <p:cNvPr id="4" name="日期版面配置區 3"/>
          <p:cNvSpPr>
            <a:spLocks noGrp="1"/>
          </p:cNvSpPr>
          <p:nvPr>
            <p:ph type="dt" sz="half" idx="10"/>
          </p:nvPr>
        </p:nvSpPr>
        <p:spPr/>
        <p:txBody>
          <a:bodyPr/>
          <a:lstStyle/>
          <a:p>
            <a:fld id="{740D957C-C7A5-EC4C-BFE7-72265604C387}" type="datetimeFigureOut">
              <a:rPr kumimoji="1" lang="zh-TW" altLang="en-US" smtClean="0"/>
              <a:pPr/>
              <a:t>2013/12/23</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F772111D-EC3D-7944-AF64-659C2F67F792}" type="slidenum">
              <a:rPr kumimoji="1" lang="zh-TW" altLang="en-US" smtClean="0"/>
              <a:pPr/>
              <a:t>‹#›</a:t>
            </a:fld>
            <a:endParaRPr kumimoji="1" lang="zh-TW" altLang="en-US"/>
          </a:p>
        </p:txBody>
      </p:sp>
    </p:spTree>
    <p:extLst>
      <p:ext uri="{BB962C8B-B14F-4D97-AF65-F5344CB8AC3E}">
        <p14:creationId xmlns:p14="http://schemas.microsoft.com/office/powerpoint/2010/main" xmlns="" val="1848541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3672417"/>
            <a:ext cx="7772400" cy="1135063"/>
          </a:xfrm>
        </p:spPr>
        <p:txBody>
          <a:bodyPr anchor="t"/>
          <a:lstStyle>
            <a:lvl1pPr algn="l">
              <a:defRPr sz="4000" b="1" cap="all">
                <a:solidFill>
                  <a:schemeClr val="bg1"/>
                </a:solidFill>
              </a:defRPr>
            </a:lvl1pPr>
          </a:lstStyle>
          <a:p>
            <a:r>
              <a:rPr kumimoji="1" lang="zh-TW" altLang="en-US" dirty="0" smtClean="0"/>
              <a:t>按一下以編輯母片標題樣式</a:t>
            </a:r>
            <a:endParaRPr kumimoji="1" lang="zh-TW" altLang="en-US" dirty="0"/>
          </a:p>
        </p:txBody>
      </p:sp>
      <p:sp>
        <p:nvSpPr>
          <p:cNvPr id="3" name="文字版面配置區 2"/>
          <p:cNvSpPr>
            <a:spLocks noGrp="1"/>
          </p:cNvSpPr>
          <p:nvPr>
            <p:ph type="body" idx="1"/>
          </p:nvPr>
        </p:nvSpPr>
        <p:spPr>
          <a:xfrm>
            <a:off x="722313" y="2422261"/>
            <a:ext cx="7772400" cy="1250156"/>
          </a:xfrm>
        </p:spPr>
        <p:txBody>
          <a:bodyPr anchor="b"/>
          <a:lstStyle>
            <a:lvl1pPr marL="0" indent="0">
              <a:buNone/>
              <a:defRPr sz="2000" b="1">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dirty="0" smtClean="0"/>
              <a:t>按一下以編輯母片文字樣式</a:t>
            </a:r>
          </a:p>
        </p:txBody>
      </p:sp>
      <p:sp>
        <p:nvSpPr>
          <p:cNvPr id="4" name="日期版面配置區 3"/>
          <p:cNvSpPr>
            <a:spLocks noGrp="1"/>
          </p:cNvSpPr>
          <p:nvPr>
            <p:ph type="dt" sz="half" idx="10"/>
          </p:nvPr>
        </p:nvSpPr>
        <p:spPr/>
        <p:txBody>
          <a:bodyPr/>
          <a:lstStyle/>
          <a:p>
            <a:fld id="{740D957C-C7A5-EC4C-BFE7-72265604C387}" type="datetimeFigureOut">
              <a:rPr kumimoji="1" lang="zh-TW" altLang="en-US" smtClean="0"/>
              <a:pPr/>
              <a:t>2013/12/23</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F772111D-EC3D-7944-AF64-659C2F67F792}" type="slidenum">
              <a:rPr kumimoji="1" lang="zh-TW" altLang="en-US" smtClean="0"/>
              <a:pPr/>
              <a:t>‹#›</a:t>
            </a:fld>
            <a:endParaRPr kumimoji="1" lang="zh-TW" altLang="en-US"/>
          </a:p>
        </p:txBody>
      </p:sp>
    </p:spTree>
    <p:extLst>
      <p:ext uri="{BB962C8B-B14F-4D97-AF65-F5344CB8AC3E}">
        <p14:creationId xmlns:p14="http://schemas.microsoft.com/office/powerpoint/2010/main" xmlns="" val="46264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內容版面配置區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日期版面配置區 4"/>
          <p:cNvSpPr>
            <a:spLocks noGrp="1"/>
          </p:cNvSpPr>
          <p:nvPr>
            <p:ph type="dt" sz="half" idx="10"/>
          </p:nvPr>
        </p:nvSpPr>
        <p:spPr/>
        <p:txBody>
          <a:bodyPr/>
          <a:lstStyle/>
          <a:p>
            <a:fld id="{740D957C-C7A5-EC4C-BFE7-72265604C387}" type="datetimeFigureOut">
              <a:rPr kumimoji="1" lang="zh-TW" altLang="en-US" smtClean="0"/>
              <a:pPr/>
              <a:t>2013/12/23</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F772111D-EC3D-7944-AF64-659C2F67F792}" type="slidenum">
              <a:rPr kumimoji="1" lang="zh-TW" altLang="en-US" smtClean="0"/>
              <a:pPr/>
              <a:t>‹#›</a:t>
            </a:fld>
            <a:endParaRPr kumimoji="1" lang="zh-TW" altLang="en-US"/>
          </a:p>
        </p:txBody>
      </p:sp>
    </p:spTree>
    <p:extLst>
      <p:ext uri="{BB962C8B-B14F-4D97-AF65-F5344CB8AC3E}">
        <p14:creationId xmlns:p14="http://schemas.microsoft.com/office/powerpoint/2010/main" xmlns="" val="1668188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4" name="內容版面配置區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文字版面配置區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6" name="內容版面配置區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7" name="日期版面配置區 6"/>
          <p:cNvSpPr>
            <a:spLocks noGrp="1"/>
          </p:cNvSpPr>
          <p:nvPr>
            <p:ph type="dt" sz="half" idx="10"/>
          </p:nvPr>
        </p:nvSpPr>
        <p:spPr/>
        <p:txBody>
          <a:bodyPr/>
          <a:lstStyle/>
          <a:p>
            <a:fld id="{740D957C-C7A5-EC4C-BFE7-72265604C387}" type="datetimeFigureOut">
              <a:rPr kumimoji="1" lang="zh-TW" altLang="en-US" smtClean="0"/>
              <a:pPr/>
              <a:t>2013/12/23</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F772111D-EC3D-7944-AF64-659C2F67F792}" type="slidenum">
              <a:rPr kumimoji="1" lang="zh-TW" altLang="en-US" smtClean="0"/>
              <a:pPr/>
              <a:t>‹#›</a:t>
            </a:fld>
            <a:endParaRPr kumimoji="1" lang="zh-TW" altLang="en-US"/>
          </a:p>
        </p:txBody>
      </p:sp>
    </p:spTree>
    <p:extLst>
      <p:ext uri="{BB962C8B-B14F-4D97-AF65-F5344CB8AC3E}">
        <p14:creationId xmlns:p14="http://schemas.microsoft.com/office/powerpoint/2010/main" xmlns="" val="299931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solidFill>
                  <a:schemeClr val="bg1"/>
                </a:solidFill>
              </a:defRPr>
            </a:lvl1pPr>
          </a:lstStyle>
          <a:p>
            <a:r>
              <a:rPr kumimoji="1" lang="zh-TW" altLang="en-US" dirty="0" smtClean="0"/>
              <a:t>按一下以編輯母片標題樣式</a:t>
            </a:r>
            <a:endParaRPr kumimoji="1" lang="zh-TW" altLang="en-US" dirty="0"/>
          </a:p>
        </p:txBody>
      </p:sp>
      <p:sp>
        <p:nvSpPr>
          <p:cNvPr id="3" name="日期版面配置區 2"/>
          <p:cNvSpPr>
            <a:spLocks noGrp="1"/>
          </p:cNvSpPr>
          <p:nvPr>
            <p:ph type="dt" sz="half" idx="10"/>
          </p:nvPr>
        </p:nvSpPr>
        <p:spPr/>
        <p:txBody>
          <a:bodyPr/>
          <a:lstStyle/>
          <a:p>
            <a:fld id="{740D957C-C7A5-EC4C-BFE7-72265604C387}" type="datetimeFigureOut">
              <a:rPr kumimoji="1" lang="zh-TW" altLang="en-US" smtClean="0"/>
              <a:pPr/>
              <a:t>2013/12/23</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F772111D-EC3D-7944-AF64-659C2F67F792}" type="slidenum">
              <a:rPr kumimoji="1" lang="zh-TW" altLang="en-US" smtClean="0"/>
              <a:pPr/>
              <a:t>‹#›</a:t>
            </a:fld>
            <a:endParaRPr kumimoji="1" lang="zh-TW" altLang="en-US"/>
          </a:p>
        </p:txBody>
      </p:sp>
    </p:spTree>
    <p:extLst>
      <p:ext uri="{BB962C8B-B14F-4D97-AF65-F5344CB8AC3E}">
        <p14:creationId xmlns:p14="http://schemas.microsoft.com/office/powerpoint/2010/main" xmlns="" val="2533344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740D957C-C7A5-EC4C-BFE7-72265604C387}" type="datetimeFigureOut">
              <a:rPr kumimoji="1" lang="zh-TW" altLang="en-US" smtClean="0"/>
              <a:pPr/>
              <a:t>2013/12/23</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F772111D-EC3D-7944-AF64-659C2F67F792}" type="slidenum">
              <a:rPr kumimoji="1" lang="zh-TW" altLang="en-US" smtClean="0"/>
              <a:pPr/>
              <a:t>‹#›</a:t>
            </a:fld>
            <a:endParaRPr kumimoji="1" lang="zh-TW" altLang="en-US"/>
          </a:p>
        </p:txBody>
      </p:sp>
    </p:spTree>
    <p:extLst>
      <p:ext uri="{BB962C8B-B14F-4D97-AF65-F5344CB8AC3E}">
        <p14:creationId xmlns:p14="http://schemas.microsoft.com/office/powerpoint/2010/main" xmlns="" val="1467851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27542"/>
            <a:ext cx="3008313" cy="968375"/>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文字版面配置區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740D957C-C7A5-EC4C-BFE7-72265604C387}" type="datetimeFigureOut">
              <a:rPr kumimoji="1" lang="zh-TW" altLang="en-US" smtClean="0"/>
              <a:pPr/>
              <a:t>2013/12/23</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F772111D-EC3D-7944-AF64-659C2F67F792}" type="slidenum">
              <a:rPr kumimoji="1" lang="zh-TW" altLang="en-US" smtClean="0"/>
              <a:pPr/>
              <a:t>‹#›</a:t>
            </a:fld>
            <a:endParaRPr kumimoji="1" lang="zh-TW" altLang="en-US"/>
          </a:p>
        </p:txBody>
      </p:sp>
    </p:spTree>
    <p:extLst>
      <p:ext uri="{BB962C8B-B14F-4D97-AF65-F5344CB8AC3E}">
        <p14:creationId xmlns:p14="http://schemas.microsoft.com/office/powerpoint/2010/main" xmlns="" val="770889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000500"/>
            <a:ext cx="5486400" cy="472282"/>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圖片版面配置區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740D957C-C7A5-EC4C-BFE7-72265604C387}" type="datetimeFigureOut">
              <a:rPr kumimoji="1" lang="zh-TW" altLang="en-US" smtClean="0"/>
              <a:pPr/>
              <a:t>2013/12/23</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F772111D-EC3D-7944-AF64-659C2F67F792}" type="slidenum">
              <a:rPr kumimoji="1" lang="zh-TW" altLang="en-US" smtClean="0"/>
              <a:pPr/>
              <a:t>‹#›</a:t>
            </a:fld>
            <a:endParaRPr kumimoji="1" lang="zh-TW" altLang="en-US"/>
          </a:p>
        </p:txBody>
      </p:sp>
    </p:spTree>
    <p:extLst>
      <p:ext uri="{BB962C8B-B14F-4D97-AF65-F5344CB8AC3E}">
        <p14:creationId xmlns:p14="http://schemas.microsoft.com/office/powerpoint/2010/main" xmlns="" val="2508706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740D957C-C7A5-EC4C-BFE7-72265604C387}" type="datetimeFigureOut">
              <a:rPr kumimoji="1" lang="zh-TW" altLang="en-US" smtClean="0"/>
              <a:pPr/>
              <a:t>2013/12/23</a:t>
            </a:fld>
            <a:endParaRPr kumimoji="1" lang="zh-TW" altLang="en-US"/>
          </a:p>
        </p:txBody>
      </p:sp>
      <p:sp>
        <p:nvSpPr>
          <p:cNvPr id="5" name="頁尾版面配置區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F772111D-EC3D-7944-AF64-659C2F67F792}" type="slidenum">
              <a:rPr kumimoji="1" lang="zh-TW" altLang="en-US" smtClean="0"/>
              <a:pPr/>
              <a:t>‹#›</a:t>
            </a:fld>
            <a:endParaRPr kumimoji="1" lang="zh-TW" altLang="en-US"/>
          </a:p>
        </p:txBody>
      </p:sp>
    </p:spTree>
    <p:extLst>
      <p:ext uri="{BB962C8B-B14F-4D97-AF65-F5344CB8AC3E}">
        <p14:creationId xmlns:p14="http://schemas.microsoft.com/office/powerpoint/2010/main" xmlns="" val="60494035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3" Type="http://schemas.openxmlformats.org/officeDocument/2006/relationships/image" Target="../media/image41.jpeg"/><Relationship Id="rId18" Type="http://schemas.openxmlformats.org/officeDocument/2006/relationships/image" Target="../media/image46.png"/><Relationship Id="rId26" Type="http://schemas.openxmlformats.org/officeDocument/2006/relationships/image" Target="../media/image54.png"/><Relationship Id="rId39" Type="http://schemas.openxmlformats.org/officeDocument/2006/relationships/image" Target="../media/image67.jpeg"/><Relationship Id="rId21" Type="http://schemas.openxmlformats.org/officeDocument/2006/relationships/image" Target="../media/image49.png"/><Relationship Id="rId34" Type="http://schemas.openxmlformats.org/officeDocument/2006/relationships/image" Target="../media/image62.jpeg"/><Relationship Id="rId42" Type="http://schemas.openxmlformats.org/officeDocument/2006/relationships/image" Target="../media/image70.jpeg"/><Relationship Id="rId47" Type="http://schemas.openxmlformats.org/officeDocument/2006/relationships/image" Target="../media/image75.png"/><Relationship Id="rId50" Type="http://schemas.openxmlformats.org/officeDocument/2006/relationships/image" Target="../media/image78.jpeg"/><Relationship Id="rId55" Type="http://schemas.openxmlformats.org/officeDocument/2006/relationships/image" Target="../media/image83.png"/><Relationship Id="rId63" Type="http://schemas.openxmlformats.org/officeDocument/2006/relationships/image" Target="../media/image91.jpeg"/><Relationship Id="rId68" Type="http://schemas.openxmlformats.org/officeDocument/2006/relationships/image" Target="../media/image96.jpeg"/><Relationship Id="rId76" Type="http://schemas.openxmlformats.org/officeDocument/2006/relationships/image" Target="../media/image104.png"/><Relationship Id="rId7" Type="http://schemas.openxmlformats.org/officeDocument/2006/relationships/image" Target="../media/image35.png"/><Relationship Id="rId71" Type="http://schemas.openxmlformats.org/officeDocument/2006/relationships/image" Target="../media/image99.jpeg"/><Relationship Id="rId2" Type="http://schemas.openxmlformats.org/officeDocument/2006/relationships/notesSlide" Target="../notesSlides/notesSlide18.xml"/><Relationship Id="rId16" Type="http://schemas.openxmlformats.org/officeDocument/2006/relationships/image" Target="../media/image44.jpeg"/><Relationship Id="rId29" Type="http://schemas.openxmlformats.org/officeDocument/2006/relationships/image" Target="../media/image57.jpeg"/><Relationship Id="rId11" Type="http://schemas.openxmlformats.org/officeDocument/2006/relationships/image" Target="../media/image39.png"/><Relationship Id="rId24" Type="http://schemas.openxmlformats.org/officeDocument/2006/relationships/image" Target="../media/image52.png"/><Relationship Id="rId32" Type="http://schemas.openxmlformats.org/officeDocument/2006/relationships/image" Target="../media/image60.jpeg"/><Relationship Id="rId37" Type="http://schemas.openxmlformats.org/officeDocument/2006/relationships/image" Target="../media/image65.jpeg"/><Relationship Id="rId40" Type="http://schemas.openxmlformats.org/officeDocument/2006/relationships/image" Target="../media/image68.jpeg"/><Relationship Id="rId45" Type="http://schemas.openxmlformats.org/officeDocument/2006/relationships/image" Target="../media/image73.png"/><Relationship Id="rId53" Type="http://schemas.openxmlformats.org/officeDocument/2006/relationships/image" Target="../media/image81.png"/><Relationship Id="rId58" Type="http://schemas.openxmlformats.org/officeDocument/2006/relationships/image" Target="../media/image86.png"/><Relationship Id="rId66" Type="http://schemas.openxmlformats.org/officeDocument/2006/relationships/image" Target="../media/image94.jpeg"/><Relationship Id="rId74" Type="http://schemas.openxmlformats.org/officeDocument/2006/relationships/image" Target="../media/image102.png"/><Relationship Id="rId5" Type="http://schemas.openxmlformats.org/officeDocument/2006/relationships/image" Target="../media/image33.jpeg"/><Relationship Id="rId15" Type="http://schemas.openxmlformats.org/officeDocument/2006/relationships/image" Target="../media/image43.jpeg"/><Relationship Id="rId23" Type="http://schemas.openxmlformats.org/officeDocument/2006/relationships/image" Target="../media/image51.jpeg"/><Relationship Id="rId28" Type="http://schemas.openxmlformats.org/officeDocument/2006/relationships/image" Target="../media/image56.jpeg"/><Relationship Id="rId36" Type="http://schemas.openxmlformats.org/officeDocument/2006/relationships/image" Target="../media/image64.jpeg"/><Relationship Id="rId49" Type="http://schemas.openxmlformats.org/officeDocument/2006/relationships/image" Target="../media/image77.jpeg"/><Relationship Id="rId57" Type="http://schemas.openxmlformats.org/officeDocument/2006/relationships/image" Target="../media/image85.jpeg"/><Relationship Id="rId61" Type="http://schemas.openxmlformats.org/officeDocument/2006/relationships/image" Target="../media/image89.gif"/><Relationship Id="rId10" Type="http://schemas.openxmlformats.org/officeDocument/2006/relationships/image" Target="../media/image38.png"/><Relationship Id="rId19" Type="http://schemas.openxmlformats.org/officeDocument/2006/relationships/image" Target="../media/image47.jpeg"/><Relationship Id="rId31" Type="http://schemas.openxmlformats.org/officeDocument/2006/relationships/image" Target="../media/image59.jpeg"/><Relationship Id="rId44" Type="http://schemas.openxmlformats.org/officeDocument/2006/relationships/image" Target="../media/image72.jpeg"/><Relationship Id="rId52" Type="http://schemas.openxmlformats.org/officeDocument/2006/relationships/image" Target="../media/image80.tiff"/><Relationship Id="rId60" Type="http://schemas.openxmlformats.org/officeDocument/2006/relationships/image" Target="../media/image88.png"/><Relationship Id="rId65" Type="http://schemas.openxmlformats.org/officeDocument/2006/relationships/image" Target="../media/image93.jpeg"/><Relationship Id="rId73" Type="http://schemas.openxmlformats.org/officeDocument/2006/relationships/image" Target="../media/image101.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jpeg"/><Relationship Id="rId22" Type="http://schemas.openxmlformats.org/officeDocument/2006/relationships/image" Target="../media/image50.jpeg"/><Relationship Id="rId27" Type="http://schemas.openxmlformats.org/officeDocument/2006/relationships/image" Target="../media/image55.jpeg"/><Relationship Id="rId30" Type="http://schemas.openxmlformats.org/officeDocument/2006/relationships/image" Target="../media/image58.png"/><Relationship Id="rId35" Type="http://schemas.openxmlformats.org/officeDocument/2006/relationships/image" Target="../media/image63.png"/><Relationship Id="rId43" Type="http://schemas.openxmlformats.org/officeDocument/2006/relationships/image" Target="../media/image71.png"/><Relationship Id="rId48" Type="http://schemas.openxmlformats.org/officeDocument/2006/relationships/image" Target="../media/image76.png"/><Relationship Id="rId56" Type="http://schemas.openxmlformats.org/officeDocument/2006/relationships/image" Target="../media/image84.jpeg"/><Relationship Id="rId64" Type="http://schemas.openxmlformats.org/officeDocument/2006/relationships/image" Target="../media/image92.jpeg"/><Relationship Id="rId69" Type="http://schemas.openxmlformats.org/officeDocument/2006/relationships/image" Target="../media/image97.png"/><Relationship Id="rId8" Type="http://schemas.openxmlformats.org/officeDocument/2006/relationships/image" Target="../media/image36.png"/><Relationship Id="rId51" Type="http://schemas.openxmlformats.org/officeDocument/2006/relationships/image" Target="../media/image79.png"/><Relationship Id="rId72" Type="http://schemas.openxmlformats.org/officeDocument/2006/relationships/image" Target="../media/image100.jpeg"/><Relationship Id="rId3" Type="http://schemas.openxmlformats.org/officeDocument/2006/relationships/image" Target="../media/image7.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jpeg"/><Relationship Id="rId33" Type="http://schemas.openxmlformats.org/officeDocument/2006/relationships/image" Target="../media/image61.jpeg"/><Relationship Id="rId38" Type="http://schemas.openxmlformats.org/officeDocument/2006/relationships/image" Target="../media/image66.jpeg"/><Relationship Id="rId46" Type="http://schemas.openxmlformats.org/officeDocument/2006/relationships/image" Target="../media/image74.jpeg"/><Relationship Id="rId59" Type="http://schemas.openxmlformats.org/officeDocument/2006/relationships/image" Target="../media/image87.jpeg"/><Relationship Id="rId67" Type="http://schemas.openxmlformats.org/officeDocument/2006/relationships/image" Target="../media/image95.png"/><Relationship Id="rId20" Type="http://schemas.openxmlformats.org/officeDocument/2006/relationships/image" Target="../media/image48.jpeg"/><Relationship Id="rId41" Type="http://schemas.openxmlformats.org/officeDocument/2006/relationships/image" Target="../media/image69.png"/><Relationship Id="rId54" Type="http://schemas.openxmlformats.org/officeDocument/2006/relationships/image" Target="../media/image82.png"/><Relationship Id="rId62" Type="http://schemas.openxmlformats.org/officeDocument/2006/relationships/image" Target="../media/image90.gif"/><Relationship Id="rId70" Type="http://schemas.openxmlformats.org/officeDocument/2006/relationships/image" Target="../media/image98.png"/><Relationship Id="rId75" Type="http://schemas.openxmlformats.org/officeDocument/2006/relationships/image" Target="../media/image103.gif"/><Relationship Id="rId1" Type="http://schemas.openxmlformats.org/officeDocument/2006/relationships/slideLayout" Target="../slideLayouts/slideLayout2.xml"/><Relationship Id="rId6"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jpeg"/><Relationship Id="rId9" Type="http://schemas.openxmlformats.org/officeDocument/2006/relationships/image" Target="../media/image1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tw/url?sa=i&amp;rct=j&amp;q=&amp;esrc=s&amp;frm=1&amp;source=images&amp;cd=&amp;cad=rja&amp;docid=yqqnZkS74lnKLM&amp;tbnid=6aEwpMBUQ-tbuM:&amp;ved=0CAUQjRw&amp;url=http://www.st-davids-coll.ac.uk/index.php/home/news/college_bus/&amp;ei=go6lUpfACsLulAWVrYDIAw&amp;psig=AFQjCNGgup7gDr9r_lhI30BcbUssPnEFtQ&amp;ust=1386667406249641" TargetMode="External"/><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2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2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Shape 460"/>
        <p:cNvGrpSpPr/>
        <p:nvPr/>
      </p:nvGrpSpPr>
      <p:grpSpPr>
        <a:xfrm>
          <a:off x="0" y="0"/>
          <a:ext cx="0" cy="0"/>
          <a:chOff x="0" y="0"/>
          <a:chExt cx="0" cy="0"/>
        </a:xfrm>
      </p:grpSpPr>
      <p:sp>
        <p:nvSpPr>
          <p:cNvPr id="461" name="Shape 461"/>
          <p:cNvSpPr txBox="1">
            <a:spLocks noGrp="1"/>
          </p:cNvSpPr>
          <p:nvPr>
            <p:ph type="title"/>
          </p:nvPr>
        </p:nvSpPr>
        <p:spPr>
          <a:xfrm>
            <a:off x="467543" y="1777380"/>
            <a:ext cx="3960440" cy="201622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SzPct val="25000"/>
              <a:buNone/>
            </a:pPr>
            <a:r>
              <a:rPr lang="en-US" altLang="zh-TW" sz="4800" b="1" i="0" u="none" strike="noStrike" cap="none" baseline="0" dirty="0" smtClean="0">
                <a:solidFill>
                  <a:srgbClr val="FFFFFF"/>
                </a:solidFill>
                <a:latin typeface="微軟正黑體"/>
                <a:ea typeface="微軟正黑體"/>
                <a:cs typeface="微軟正黑體"/>
                <a:sym typeface="Arial"/>
              </a:rPr>
              <a:t>QNAP</a:t>
            </a:r>
            <a:r>
              <a:rPr lang="zh-TW" altLang="en-US" sz="4800" b="1" i="0" u="none" strike="noStrike" cap="none" baseline="0" dirty="0" smtClean="0">
                <a:solidFill>
                  <a:srgbClr val="FFFFFF"/>
                </a:solidFill>
                <a:latin typeface="微軟正黑體"/>
                <a:ea typeface="微軟正黑體"/>
                <a:cs typeface="微軟正黑體"/>
                <a:sym typeface="Arial"/>
              </a:rPr>
              <a:t> </a:t>
            </a:r>
            <a:r>
              <a:rPr lang="en-US" altLang="zh-TW" sz="4800" dirty="0" smtClean="0">
                <a:solidFill>
                  <a:srgbClr val="FFFFFF"/>
                </a:solidFill>
                <a:latin typeface="微軟正黑體"/>
                <a:ea typeface="微軟正黑體"/>
                <a:cs typeface="微軟正黑體"/>
                <a:sym typeface="Arial"/>
              </a:rPr>
              <a:t>Surveillance Solution</a:t>
            </a:r>
            <a:endParaRPr lang="en-US" sz="4800" b="1" i="0" u="none" strike="noStrike" cap="none" baseline="0" dirty="0">
              <a:solidFill>
                <a:srgbClr val="FFFFFF"/>
              </a:solidFill>
              <a:latin typeface="微軟正黑體"/>
              <a:ea typeface="微軟正黑體"/>
              <a:cs typeface="微軟正黑體"/>
              <a:sym typeface="Arial"/>
            </a:endParaRPr>
          </a:p>
        </p:txBody>
      </p:sp>
      <p:pic>
        <p:nvPicPr>
          <p:cNvPr id="7" name="圖片 6" descr="25.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71938" y="-257558"/>
            <a:ext cx="3072062" cy="1921063"/>
          </a:xfrm>
          <a:prstGeom prst="rect">
            <a:avLst/>
          </a:prstGeom>
        </p:spPr>
      </p:pic>
      <p:pic>
        <p:nvPicPr>
          <p:cNvPr id="8" name="圖片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934094" y="2218408"/>
            <a:ext cx="1265841" cy="1265841"/>
          </a:xfrm>
          <a:prstGeom prst="rect">
            <a:avLst/>
          </a:prstGeom>
          <a:effectLst>
            <a:outerShdw blurRad="50800" dist="38100" dir="19260000" algn="tl" rotWithShape="0">
              <a:srgbClr val="000000">
                <a:alpha val="43000"/>
              </a:srgbClr>
            </a:outerShdw>
            <a:reflection stA="50000" endPos="36000" dist="12700" dir="5400000" sy="-100000" algn="bl" rotWithShape="0"/>
          </a:effectLst>
        </p:spPr>
      </p:pic>
      <p:pic>
        <p:nvPicPr>
          <p:cNvPr id="9" name="圖片 8"/>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100387" y="2529304"/>
            <a:ext cx="1265841" cy="1265841"/>
          </a:xfrm>
          <a:prstGeom prst="rect">
            <a:avLst/>
          </a:prstGeom>
          <a:effectLst>
            <a:outerShdw blurRad="50800" dist="38100" dir="19260000" algn="tl" rotWithShape="0">
              <a:srgbClr val="000000">
                <a:alpha val="43000"/>
              </a:srgbClr>
            </a:outerShdw>
            <a:reflection stA="50000" endPos="36000" dist="12700" dir="5400000" sy="-100000" algn="bl" rotWithShape="0"/>
          </a:effectLst>
        </p:spPr>
      </p:pic>
      <p:pic>
        <p:nvPicPr>
          <p:cNvPr id="10" name="圖片 9"/>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259273" y="2844994"/>
            <a:ext cx="1265841" cy="1265841"/>
          </a:xfrm>
          <a:prstGeom prst="rect">
            <a:avLst/>
          </a:prstGeom>
          <a:effectLst>
            <a:outerShdw blurRad="50800" dist="38100" dir="19260000" algn="tl" rotWithShape="0">
              <a:srgbClr val="000000">
                <a:alpha val="43000"/>
              </a:srgbClr>
            </a:outerShdw>
            <a:reflection stA="50000" endPos="36000" dist="12700" dir="5400000" sy="-100000" algn="bl" rotWithShape="0"/>
          </a:effectLst>
        </p:spPr>
      </p:pic>
    </p:spTree>
  </p:cSld>
  <p:clrMapOvr>
    <a:masterClrMapping/>
  </p:clrMapOvr>
  <mc:AlternateContent xmlns:mc="http://schemas.openxmlformats.org/markup-compatibility/2006">
    <mc:Choice xmlns:p14="http://schemas.microsoft.com/office/powerpoint/2010/main" xmlns="" Requires="p14">
      <p:transition spd="slow" p14:dur="3400">
        <p14:reveal dir="r"/>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descr="2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5308106" cy="3319335"/>
          </a:xfrm>
          <a:prstGeom prst="rect">
            <a:avLst/>
          </a:prstGeom>
        </p:spPr>
      </p:pic>
      <p:sp>
        <p:nvSpPr>
          <p:cNvPr id="2" name="標題 1"/>
          <p:cNvSpPr>
            <a:spLocks noGrp="1"/>
          </p:cNvSpPr>
          <p:nvPr>
            <p:ph type="title"/>
          </p:nvPr>
        </p:nvSpPr>
        <p:spPr/>
        <p:txBody>
          <a:bodyPr/>
          <a:lstStyle/>
          <a:p>
            <a:r>
              <a:rPr lang="en-US" altLang="zh-TW" smtClean="0"/>
              <a:t>Instant Playback</a:t>
            </a:r>
            <a:endParaRPr lang="zh-TW" altLang="en-US" dirty="0"/>
          </a:p>
        </p:txBody>
      </p:sp>
      <p:sp>
        <p:nvSpPr>
          <p:cNvPr id="14" name="Shape 507"/>
          <p:cNvSpPr txBox="1">
            <a:spLocks/>
          </p:cNvSpPr>
          <p:nvPr/>
        </p:nvSpPr>
        <p:spPr>
          <a:xfrm>
            <a:off x="457200" y="1333500"/>
            <a:ext cx="8229600" cy="1091952"/>
          </a:xfrm>
          <a:prstGeom prst="rect">
            <a:avLst/>
          </a:prstGeom>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TW" sz="2000" dirty="0" smtClean="0">
                <a:solidFill>
                  <a:srgbClr val="FFFFFF"/>
                </a:solidFill>
                <a:latin typeface="微軟正黑體"/>
                <a:ea typeface="微軟正黑體"/>
                <a:cs typeface="微軟正黑體"/>
              </a:rPr>
              <a:t>Look back to check suspicious events of a camera channel you just missed</a:t>
            </a:r>
            <a:endParaRPr lang="zh-TW" altLang="en-US" sz="2000" dirty="0" smtClean="0">
              <a:solidFill>
                <a:srgbClr val="FFFFFF"/>
              </a:solidFill>
              <a:latin typeface="微軟正黑體"/>
              <a:ea typeface="微軟正黑體"/>
              <a:cs typeface="微軟正黑體"/>
            </a:endParaRPr>
          </a:p>
        </p:txBody>
      </p:sp>
      <p:pic>
        <p:nvPicPr>
          <p:cNvPr id="13" name="圖片 12" descr="P46.png"/>
          <p:cNvPicPr>
            <a:picLocks noChangeAspect="1"/>
          </p:cNvPicPr>
          <p:nvPr/>
        </p:nvPicPr>
        <p:blipFill>
          <a:blip r:embed="rId4"/>
          <a:stretch>
            <a:fillRect/>
          </a:stretch>
        </p:blipFill>
        <p:spPr>
          <a:xfrm>
            <a:off x="1829027" y="2541928"/>
            <a:ext cx="5485947" cy="3173072"/>
          </a:xfrm>
          <a:prstGeom prst="rect">
            <a:avLst/>
          </a:prstGeom>
        </p:spPr>
      </p:pic>
      <p:sp>
        <p:nvSpPr>
          <p:cNvPr id="16" name="文字方塊 15"/>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spTree>
    <p:extLst>
      <p:ext uri="{BB962C8B-B14F-4D97-AF65-F5344CB8AC3E}">
        <p14:creationId xmlns:p14="http://schemas.microsoft.com/office/powerpoint/2010/main" xmlns="" val="40389967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descr="2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5308106" cy="3319335"/>
          </a:xfrm>
          <a:prstGeom prst="rect">
            <a:avLst/>
          </a:prstGeom>
        </p:spPr>
      </p:pic>
      <p:sp>
        <p:nvSpPr>
          <p:cNvPr id="2" name="標題 1"/>
          <p:cNvSpPr>
            <a:spLocks noGrp="1"/>
          </p:cNvSpPr>
          <p:nvPr>
            <p:ph type="title"/>
          </p:nvPr>
        </p:nvSpPr>
        <p:spPr/>
        <p:txBody>
          <a:bodyPr>
            <a:normAutofit fontScale="90000"/>
          </a:bodyPr>
          <a:lstStyle/>
          <a:p>
            <a:r>
              <a:rPr lang="en-US" altLang="zh-TW" sz="4000" dirty="0" smtClean="0">
                <a:solidFill>
                  <a:srgbClr val="FFFFFF"/>
                </a:solidFill>
                <a:latin typeface="微軟正黑體"/>
                <a:ea typeface="微軟正黑體"/>
                <a:cs typeface="微軟正黑體"/>
              </a:rPr>
              <a:t>Same-screen IP Camera Configurations</a:t>
            </a:r>
            <a:endParaRPr lang="zh-TW" altLang="en-US" sz="4000" dirty="0">
              <a:solidFill>
                <a:srgbClr val="FFFFFF"/>
              </a:solidFill>
              <a:latin typeface="微軟正黑體"/>
              <a:ea typeface="微軟正黑體"/>
              <a:cs typeface="微軟正黑體"/>
            </a:endParaRPr>
          </a:p>
        </p:txBody>
      </p:sp>
      <p:sp>
        <p:nvSpPr>
          <p:cNvPr id="12" name="Shape 507"/>
          <p:cNvSpPr txBox="1">
            <a:spLocks/>
          </p:cNvSpPr>
          <p:nvPr/>
        </p:nvSpPr>
        <p:spPr>
          <a:xfrm>
            <a:off x="457200" y="1333500"/>
            <a:ext cx="8229600" cy="898000"/>
          </a:xfrm>
          <a:prstGeom prst="rect">
            <a:avLst/>
          </a:prstGeom>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TW" sz="2000" dirty="0" smtClean="0">
                <a:solidFill>
                  <a:srgbClr val="FFFFFF"/>
                </a:solidFill>
                <a:latin typeface="微軟正黑體"/>
                <a:ea typeface="微軟正黑體"/>
                <a:cs typeface="微軟正黑體"/>
              </a:rPr>
              <a:t>Configure IP camera recording schedules when needed without leaving the Live-view page, maintaining a seamless monitoring so you won’t miss any suspicious event.</a:t>
            </a:r>
          </a:p>
        </p:txBody>
      </p:sp>
      <p:pic>
        <p:nvPicPr>
          <p:cNvPr id="13" name="圖片 12" descr="P47.png"/>
          <p:cNvPicPr>
            <a:picLocks noChangeAspect="1"/>
          </p:cNvPicPr>
          <p:nvPr/>
        </p:nvPicPr>
        <p:blipFill>
          <a:blip r:embed="rId4"/>
          <a:stretch>
            <a:fillRect/>
          </a:stretch>
        </p:blipFill>
        <p:spPr>
          <a:xfrm>
            <a:off x="1524252" y="2426865"/>
            <a:ext cx="6095497" cy="3525635"/>
          </a:xfrm>
          <a:prstGeom prst="rect">
            <a:avLst/>
          </a:prstGeom>
        </p:spPr>
      </p:pic>
      <p:sp>
        <p:nvSpPr>
          <p:cNvPr id="15" name="文字方塊 14"/>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pic>
        <p:nvPicPr>
          <p:cNvPr id="7" name="圖片 6" descr="P47.png"/>
          <p:cNvPicPr>
            <a:picLocks noChangeAspect="1"/>
          </p:cNvPicPr>
          <p:nvPr/>
        </p:nvPicPr>
        <p:blipFill rotWithShape="1">
          <a:blip r:embed="rId4"/>
          <a:srcRect l="15719" t="10861" r="74358" b="81880"/>
          <a:stretch/>
        </p:blipFill>
        <p:spPr>
          <a:xfrm>
            <a:off x="5040944" y="3621630"/>
            <a:ext cx="479474" cy="399951"/>
          </a:xfrm>
          <a:prstGeom prst="rect">
            <a:avLst/>
          </a:prstGeom>
        </p:spPr>
      </p:pic>
    </p:spTree>
    <p:extLst>
      <p:ext uri="{BB962C8B-B14F-4D97-AF65-F5344CB8AC3E}">
        <p14:creationId xmlns:p14="http://schemas.microsoft.com/office/powerpoint/2010/main" xmlns="" val="38982468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descr="21.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5308106" cy="3319335"/>
          </a:xfrm>
          <a:prstGeom prst="rect">
            <a:avLst/>
          </a:prstGeom>
        </p:spPr>
      </p:pic>
      <p:sp>
        <p:nvSpPr>
          <p:cNvPr id="15" name="文字方塊 14"/>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pic>
        <p:nvPicPr>
          <p:cNvPr id="100355" name="Picture 3"/>
          <p:cNvPicPr>
            <a:picLocks noChangeAspect="1" noChangeArrowheads="1"/>
          </p:cNvPicPr>
          <p:nvPr/>
        </p:nvPicPr>
        <p:blipFill>
          <a:blip r:embed="rId3"/>
          <a:srcRect/>
          <a:stretch>
            <a:fillRect/>
          </a:stretch>
        </p:blipFill>
        <p:spPr bwMode="auto">
          <a:xfrm>
            <a:off x="5868144" y="2713484"/>
            <a:ext cx="3888432" cy="1883729"/>
          </a:xfrm>
          <a:prstGeom prst="rect">
            <a:avLst/>
          </a:prstGeom>
          <a:noFill/>
          <a:ln w="9525">
            <a:noFill/>
            <a:miter lim="800000"/>
            <a:headEnd/>
            <a:tailEnd/>
          </a:ln>
        </p:spPr>
      </p:pic>
      <p:sp>
        <p:nvSpPr>
          <p:cNvPr id="2" name="標題 1"/>
          <p:cNvSpPr>
            <a:spLocks noGrp="1"/>
          </p:cNvSpPr>
          <p:nvPr>
            <p:ph type="title"/>
          </p:nvPr>
        </p:nvSpPr>
        <p:spPr/>
        <p:txBody>
          <a:bodyPr/>
          <a:lstStyle/>
          <a:p>
            <a:r>
              <a:rPr lang="en-US" altLang="zh-TW" dirty="0" smtClean="0"/>
              <a:t>Remote IP Cam Management</a:t>
            </a:r>
            <a:endParaRPr lang="zh-TW" altLang="en-US" dirty="0"/>
          </a:p>
        </p:txBody>
      </p:sp>
      <p:pic>
        <p:nvPicPr>
          <p:cNvPr id="4" name="圖片 3" descr="left angle of elevation_shadow.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716016" y="3001516"/>
            <a:ext cx="1469730" cy="2118740"/>
          </a:xfrm>
          <a:prstGeom prst="rect">
            <a:avLst/>
          </a:prstGeom>
        </p:spPr>
      </p:pic>
      <p:pic>
        <p:nvPicPr>
          <p:cNvPr id="8" name="Picture 5" descr="http://www.fmhometech.com.au/wp-content/uploads/2012/08/PTZ-Dome-5013.jpg"/>
          <p:cNvPicPr>
            <a:picLocks noChangeAspect="1" noChangeArrowheads="1"/>
          </p:cNvPicPr>
          <p:nvPr/>
        </p:nvPicPr>
        <p:blipFill>
          <a:blip r:embed="rId5"/>
          <a:srcRect l="17476" t="23743" r="15796" b="24813"/>
          <a:stretch>
            <a:fillRect/>
          </a:stretch>
        </p:blipFill>
        <p:spPr bwMode="auto">
          <a:xfrm>
            <a:off x="6512448" y="1777380"/>
            <a:ext cx="1440160" cy="891528"/>
          </a:xfrm>
          <a:prstGeom prst="rect">
            <a:avLst/>
          </a:prstGeom>
          <a:noFill/>
        </p:spPr>
      </p:pic>
      <p:sp>
        <p:nvSpPr>
          <p:cNvPr id="10" name="雲朵形 9"/>
          <p:cNvSpPr/>
          <p:nvPr/>
        </p:nvSpPr>
        <p:spPr>
          <a:xfrm>
            <a:off x="2771800" y="1345332"/>
            <a:ext cx="1817143" cy="936104"/>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Internet</a:t>
            </a:r>
            <a:endParaRPr lang="zh-TW" altLang="en-US" dirty="0">
              <a:solidFill>
                <a:schemeClr val="tx1"/>
              </a:solidFill>
            </a:endParaRPr>
          </a:p>
        </p:txBody>
      </p:sp>
      <p:cxnSp>
        <p:nvCxnSpPr>
          <p:cNvPr id="12" name="直線接點 11"/>
          <p:cNvCxnSpPr/>
          <p:nvPr/>
        </p:nvCxnSpPr>
        <p:spPr>
          <a:xfrm flipV="1">
            <a:off x="1871700" y="2209428"/>
            <a:ext cx="1188132" cy="637784"/>
          </a:xfrm>
          <a:prstGeom prst="line">
            <a:avLst/>
          </a:prstGeom>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a:xfrm>
            <a:off x="6300192" y="4801716"/>
            <a:ext cx="534121" cy="307777"/>
          </a:xfrm>
          <a:prstGeom prst="rect">
            <a:avLst/>
          </a:prstGeom>
          <a:noFill/>
        </p:spPr>
        <p:txBody>
          <a:bodyPr wrap="none" rtlCol="0">
            <a:spAutoFit/>
          </a:bodyPr>
          <a:lstStyle/>
          <a:p>
            <a:r>
              <a:rPr lang="en-US" altLang="zh-TW" dirty="0" smtClean="0">
                <a:solidFill>
                  <a:schemeClr val="bg1"/>
                </a:solidFill>
              </a:rPr>
              <a:t>LAN</a:t>
            </a:r>
            <a:endParaRPr lang="zh-TW" altLang="en-US" dirty="0">
              <a:solidFill>
                <a:schemeClr val="bg1"/>
              </a:solidFill>
            </a:endParaRPr>
          </a:p>
        </p:txBody>
      </p:sp>
      <p:cxnSp>
        <p:nvCxnSpPr>
          <p:cNvPr id="16" name="直線接點 15"/>
          <p:cNvCxnSpPr>
            <a:endCxn id="4" idx="0"/>
          </p:cNvCxnSpPr>
          <p:nvPr/>
        </p:nvCxnSpPr>
        <p:spPr>
          <a:xfrm>
            <a:off x="4355976" y="2137420"/>
            <a:ext cx="1094905" cy="864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6084168" y="3649588"/>
            <a:ext cx="36004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4644008" y="1849388"/>
            <a:ext cx="1800200" cy="1008112"/>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pic>
        <p:nvPicPr>
          <p:cNvPr id="1026" name="Picture 2" descr="C:\Users\Andrew Yu\Downloads\Surveillance_01.png"/>
          <p:cNvPicPr>
            <a:picLocks noChangeAspect="1" noChangeArrowheads="1"/>
          </p:cNvPicPr>
          <p:nvPr/>
        </p:nvPicPr>
        <p:blipFill>
          <a:blip r:embed="rId6"/>
          <a:srcRect/>
          <a:stretch>
            <a:fillRect/>
          </a:stretch>
        </p:blipFill>
        <p:spPr bwMode="auto">
          <a:xfrm>
            <a:off x="336970" y="2551360"/>
            <a:ext cx="2998210" cy="2117103"/>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descr="2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5308106" cy="3319335"/>
          </a:xfrm>
          <a:prstGeom prst="rect">
            <a:avLst/>
          </a:prstGeom>
        </p:spPr>
      </p:pic>
      <p:sp>
        <p:nvSpPr>
          <p:cNvPr id="2" name="標題 1"/>
          <p:cNvSpPr>
            <a:spLocks noGrp="1"/>
          </p:cNvSpPr>
          <p:nvPr>
            <p:ph type="title"/>
          </p:nvPr>
        </p:nvSpPr>
        <p:spPr/>
        <p:txBody>
          <a:bodyPr>
            <a:normAutofit/>
          </a:bodyPr>
          <a:lstStyle/>
          <a:p>
            <a:r>
              <a:rPr lang="en-US" altLang="zh-TW" sz="4000" dirty="0" smtClean="0">
                <a:solidFill>
                  <a:srgbClr val="FFFFFF"/>
                </a:solidFill>
                <a:latin typeface="微軟正黑體"/>
                <a:ea typeface="微軟正黑體"/>
                <a:cs typeface="微軟正黑體"/>
              </a:rPr>
              <a:t>Intuitive</a:t>
            </a:r>
            <a:r>
              <a:rPr lang="zh-TW" altLang="en-US" sz="4000" dirty="0" smtClean="0">
                <a:solidFill>
                  <a:srgbClr val="FFFFFF"/>
                </a:solidFill>
                <a:latin typeface="微軟正黑體"/>
                <a:ea typeface="微軟正黑體"/>
                <a:cs typeface="微軟正黑體"/>
              </a:rPr>
              <a:t> </a:t>
            </a:r>
            <a:r>
              <a:rPr lang="en-US" altLang="zh-TW" sz="4000" dirty="0" smtClean="0">
                <a:solidFill>
                  <a:srgbClr val="FFFFFF"/>
                </a:solidFill>
                <a:latin typeface="微軟正黑體"/>
                <a:ea typeface="微軟正黑體"/>
                <a:cs typeface="微軟正黑體"/>
              </a:rPr>
              <a:t>Playback Interface</a:t>
            </a:r>
          </a:p>
        </p:txBody>
      </p:sp>
      <p:sp>
        <p:nvSpPr>
          <p:cNvPr id="6" name="矩形 5"/>
          <p:cNvSpPr/>
          <p:nvPr/>
        </p:nvSpPr>
        <p:spPr>
          <a:xfrm>
            <a:off x="1979712" y="5116827"/>
            <a:ext cx="2736304" cy="307777"/>
          </a:xfrm>
          <a:prstGeom prst="rect">
            <a:avLst/>
          </a:prstGeom>
        </p:spPr>
        <p:txBody>
          <a:bodyPr wrap="square">
            <a:spAutoFit/>
          </a:bodyPr>
          <a:lstStyle/>
          <a:p>
            <a:r>
              <a:rPr lang="en-US" altLang="zh-TW" dirty="0" smtClean="0">
                <a:solidFill>
                  <a:srgbClr val="FFFFFF"/>
                </a:solidFill>
              </a:rPr>
              <a:t>  </a:t>
            </a:r>
          </a:p>
        </p:txBody>
      </p:sp>
      <p:sp>
        <p:nvSpPr>
          <p:cNvPr id="7" name="矩形 6"/>
          <p:cNvSpPr/>
          <p:nvPr/>
        </p:nvSpPr>
        <p:spPr>
          <a:xfrm>
            <a:off x="1979712" y="5356852"/>
            <a:ext cx="2808312" cy="308960"/>
          </a:xfrm>
          <a:prstGeom prst="rect">
            <a:avLst/>
          </a:prstGeom>
        </p:spPr>
        <p:txBody>
          <a:bodyPr wrap="square">
            <a:spAutoFit/>
          </a:bodyPr>
          <a:lstStyle/>
          <a:p>
            <a:r>
              <a:rPr lang="en-US" altLang="zh-TW" dirty="0" smtClean="0">
                <a:solidFill>
                  <a:srgbClr val="FFFFFF"/>
                </a:solidFill>
              </a:rPr>
              <a:t>  </a:t>
            </a:r>
          </a:p>
        </p:txBody>
      </p:sp>
      <p:sp>
        <p:nvSpPr>
          <p:cNvPr id="12" name="Shape 507"/>
          <p:cNvSpPr txBox="1">
            <a:spLocks/>
          </p:cNvSpPr>
          <p:nvPr/>
        </p:nvSpPr>
        <p:spPr>
          <a:xfrm>
            <a:off x="457200" y="1333500"/>
            <a:ext cx="8229600" cy="898000"/>
          </a:xfrm>
          <a:prstGeom prst="rect">
            <a:avLst/>
          </a:prstGeom>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TW" sz="2000" dirty="0" smtClean="0">
                <a:solidFill>
                  <a:srgbClr val="FFFFFF"/>
                </a:solidFill>
                <a:ea typeface="微軟正黑體"/>
                <a:cs typeface="微軟正黑體"/>
              </a:rPr>
              <a:t>Playback and speed control by shuttle bar</a:t>
            </a:r>
          </a:p>
          <a:p>
            <a:r>
              <a:rPr lang="en-US" altLang="zh-TW" sz="2000" dirty="0" smtClean="0">
                <a:solidFill>
                  <a:srgbClr val="FFFFFF"/>
                </a:solidFill>
                <a:ea typeface="微軟正黑體"/>
                <a:cs typeface="微軟正黑體"/>
              </a:rPr>
              <a:t>Identify events easily</a:t>
            </a:r>
            <a:endParaRPr lang="zh-TW" altLang="en-US" sz="2000" dirty="0">
              <a:solidFill>
                <a:srgbClr val="FFFFFF"/>
              </a:solidFill>
              <a:ea typeface="微軟正黑體"/>
              <a:cs typeface="微軟正黑體"/>
            </a:endParaRPr>
          </a:p>
        </p:txBody>
      </p:sp>
      <p:sp>
        <p:nvSpPr>
          <p:cNvPr id="14" name="文字方塊 13"/>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pic>
        <p:nvPicPr>
          <p:cNvPr id="16" name="圖片 1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524251" y="2183390"/>
            <a:ext cx="6095497" cy="3118846"/>
          </a:xfrm>
          <a:prstGeom prst="rect">
            <a:avLst/>
          </a:prstGeom>
        </p:spPr>
      </p:pic>
    </p:spTree>
    <p:extLst>
      <p:ext uri="{BB962C8B-B14F-4D97-AF65-F5344CB8AC3E}">
        <p14:creationId xmlns:p14="http://schemas.microsoft.com/office/powerpoint/2010/main" xmlns="" val="22669088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2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5308106" cy="3319335"/>
          </a:xfrm>
          <a:prstGeom prst="rect">
            <a:avLst/>
          </a:prstGeom>
        </p:spPr>
      </p:pic>
      <p:sp>
        <p:nvSpPr>
          <p:cNvPr id="2" name="標題 1"/>
          <p:cNvSpPr>
            <a:spLocks noGrp="1"/>
          </p:cNvSpPr>
          <p:nvPr>
            <p:ph type="title"/>
          </p:nvPr>
        </p:nvSpPr>
        <p:spPr/>
        <p:txBody>
          <a:bodyPr>
            <a:normAutofit fontScale="90000"/>
          </a:bodyPr>
          <a:lstStyle/>
          <a:p>
            <a:r>
              <a:rPr lang="en-US" altLang="zh-TW" sz="4000" dirty="0" smtClean="0">
                <a:solidFill>
                  <a:srgbClr val="FFFFFF"/>
                </a:solidFill>
                <a:latin typeface="微軟正黑體"/>
                <a:ea typeface="微軟正黑體"/>
                <a:cs typeface="微軟正黑體"/>
              </a:rPr>
              <a:t>Preview Recordings by Thumbnails</a:t>
            </a:r>
          </a:p>
        </p:txBody>
      </p:sp>
      <p:sp>
        <p:nvSpPr>
          <p:cNvPr id="6" name="Shape 507"/>
          <p:cNvSpPr txBox="1">
            <a:spLocks/>
          </p:cNvSpPr>
          <p:nvPr/>
        </p:nvSpPr>
        <p:spPr>
          <a:xfrm>
            <a:off x="457200" y="1333500"/>
            <a:ext cx="8229600" cy="1235968"/>
          </a:xfrm>
          <a:prstGeom prst="rect">
            <a:avLst/>
          </a:prstGeom>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TW" sz="2000" dirty="0" smtClean="0">
                <a:solidFill>
                  <a:srgbClr val="FFFFFF"/>
                </a:solidFill>
                <a:latin typeface="微軟正黑體"/>
                <a:ea typeface="微軟正黑體"/>
                <a:cs typeface="微軟正黑體"/>
              </a:rPr>
              <a:t>You can move the mouse cursor over the timeline to preview the video thumbnails to quickly identify and search the event. </a:t>
            </a:r>
            <a:endParaRPr lang="zh-TW" altLang="en-US" sz="2000" dirty="0">
              <a:solidFill>
                <a:srgbClr val="FFFFFF"/>
              </a:solidFill>
              <a:latin typeface="微軟正黑體"/>
              <a:ea typeface="微軟正黑體"/>
              <a:cs typeface="微軟正黑體"/>
            </a:endParaRPr>
          </a:p>
        </p:txBody>
      </p:sp>
      <p:sp>
        <p:nvSpPr>
          <p:cNvPr id="7" name="文字方塊 6"/>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xmlns="" val="0"/>
              </a:ext>
            </a:extLst>
          </a:blip>
          <a:stretch>
            <a:fillRect/>
          </a:stretch>
        </p:blipFill>
        <p:spPr bwMode="auto">
          <a:xfrm>
            <a:off x="1866900" y="2165718"/>
            <a:ext cx="5410200" cy="3051352"/>
          </a:xfrm>
          <a:prstGeom prst="rect">
            <a:avLst/>
          </a:prstGeom>
          <a:noFill/>
          <a:ln w="9525">
            <a:noFill/>
            <a:miter lim="800000"/>
            <a:headEnd/>
            <a:tailEnd/>
          </a:ln>
        </p:spPr>
      </p:pic>
    </p:spTree>
    <p:extLst>
      <p:ext uri="{BB962C8B-B14F-4D97-AF65-F5344CB8AC3E}">
        <p14:creationId xmlns:p14="http://schemas.microsoft.com/office/powerpoint/2010/main" xmlns="" val="33755546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2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5308106" cy="3319335"/>
          </a:xfrm>
          <a:prstGeom prst="rect">
            <a:avLst/>
          </a:prstGeom>
        </p:spPr>
      </p:pic>
      <p:pic>
        <p:nvPicPr>
          <p:cNvPr id="15" name="圖片 14" descr="pb-1.png"/>
          <p:cNvPicPr>
            <a:picLocks noChangeAspect="1"/>
          </p:cNvPicPr>
          <p:nvPr/>
        </p:nvPicPr>
        <p:blipFill>
          <a:blip r:embed="rId4"/>
          <a:stretch>
            <a:fillRect/>
          </a:stretch>
        </p:blipFill>
        <p:spPr>
          <a:xfrm>
            <a:off x="1476283" y="2148370"/>
            <a:ext cx="6303818" cy="3137142"/>
          </a:xfrm>
          <a:prstGeom prst="rect">
            <a:avLst/>
          </a:prstGeom>
        </p:spPr>
      </p:pic>
      <p:pic>
        <p:nvPicPr>
          <p:cNvPr id="2051" name="Picture 3" descr="D:\QNAP\media\others\NVR有用到的監控圖\DSC_0236.JPG"/>
          <p:cNvPicPr>
            <a:picLocks noChangeAspect="1" noChangeArrowheads="1"/>
          </p:cNvPicPr>
          <p:nvPr/>
        </p:nvPicPr>
        <p:blipFill>
          <a:blip r:embed="rId5"/>
          <a:srcRect/>
          <a:stretch>
            <a:fillRect/>
          </a:stretch>
        </p:blipFill>
        <p:spPr bwMode="auto">
          <a:xfrm>
            <a:off x="3285448" y="2490331"/>
            <a:ext cx="3712376" cy="2466000"/>
          </a:xfrm>
          <a:prstGeom prst="rect">
            <a:avLst/>
          </a:prstGeom>
          <a:noFill/>
        </p:spPr>
      </p:pic>
      <p:sp>
        <p:nvSpPr>
          <p:cNvPr id="5" name="標題 4"/>
          <p:cNvSpPr>
            <a:spLocks noGrp="1"/>
          </p:cNvSpPr>
          <p:nvPr>
            <p:ph type="title"/>
          </p:nvPr>
        </p:nvSpPr>
        <p:spPr/>
        <p:txBody>
          <a:bodyPr>
            <a:normAutofit/>
          </a:bodyPr>
          <a:lstStyle/>
          <a:p>
            <a:r>
              <a:rPr lang="en-US" altLang="zh-TW" sz="4000" dirty="0" smtClean="0">
                <a:solidFill>
                  <a:srgbClr val="FFFFFF"/>
                </a:solidFill>
                <a:latin typeface="微軟正黑體"/>
                <a:ea typeface="微軟正黑體"/>
                <a:cs typeface="微軟正黑體"/>
              </a:rPr>
              <a:t>Zoom in to See Details</a:t>
            </a:r>
          </a:p>
        </p:txBody>
      </p:sp>
      <p:sp>
        <p:nvSpPr>
          <p:cNvPr id="12" name="Shape 507"/>
          <p:cNvSpPr txBox="1">
            <a:spLocks/>
          </p:cNvSpPr>
          <p:nvPr/>
        </p:nvSpPr>
        <p:spPr>
          <a:xfrm>
            <a:off x="457200" y="1333500"/>
            <a:ext cx="8229600" cy="898000"/>
          </a:xfrm>
          <a:prstGeom prst="rect">
            <a:avLst/>
          </a:prstGeom>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TW" sz="2000" dirty="0" smtClean="0">
                <a:solidFill>
                  <a:srgbClr val="FFFFFF"/>
                </a:solidFill>
                <a:latin typeface="微軟正黑體"/>
                <a:ea typeface="微軟正黑體"/>
                <a:cs typeface="微軟正黑體"/>
              </a:rPr>
              <a:t>By right-clicking the mouse and dragging an area on the screen, that area will be enlarged with a more clear view.</a:t>
            </a:r>
            <a:endParaRPr lang="zh-TW" altLang="zh-TW" sz="2000" dirty="0">
              <a:solidFill>
                <a:srgbClr val="FFFFFF"/>
              </a:solidFill>
              <a:latin typeface="微軟正黑體"/>
              <a:ea typeface="微軟正黑體"/>
              <a:cs typeface="微軟正黑體"/>
            </a:endParaRPr>
          </a:p>
        </p:txBody>
      </p:sp>
      <p:sp>
        <p:nvSpPr>
          <p:cNvPr id="10" name="矩形 9"/>
          <p:cNvSpPr/>
          <p:nvPr/>
        </p:nvSpPr>
        <p:spPr>
          <a:xfrm>
            <a:off x="3285448" y="3319335"/>
            <a:ext cx="2009974" cy="1451647"/>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pic>
        <p:nvPicPr>
          <p:cNvPr id="16" name="Picture 3" descr="D:\QNAP\media\others\NVR有用到的監控圖\DSC_0236.JPG"/>
          <p:cNvPicPr>
            <a:picLocks noChangeAspect="1" noChangeArrowheads="1"/>
          </p:cNvPicPr>
          <p:nvPr/>
        </p:nvPicPr>
        <p:blipFill>
          <a:blip r:embed="rId5"/>
          <a:srcRect t="33617" r="45858" b="7516"/>
          <a:stretch>
            <a:fillRect/>
          </a:stretch>
        </p:blipFill>
        <p:spPr bwMode="auto">
          <a:xfrm>
            <a:off x="3441013" y="2490331"/>
            <a:ext cx="3414463" cy="2466000"/>
          </a:xfrm>
          <a:prstGeom prst="rect">
            <a:avLst/>
          </a:prstGeom>
          <a:noFill/>
        </p:spPr>
      </p:pic>
    </p:spTree>
    <p:extLst>
      <p:ext uri="{BB962C8B-B14F-4D97-AF65-F5344CB8AC3E}">
        <p14:creationId xmlns:p14="http://schemas.microsoft.com/office/powerpoint/2010/main" xmlns="" val="6928895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par>
                          <p:cTn id="8" fill="hold">
                            <p:stCondLst>
                              <p:cond delay="500"/>
                            </p:stCondLst>
                            <p:childTnLst>
                              <p:par>
                                <p:cTn id="9" presetID="4" presetClass="exit" presetSubtype="16" fill="hold" grpId="1" nodeType="afterEffect">
                                  <p:stCondLst>
                                    <p:cond delay="0"/>
                                  </p:stCondLst>
                                  <p:childTnLst>
                                    <p:animEffect transition="out" filter="box(in)">
                                      <p:cBhvr>
                                        <p:cTn id="10" dur="1000"/>
                                        <p:tgtEl>
                                          <p:spTgt spid="10"/>
                                        </p:tgtEl>
                                      </p:cBhvr>
                                    </p:animEffect>
                                    <p:set>
                                      <p:cBhvr>
                                        <p:cTn id="11" dur="1" fill="hold">
                                          <p:stCondLst>
                                            <p:cond delay="999"/>
                                          </p:stCondLst>
                                        </p:cTn>
                                        <p:tgtEl>
                                          <p:spTgt spid="10"/>
                                        </p:tgtEl>
                                        <p:attrNameLst>
                                          <p:attrName>style.visibility</p:attrName>
                                        </p:attrNameLst>
                                      </p:cBhvr>
                                      <p:to>
                                        <p:strVal val="hidden"/>
                                      </p:to>
                                    </p:set>
                                  </p:childTnLst>
                                </p:cTn>
                              </p:par>
                              <p:par>
                                <p:cTn id="12" presetID="4" presetClass="exit" presetSubtype="16" fill="hold" nodeType="withEffect">
                                  <p:stCondLst>
                                    <p:cond delay="0"/>
                                  </p:stCondLst>
                                  <p:childTnLst>
                                    <p:animEffect transition="out" filter="box(in)">
                                      <p:cBhvr>
                                        <p:cTn id="13" dur="500"/>
                                        <p:tgtEl>
                                          <p:spTgt spid="2051"/>
                                        </p:tgtEl>
                                      </p:cBhvr>
                                    </p:animEffect>
                                    <p:set>
                                      <p:cBhvr>
                                        <p:cTn id="14" dur="1" fill="hold">
                                          <p:stCondLst>
                                            <p:cond delay="499"/>
                                          </p:stCondLst>
                                        </p:cTn>
                                        <p:tgtEl>
                                          <p:spTgt spid="2051"/>
                                        </p:tgtEl>
                                        <p:attrNameLst>
                                          <p:attrName>style.visibility</p:attrName>
                                        </p:attrNameLst>
                                      </p:cBhvr>
                                      <p:to>
                                        <p:strVal val="hidden"/>
                                      </p:to>
                                    </p:set>
                                  </p:childTnLst>
                                </p:cTn>
                              </p:par>
                            </p:childTnLst>
                          </p:cTn>
                        </p:par>
                        <p:par>
                          <p:cTn id="15" fill="hold">
                            <p:stCondLst>
                              <p:cond delay="1500"/>
                            </p:stCondLst>
                            <p:childTnLst>
                              <p:par>
                                <p:cTn id="16" presetID="4" presetClass="entr" presetSubtype="16"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ox(i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2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5308106" cy="3319335"/>
          </a:xfrm>
          <a:prstGeom prst="rect">
            <a:avLst/>
          </a:prstGeom>
        </p:spPr>
      </p:pic>
      <p:grpSp>
        <p:nvGrpSpPr>
          <p:cNvPr id="14" name="群組 13"/>
          <p:cNvGrpSpPr/>
          <p:nvPr/>
        </p:nvGrpSpPr>
        <p:grpSpPr>
          <a:xfrm>
            <a:off x="1512239" y="-265212"/>
            <a:ext cx="5854906" cy="5715000"/>
            <a:chOff x="2005494" y="-265212"/>
            <a:chExt cx="5854906" cy="5715000"/>
          </a:xfrm>
        </p:grpSpPr>
        <p:pic>
          <p:nvPicPr>
            <p:cNvPr id="9" name="圖片 8" descr="08.png"/>
            <p:cNvPicPr>
              <a:picLocks noChangeAspect="1"/>
            </p:cNvPicPr>
            <p:nvPr/>
          </p:nvPicPr>
          <p:blipFill rotWithShape="1">
            <a:blip r:embed="rId4"/>
            <a:srcRect r="35936"/>
            <a:stretch/>
          </p:blipFill>
          <p:spPr>
            <a:xfrm>
              <a:off x="2005494" y="-265212"/>
              <a:ext cx="5854906" cy="5715000"/>
            </a:xfrm>
            <a:prstGeom prst="rect">
              <a:avLst/>
            </a:prstGeom>
          </p:spPr>
        </p:pic>
        <p:sp>
          <p:nvSpPr>
            <p:cNvPr id="11" name="Shape 223"/>
            <p:cNvSpPr txBox="1"/>
            <p:nvPr/>
          </p:nvSpPr>
          <p:spPr>
            <a:xfrm>
              <a:off x="3288407" y="4379304"/>
              <a:ext cx="1512168" cy="360040"/>
            </a:xfrm>
            <a:prstGeom prst="rect">
              <a:avLst/>
            </a:prstGeom>
          </p:spPr>
          <p:txBody>
            <a:bodyPr lIns="91425" tIns="91425" rIns="91425" bIns="91425" anchor="t" anchorCtr="0">
              <a:noAutofit/>
            </a:bodyPr>
            <a:lstStyle/>
            <a:p>
              <a:pPr algn="ctr">
                <a:buNone/>
              </a:pPr>
              <a:r>
                <a:rPr lang="en-US" altLang="zh-TW" sz="1800" dirty="0" smtClean="0">
                  <a:solidFill>
                    <a:srgbClr val="FFFF00"/>
                  </a:solidFill>
                  <a:latin typeface="微軟正黑體"/>
                  <a:ea typeface="微軟正黑體"/>
                  <a:cs typeface="微軟正黑體"/>
                </a:rPr>
                <a:t>Save to client PC</a:t>
              </a:r>
              <a:endParaRPr lang="zh-TW" sz="1800" dirty="0">
                <a:solidFill>
                  <a:srgbClr val="FFFF00"/>
                </a:solidFill>
                <a:latin typeface="微軟正黑體"/>
                <a:ea typeface="微軟正黑體"/>
                <a:cs typeface="微軟正黑體"/>
              </a:endParaRPr>
            </a:p>
          </p:txBody>
        </p:sp>
        <p:sp>
          <p:nvSpPr>
            <p:cNvPr id="12" name="Shape 223"/>
            <p:cNvSpPr txBox="1"/>
            <p:nvPr/>
          </p:nvSpPr>
          <p:spPr>
            <a:xfrm>
              <a:off x="5782969" y="4199284"/>
              <a:ext cx="1584176" cy="360040"/>
            </a:xfrm>
            <a:prstGeom prst="rect">
              <a:avLst/>
            </a:prstGeom>
          </p:spPr>
          <p:txBody>
            <a:bodyPr lIns="91425" tIns="91425" rIns="91425" bIns="91425" anchor="t" anchorCtr="0">
              <a:noAutofit/>
            </a:bodyPr>
            <a:lstStyle/>
            <a:p>
              <a:pPr algn="ctr">
                <a:buNone/>
              </a:pPr>
              <a:r>
                <a:rPr lang="en-US" altLang="zh-TW" sz="1800" dirty="0" smtClean="0">
                  <a:solidFill>
                    <a:srgbClr val="FFFF00"/>
                  </a:solidFill>
                  <a:latin typeface="微軟正黑體"/>
                  <a:ea typeface="微軟正黑體"/>
                  <a:cs typeface="微軟正黑體"/>
                </a:rPr>
                <a:t>Upload to YouTube</a:t>
              </a:r>
              <a:endParaRPr lang="zh-TW" sz="1800" dirty="0">
                <a:solidFill>
                  <a:srgbClr val="FFFF00"/>
                </a:solidFill>
                <a:latin typeface="微軟正黑體"/>
                <a:ea typeface="微軟正黑體"/>
                <a:cs typeface="微軟正黑體"/>
              </a:endParaRPr>
            </a:p>
          </p:txBody>
        </p:sp>
      </p:grpSp>
      <p:sp>
        <p:nvSpPr>
          <p:cNvPr id="2" name="標題 1"/>
          <p:cNvSpPr>
            <a:spLocks noGrp="1"/>
          </p:cNvSpPr>
          <p:nvPr>
            <p:ph type="title"/>
          </p:nvPr>
        </p:nvSpPr>
        <p:spPr>
          <a:prstGeom prst="rect">
            <a:avLst/>
          </a:prstGeom>
        </p:spPr>
        <p:txBody>
          <a:bodyPr>
            <a:noAutofit/>
          </a:bodyPr>
          <a:lstStyle/>
          <a:p>
            <a:r>
              <a:rPr lang="en-US" altLang="zh-TW" sz="4000" dirty="0" smtClean="0">
                <a:solidFill>
                  <a:srgbClr val="FFFFFF"/>
                </a:solidFill>
                <a:latin typeface="微軟正黑體"/>
                <a:ea typeface="微軟正黑體"/>
                <a:cs typeface="微軟正黑體"/>
              </a:rPr>
              <a:t>Extract Video for Export</a:t>
            </a:r>
            <a:endParaRPr lang="en-US" altLang="zh-TW" sz="4000" dirty="0" smtClean="0">
              <a:solidFill>
                <a:schemeClr val="bg1"/>
              </a:solidFill>
              <a:latin typeface="微軟正黑體"/>
              <a:ea typeface="微軟正黑體"/>
              <a:cs typeface="微軟正黑體"/>
            </a:endParaRPr>
          </a:p>
        </p:txBody>
      </p:sp>
      <p:sp>
        <p:nvSpPr>
          <p:cNvPr id="15" name="文字方塊 14"/>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spTree>
    <p:extLst>
      <p:ext uri="{BB962C8B-B14F-4D97-AF65-F5344CB8AC3E}">
        <p14:creationId xmlns:p14="http://schemas.microsoft.com/office/powerpoint/2010/main" xmlns="" val="30666242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descr="20107650321221.png"/>
          <p:cNvPicPr>
            <a:picLocks noChangeAspect="1"/>
          </p:cNvPicPr>
          <p:nvPr/>
        </p:nvPicPr>
        <p:blipFill>
          <a:blip r:embed="rId3"/>
          <a:stretch>
            <a:fillRect/>
          </a:stretch>
        </p:blipFill>
        <p:spPr>
          <a:xfrm flipH="1">
            <a:off x="-756592" y="-238844"/>
            <a:ext cx="2376264" cy="2352723"/>
          </a:xfrm>
          <a:prstGeom prst="rect">
            <a:avLst/>
          </a:prstGeom>
        </p:spPr>
      </p:pic>
      <p:pic>
        <p:nvPicPr>
          <p:cNvPr id="15" name="圖片 14" descr="21.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0"/>
            <a:ext cx="5308106" cy="3319335"/>
          </a:xfrm>
          <a:prstGeom prst="rect">
            <a:avLst/>
          </a:prstGeom>
        </p:spPr>
      </p:pic>
      <p:pic>
        <p:nvPicPr>
          <p:cNvPr id="4" name="圖片 3" descr="07.png"/>
          <p:cNvPicPr>
            <a:picLocks noChangeAspect="1"/>
          </p:cNvPicPr>
          <p:nvPr/>
        </p:nvPicPr>
        <p:blipFill>
          <a:blip r:embed="rId5"/>
          <a:stretch>
            <a:fillRect/>
          </a:stretch>
        </p:blipFill>
        <p:spPr>
          <a:xfrm>
            <a:off x="2437" y="0"/>
            <a:ext cx="9139126" cy="5715000"/>
          </a:xfrm>
          <a:prstGeom prst="rect">
            <a:avLst/>
          </a:prstGeom>
        </p:spPr>
      </p:pic>
      <p:sp>
        <p:nvSpPr>
          <p:cNvPr id="12" name="標題 11"/>
          <p:cNvSpPr>
            <a:spLocks noGrp="1"/>
          </p:cNvSpPr>
          <p:nvPr>
            <p:ph type="title" idx="4294967295"/>
          </p:nvPr>
        </p:nvSpPr>
        <p:spPr>
          <a:xfrm>
            <a:off x="251520" y="193204"/>
            <a:ext cx="8640960" cy="648414"/>
          </a:xfrm>
          <a:prstGeom prst="rect">
            <a:avLst/>
          </a:prstGeom>
        </p:spPr>
        <p:txBody>
          <a:bodyPr>
            <a:noAutofit/>
          </a:bodyPr>
          <a:lstStyle/>
          <a:p>
            <a:r>
              <a:rPr lang="en-US" altLang="zh-TW" sz="4000" dirty="0" smtClean="0">
                <a:solidFill>
                  <a:srgbClr val="FFFFFF"/>
                </a:solidFill>
                <a:latin typeface="微軟正黑體"/>
                <a:ea typeface="微軟正黑體"/>
                <a:cs typeface="微軟正黑體"/>
              </a:rPr>
              <a:t>Select Recording Mode</a:t>
            </a:r>
            <a:endParaRPr lang="zh-TW" altLang="en-US" sz="4000" dirty="0">
              <a:solidFill>
                <a:schemeClr val="bg1"/>
              </a:solidFill>
              <a:latin typeface="微軟正黑體"/>
              <a:ea typeface="微軟正黑體"/>
              <a:cs typeface="微軟正黑體"/>
            </a:endParaRPr>
          </a:p>
        </p:txBody>
      </p:sp>
      <p:sp>
        <p:nvSpPr>
          <p:cNvPr id="5" name="Shape 223"/>
          <p:cNvSpPr txBox="1"/>
          <p:nvPr/>
        </p:nvSpPr>
        <p:spPr>
          <a:xfrm>
            <a:off x="683568" y="2641476"/>
            <a:ext cx="1224136" cy="360040"/>
          </a:xfrm>
          <a:prstGeom prst="rect">
            <a:avLst/>
          </a:prstGeom>
        </p:spPr>
        <p:txBody>
          <a:bodyPr lIns="91425" tIns="91425" rIns="91425" bIns="91425" anchor="t" anchorCtr="0">
            <a:noAutofit/>
          </a:bodyPr>
          <a:lstStyle/>
          <a:p>
            <a:pPr>
              <a:buNone/>
            </a:pPr>
            <a:r>
              <a:rPr lang="en-US" altLang="zh-TW" sz="2000" b="1" dirty="0" smtClean="0">
                <a:solidFill>
                  <a:srgbClr val="FFFF00"/>
                </a:solidFill>
                <a:latin typeface="微軟正黑體" pitchFamily="34" charset="-120"/>
                <a:ea typeface="微軟正黑體" pitchFamily="34" charset="-120"/>
              </a:rPr>
              <a:t>Basic</a:t>
            </a:r>
            <a:endParaRPr lang="zh-TW" sz="2000" b="1" dirty="0">
              <a:solidFill>
                <a:srgbClr val="FFFF00"/>
              </a:solidFill>
              <a:latin typeface="微軟正黑體" pitchFamily="34" charset="-120"/>
              <a:ea typeface="微軟正黑體" pitchFamily="34" charset="-120"/>
            </a:endParaRPr>
          </a:p>
        </p:txBody>
      </p:sp>
      <p:sp>
        <p:nvSpPr>
          <p:cNvPr id="6" name="Shape 223"/>
          <p:cNvSpPr txBox="1"/>
          <p:nvPr/>
        </p:nvSpPr>
        <p:spPr>
          <a:xfrm>
            <a:off x="7020272" y="2641476"/>
            <a:ext cx="1224136" cy="360040"/>
          </a:xfrm>
          <a:prstGeom prst="rect">
            <a:avLst/>
          </a:prstGeom>
        </p:spPr>
        <p:txBody>
          <a:bodyPr lIns="91425" tIns="91425" rIns="91425" bIns="91425" anchor="t" anchorCtr="0">
            <a:noAutofit/>
          </a:bodyPr>
          <a:lstStyle/>
          <a:p>
            <a:pPr>
              <a:buNone/>
            </a:pPr>
            <a:r>
              <a:rPr lang="en-US" altLang="zh-TW" sz="2000" b="1" dirty="0" smtClean="0">
                <a:solidFill>
                  <a:srgbClr val="FFFF00"/>
                </a:solidFill>
                <a:latin typeface="微軟正黑體" pitchFamily="34" charset="-120"/>
                <a:ea typeface="微軟正黑體" pitchFamily="34" charset="-120"/>
              </a:rPr>
              <a:t>Pro</a:t>
            </a:r>
            <a:endParaRPr lang="zh-TW" sz="2000" b="1" dirty="0">
              <a:solidFill>
                <a:srgbClr val="FFFF00"/>
              </a:solidFill>
              <a:latin typeface="微軟正黑體" pitchFamily="34" charset="-120"/>
              <a:ea typeface="微軟正黑體" pitchFamily="34" charset="-120"/>
            </a:endParaRPr>
          </a:p>
        </p:txBody>
      </p:sp>
      <p:sp>
        <p:nvSpPr>
          <p:cNvPr id="8" name="矩形 7"/>
          <p:cNvSpPr/>
          <p:nvPr/>
        </p:nvSpPr>
        <p:spPr>
          <a:xfrm>
            <a:off x="827584" y="3361556"/>
            <a:ext cx="2654257" cy="1770389"/>
          </a:xfrm>
          <a:prstGeom prst="rect">
            <a:avLst/>
          </a:prstGeom>
          <a:no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 name="矩形 9"/>
          <p:cNvSpPr/>
          <p:nvPr/>
        </p:nvSpPr>
        <p:spPr>
          <a:xfrm>
            <a:off x="899591" y="3217540"/>
            <a:ext cx="3081955" cy="2037481"/>
          </a:xfrm>
          <a:prstGeom prst="rect">
            <a:avLst/>
          </a:prstGeom>
        </p:spPr>
        <p:txBody>
          <a:bodyPr wrap="square">
            <a:spAutoFit/>
          </a:bodyPr>
          <a:lstStyle/>
          <a:p>
            <a:pPr lvl="0" algn="ctr" defTabSz="889000">
              <a:lnSpc>
                <a:spcPct val="90000"/>
              </a:lnSpc>
              <a:spcAft>
                <a:spcPct val="35000"/>
              </a:spcAft>
            </a:pPr>
            <a:r>
              <a:rPr lang="en-US" altLang="zh-TW" sz="3200" b="1" dirty="0" smtClean="0">
                <a:solidFill>
                  <a:schemeClr val="bg1"/>
                </a:solidFill>
                <a:effectLst>
                  <a:outerShdw blurRad="50800" dist="38100" dir="18900000" algn="bl" rotWithShape="0">
                    <a:prstClr val="black">
                      <a:alpha val="40000"/>
                    </a:prstClr>
                  </a:outerShdw>
                </a:effectLst>
                <a:latin typeface="微軟正黑體"/>
                <a:ea typeface="微軟正黑體"/>
                <a:cs typeface="微軟正黑體"/>
              </a:rPr>
              <a:t>Standard Recording</a:t>
            </a:r>
            <a:endParaRPr lang="zh-TW" altLang="en-US" sz="3200" b="1" dirty="0" smtClean="0">
              <a:solidFill>
                <a:schemeClr val="bg1"/>
              </a:solidFill>
              <a:effectLst>
                <a:outerShdw blurRad="50800" dist="38100" dir="18900000" algn="bl" rotWithShape="0">
                  <a:prstClr val="black">
                    <a:alpha val="40000"/>
                  </a:prstClr>
                </a:outerShdw>
              </a:effectLst>
              <a:latin typeface="微軟正黑體"/>
              <a:ea typeface="微軟正黑體"/>
              <a:cs typeface="微軟正黑體"/>
            </a:endParaRPr>
          </a:p>
          <a:p>
            <a:pPr lvl="0" algn="ctr" defTabSz="889000">
              <a:lnSpc>
                <a:spcPct val="90000"/>
              </a:lnSpc>
              <a:spcAft>
                <a:spcPct val="35000"/>
              </a:spcAft>
            </a:pPr>
            <a:r>
              <a:rPr lang="en-US" altLang="zh-TW" sz="3200" b="1" dirty="0" smtClean="0">
                <a:solidFill>
                  <a:schemeClr val="bg1"/>
                </a:solidFill>
                <a:effectLst>
                  <a:outerShdw blurRad="50800" dist="38100" dir="18900000" algn="bl" rotWithShape="0">
                    <a:prstClr val="black">
                      <a:alpha val="40000"/>
                    </a:prstClr>
                  </a:outerShdw>
                </a:effectLst>
                <a:latin typeface="微軟正黑體"/>
                <a:ea typeface="微軟正黑體"/>
                <a:cs typeface="微軟正黑體"/>
              </a:rPr>
              <a:t>(System Configured)</a:t>
            </a:r>
            <a:endParaRPr lang="zh-TW" altLang="en-US" sz="3200" b="1" dirty="0">
              <a:solidFill>
                <a:schemeClr val="bg1"/>
              </a:solidFill>
              <a:effectLst>
                <a:outerShdw blurRad="50800" dist="38100" dir="18900000" algn="bl" rotWithShape="0">
                  <a:prstClr val="black">
                    <a:alpha val="40000"/>
                  </a:prstClr>
                </a:outerShdw>
              </a:effectLst>
              <a:latin typeface="微軟正黑體"/>
              <a:ea typeface="微軟正黑體"/>
              <a:cs typeface="微軟正黑體"/>
            </a:endParaRPr>
          </a:p>
        </p:txBody>
      </p:sp>
      <p:sp>
        <p:nvSpPr>
          <p:cNvPr id="11" name="矩形 10"/>
          <p:cNvSpPr/>
          <p:nvPr/>
        </p:nvSpPr>
        <p:spPr>
          <a:xfrm>
            <a:off x="5508104" y="3217540"/>
            <a:ext cx="3168352" cy="1421928"/>
          </a:xfrm>
          <a:prstGeom prst="rect">
            <a:avLst/>
          </a:prstGeom>
        </p:spPr>
        <p:txBody>
          <a:bodyPr wrap="square">
            <a:spAutoFit/>
          </a:bodyPr>
          <a:lstStyle/>
          <a:p>
            <a:pPr lvl="0" algn="ctr" defTabSz="889000">
              <a:lnSpc>
                <a:spcPct val="90000"/>
              </a:lnSpc>
              <a:spcAft>
                <a:spcPct val="35000"/>
              </a:spcAft>
            </a:pPr>
            <a:r>
              <a:rPr lang="en-US" altLang="zh-TW" sz="3200" b="1" dirty="0" smtClean="0">
                <a:solidFill>
                  <a:schemeClr val="bg1"/>
                </a:solidFill>
                <a:effectLst>
                  <a:outerShdw blurRad="50800" dist="38100" dir="18900000" algn="bl" rotWithShape="0">
                    <a:prstClr val="black">
                      <a:alpha val="40000"/>
                    </a:prstClr>
                  </a:outerShdw>
                </a:effectLst>
                <a:latin typeface="微軟正黑體"/>
                <a:ea typeface="微軟正黑體"/>
                <a:cs typeface="微軟正黑體"/>
              </a:rPr>
              <a:t>Smart Recording (User Defined)</a:t>
            </a:r>
            <a:endParaRPr lang="zh-TW" altLang="en-US" sz="3200" b="1" dirty="0">
              <a:solidFill>
                <a:schemeClr val="bg1"/>
              </a:solidFill>
              <a:effectLst>
                <a:outerShdw blurRad="50800" dist="38100" dir="18900000" algn="bl" rotWithShape="0">
                  <a:prstClr val="black">
                    <a:alpha val="40000"/>
                  </a:prstClr>
                </a:outerShdw>
              </a:effectLst>
              <a:latin typeface="微軟正黑體"/>
              <a:ea typeface="微軟正黑體"/>
              <a:cs typeface="微軟正黑體"/>
            </a:endParaRPr>
          </a:p>
        </p:txBody>
      </p:sp>
      <p:pic>
        <p:nvPicPr>
          <p:cNvPr id="13" name="圖片 12" descr="20107650321221.png"/>
          <p:cNvPicPr>
            <a:picLocks noChangeAspect="1"/>
          </p:cNvPicPr>
          <p:nvPr/>
        </p:nvPicPr>
        <p:blipFill>
          <a:blip r:embed="rId3"/>
          <a:stretch>
            <a:fillRect/>
          </a:stretch>
        </p:blipFill>
        <p:spPr>
          <a:xfrm>
            <a:off x="7524328" y="-238844"/>
            <a:ext cx="2349362" cy="2352723"/>
          </a:xfrm>
          <a:prstGeom prst="rect">
            <a:avLst/>
          </a:prstGeom>
        </p:spPr>
      </p:pic>
      <p:pic>
        <p:nvPicPr>
          <p:cNvPr id="17" name="圖片 16" descr="1380636470_video-24.png"/>
          <p:cNvPicPr>
            <a:picLocks noChangeAspect="1"/>
          </p:cNvPicPr>
          <p:nvPr/>
        </p:nvPicPr>
        <p:blipFill>
          <a:blip r:embed="rId6"/>
          <a:stretch>
            <a:fillRect/>
          </a:stretch>
        </p:blipFill>
        <p:spPr>
          <a:xfrm>
            <a:off x="539552" y="3289548"/>
            <a:ext cx="432048" cy="432048"/>
          </a:xfrm>
          <a:prstGeom prst="rect">
            <a:avLst/>
          </a:prstGeom>
        </p:spPr>
      </p:pic>
      <p:pic>
        <p:nvPicPr>
          <p:cNvPr id="18" name="圖片 17" descr="1380636470_video-24.png"/>
          <p:cNvPicPr>
            <a:picLocks noChangeAspect="1"/>
          </p:cNvPicPr>
          <p:nvPr/>
        </p:nvPicPr>
        <p:blipFill>
          <a:blip r:embed="rId6"/>
          <a:stretch>
            <a:fillRect/>
          </a:stretch>
        </p:blipFill>
        <p:spPr>
          <a:xfrm>
            <a:off x="5148064" y="3289548"/>
            <a:ext cx="432048" cy="432048"/>
          </a:xfrm>
          <a:prstGeom prst="rect">
            <a:avLst/>
          </a:prstGeom>
        </p:spPr>
      </p:pic>
      <p:pic>
        <p:nvPicPr>
          <p:cNvPr id="20" name="圖片 19" descr="1380636964_kdmconfig.png"/>
          <p:cNvPicPr>
            <a:picLocks noChangeAspect="1"/>
          </p:cNvPicPr>
          <p:nvPr/>
        </p:nvPicPr>
        <p:blipFill>
          <a:blip r:embed="rId7"/>
          <a:stretch>
            <a:fillRect/>
          </a:stretch>
        </p:blipFill>
        <p:spPr>
          <a:xfrm>
            <a:off x="5004048" y="3289548"/>
            <a:ext cx="325071" cy="418529"/>
          </a:xfrm>
          <a:prstGeom prst="rect">
            <a:avLst/>
          </a:prstGeom>
        </p:spPr>
      </p:pic>
      <p:sp>
        <p:nvSpPr>
          <p:cNvPr id="16" name="文字方塊 15"/>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spTree>
    <p:extLst>
      <p:ext uri="{BB962C8B-B14F-4D97-AF65-F5344CB8AC3E}">
        <p14:creationId xmlns:p14="http://schemas.microsoft.com/office/powerpoint/2010/main" xmlns="" val="38990581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2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5308106" cy="3319335"/>
          </a:xfrm>
          <a:prstGeom prst="rect">
            <a:avLst/>
          </a:prstGeom>
        </p:spPr>
      </p:pic>
      <p:pic>
        <p:nvPicPr>
          <p:cNvPr id="11" name="圖片 10" descr="06.png"/>
          <p:cNvPicPr>
            <a:picLocks noChangeAspect="1"/>
          </p:cNvPicPr>
          <p:nvPr/>
        </p:nvPicPr>
        <p:blipFill>
          <a:blip r:embed="rId4"/>
          <a:stretch>
            <a:fillRect/>
          </a:stretch>
        </p:blipFill>
        <p:spPr>
          <a:xfrm>
            <a:off x="2437" y="896278"/>
            <a:ext cx="9139126" cy="5715000"/>
          </a:xfrm>
          <a:prstGeom prst="rect">
            <a:avLst/>
          </a:prstGeom>
        </p:spPr>
      </p:pic>
      <p:sp>
        <p:nvSpPr>
          <p:cNvPr id="21" name="標題 20"/>
          <p:cNvSpPr>
            <a:spLocks noGrp="1"/>
          </p:cNvSpPr>
          <p:nvPr>
            <p:ph type="title" idx="4294967295"/>
          </p:nvPr>
        </p:nvSpPr>
        <p:spPr>
          <a:xfrm>
            <a:off x="251520" y="193204"/>
            <a:ext cx="8640960" cy="648414"/>
          </a:xfrm>
          <a:prstGeom prst="rect">
            <a:avLst/>
          </a:prstGeom>
        </p:spPr>
        <p:txBody>
          <a:bodyPr>
            <a:noAutofit/>
          </a:bodyPr>
          <a:lstStyle/>
          <a:p>
            <a:pPr algn="ctr"/>
            <a:r>
              <a:rPr lang="en-US" altLang="zh-TW" sz="4000" dirty="0" smtClean="0">
                <a:solidFill>
                  <a:schemeClr val="bg1"/>
                </a:solidFill>
                <a:latin typeface="微軟正黑體"/>
                <a:ea typeface="微軟正黑體"/>
                <a:cs typeface="微軟正黑體"/>
              </a:rPr>
              <a:t>Smart Recording</a:t>
            </a:r>
            <a:endParaRPr lang="zh-TW" altLang="en-US" sz="4000" dirty="0">
              <a:solidFill>
                <a:schemeClr val="bg1"/>
              </a:solidFill>
              <a:latin typeface="微軟正黑體"/>
              <a:ea typeface="微軟正黑體"/>
              <a:cs typeface="微軟正黑體"/>
            </a:endParaRPr>
          </a:p>
        </p:txBody>
      </p:sp>
      <p:sp>
        <p:nvSpPr>
          <p:cNvPr id="15" name="Shape 507"/>
          <p:cNvSpPr txBox="1">
            <a:spLocks/>
          </p:cNvSpPr>
          <p:nvPr/>
        </p:nvSpPr>
        <p:spPr>
          <a:xfrm>
            <a:off x="457200" y="1333500"/>
            <a:ext cx="8229600" cy="898000"/>
          </a:xfrm>
          <a:prstGeom prst="rect">
            <a:avLst/>
          </a:prstGeom>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TW" sz="2000" dirty="0" smtClean="0">
                <a:solidFill>
                  <a:schemeClr val="bg1"/>
                </a:solidFill>
                <a:latin typeface="微軟正黑體"/>
                <a:ea typeface="微軟正黑體"/>
                <a:cs typeface="微軟正黑體"/>
              </a:rPr>
              <a:t>Smart recording intelligently records standard resolution videos in regular recording, and switches to high resolution automatically when alarms are triggered. This greatly saves your cost spent on hard drives and provides you with high resolution video evidence when needed.</a:t>
            </a:r>
            <a:endParaRPr lang="zh-TW" altLang="en-US" sz="2000" dirty="0">
              <a:solidFill>
                <a:schemeClr val="bg1"/>
              </a:solidFill>
              <a:latin typeface="微軟正黑體"/>
              <a:ea typeface="微軟正黑體"/>
              <a:cs typeface="微軟正黑體"/>
            </a:endParaRPr>
          </a:p>
        </p:txBody>
      </p:sp>
      <p:sp>
        <p:nvSpPr>
          <p:cNvPr id="13" name="矩形 12"/>
          <p:cNvSpPr/>
          <p:nvPr/>
        </p:nvSpPr>
        <p:spPr>
          <a:xfrm>
            <a:off x="855131" y="2916783"/>
            <a:ext cx="2680542" cy="307777"/>
          </a:xfrm>
          <a:prstGeom prst="rect">
            <a:avLst/>
          </a:prstGeom>
        </p:spPr>
        <p:txBody>
          <a:bodyPr wrap="none">
            <a:spAutoFit/>
          </a:bodyPr>
          <a:lstStyle/>
          <a:p>
            <a:pPr algn="ctr"/>
            <a:r>
              <a:rPr lang="en-US" altLang="zh-TW" b="1" dirty="0" smtClean="0">
                <a:solidFill>
                  <a:schemeClr val="bg1"/>
                </a:solidFill>
                <a:latin typeface="微軟正黑體"/>
                <a:ea typeface="微軟正黑體"/>
                <a:cs typeface="微軟正黑體"/>
              </a:rPr>
              <a:t>Low resolution video stream</a:t>
            </a:r>
            <a:endParaRPr lang="zh-TW" altLang="en-US" b="1" dirty="0">
              <a:solidFill>
                <a:schemeClr val="bg1"/>
              </a:solidFill>
              <a:latin typeface="微軟正黑體"/>
              <a:ea typeface="微軟正黑體"/>
              <a:cs typeface="微軟正黑體"/>
            </a:endParaRPr>
          </a:p>
        </p:txBody>
      </p:sp>
      <p:sp>
        <p:nvSpPr>
          <p:cNvPr id="17" name="矩形 16"/>
          <p:cNvSpPr/>
          <p:nvPr/>
        </p:nvSpPr>
        <p:spPr>
          <a:xfrm>
            <a:off x="5382820" y="2916783"/>
            <a:ext cx="2698176" cy="307777"/>
          </a:xfrm>
          <a:prstGeom prst="rect">
            <a:avLst/>
          </a:prstGeom>
        </p:spPr>
        <p:txBody>
          <a:bodyPr wrap="none">
            <a:spAutoFit/>
          </a:bodyPr>
          <a:lstStyle/>
          <a:p>
            <a:pPr algn="ctr"/>
            <a:r>
              <a:rPr lang="en-US" altLang="zh-TW" b="1" dirty="0" smtClean="0">
                <a:solidFill>
                  <a:srgbClr val="FFFF00"/>
                </a:solidFill>
                <a:latin typeface="微軟正黑體"/>
                <a:ea typeface="微軟正黑體"/>
                <a:cs typeface="微軟正黑體"/>
              </a:rPr>
              <a:t>High resolution video stream</a:t>
            </a:r>
            <a:endParaRPr lang="zh-TW" altLang="en-US" b="1" dirty="0">
              <a:solidFill>
                <a:srgbClr val="FFFF00"/>
              </a:solidFill>
              <a:latin typeface="微軟正黑體"/>
              <a:ea typeface="微軟正黑體"/>
              <a:cs typeface="微軟正黑體"/>
            </a:endParaRPr>
          </a:p>
        </p:txBody>
      </p:sp>
      <p:pic>
        <p:nvPicPr>
          <p:cNvPr id="19" name="圖片 18" descr="img2897.png"/>
          <p:cNvPicPr>
            <a:picLocks noChangeAspect="1"/>
          </p:cNvPicPr>
          <p:nvPr/>
        </p:nvPicPr>
        <p:blipFill>
          <a:blip r:embed="rId5"/>
          <a:stretch>
            <a:fillRect/>
          </a:stretch>
        </p:blipFill>
        <p:spPr>
          <a:xfrm>
            <a:off x="3959349" y="3609108"/>
            <a:ext cx="1116707" cy="1116707"/>
          </a:xfrm>
          <a:prstGeom prst="rect">
            <a:avLst/>
          </a:prstGeom>
        </p:spPr>
      </p:pic>
      <p:pic>
        <p:nvPicPr>
          <p:cNvPr id="20" name="圖片 19" descr="1380633692_alert.png"/>
          <p:cNvPicPr>
            <a:picLocks noChangeAspect="1"/>
          </p:cNvPicPr>
          <p:nvPr/>
        </p:nvPicPr>
        <p:blipFill>
          <a:blip r:embed="rId6"/>
          <a:stretch>
            <a:fillRect/>
          </a:stretch>
        </p:blipFill>
        <p:spPr>
          <a:xfrm>
            <a:off x="7740352" y="4448696"/>
            <a:ext cx="1039688" cy="1039688"/>
          </a:xfrm>
          <a:prstGeom prst="rect">
            <a:avLst/>
          </a:prstGeom>
        </p:spPr>
      </p:pic>
      <p:sp>
        <p:nvSpPr>
          <p:cNvPr id="10" name="文字方塊 9"/>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spTree>
    <p:extLst>
      <p:ext uri="{BB962C8B-B14F-4D97-AF65-F5344CB8AC3E}">
        <p14:creationId xmlns:p14="http://schemas.microsoft.com/office/powerpoint/2010/main" xmlns="" val="14065746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descr="2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5308106" cy="3319335"/>
          </a:xfrm>
          <a:prstGeom prst="rect">
            <a:avLst/>
          </a:prstGeom>
        </p:spPr>
      </p:pic>
      <p:sp>
        <p:nvSpPr>
          <p:cNvPr id="10" name="標題 9"/>
          <p:cNvSpPr>
            <a:spLocks noGrp="1"/>
          </p:cNvSpPr>
          <p:nvPr>
            <p:ph type="title"/>
          </p:nvPr>
        </p:nvSpPr>
        <p:spPr/>
        <p:txBody>
          <a:bodyPr>
            <a:normAutofit/>
          </a:bodyPr>
          <a:lstStyle/>
          <a:p>
            <a:pPr lvl="0"/>
            <a:r>
              <a:rPr lang="en-US" altLang="zh-TW" sz="3600" dirty="0" smtClean="0">
                <a:solidFill>
                  <a:srgbClr val="FFFFFF"/>
                </a:solidFill>
                <a:latin typeface="微軟正黑體"/>
                <a:ea typeface="微軟正黑體"/>
                <a:cs typeface="微軟正黑體"/>
              </a:rPr>
              <a:t>Support Global Camera Brands</a:t>
            </a:r>
            <a:endParaRPr lang="zh-TW" altLang="en-US" sz="3600" dirty="0">
              <a:solidFill>
                <a:srgbClr val="FFFFFF"/>
              </a:solidFill>
              <a:latin typeface="微軟正黑體"/>
              <a:ea typeface="微軟正黑體"/>
              <a:cs typeface="微軟正黑體"/>
            </a:endParaRPr>
          </a:p>
        </p:txBody>
      </p:sp>
      <p:sp>
        <p:nvSpPr>
          <p:cNvPr id="15" name="文字方塊 14"/>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grpSp>
        <p:nvGrpSpPr>
          <p:cNvPr id="90" name="群組 89"/>
          <p:cNvGrpSpPr/>
          <p:nvPr/>
        </p:nvGrpSpPr>
        <p:grpSpPr>
          <a:xfrm>
            <a:off x="5004535" y="2092651"/>
            <a:ext cx="3668275" cy="2717154"/>
            <a:chOff x="4733945" y="2116125"/>
            <a:chExt cx="4014518" cy="2973622"/>
          </a:xfrm>
        </p:grpSpPr>
        <p:sp>
          <p:nvSpPr>
            <p:cNvPr id="91" name="流程圖: 人工作業 90"/>
            <p:cNvSpPr/>
            <p:nvPr/>
          </p:nvSpPr>
          <p:spPr>
            <a:xfrm>
              <a:off x="4800740" y="2158030"/>
              <a:ext cx="3947723" cy="2931717"/>
            </a:xfrm>
            <a:prstGeom prst="flowChartManualOperation">
              <a:avLst/>
            </a:prstGeom>
            <a:solidFill>
              <a:schemeClr val="bg1"/>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94" name="流程圖: 人工作業 93"/>
            <p:cNvSpPr/>
            <p:nvPr/>
          </p:nvSpPr>
          <p:spPr>
            <a:xfrm>
              <a:off x="4733945" y="2116125"/>
              <a:ext cx="3858720" cy="2826860"/>
            </a:xfrm>
            <a:prstGeom prst="flowChartManualOperation">
              <a:avLst/>
            </a:prstGeom>
            <a:solidFill>
              <a:schemeClr val="bg1"/>
            </a:solidFill>
            <a:ln>
              <a:noFill/>
            </a:ln>
            <a:effectLst>
              <a:softEdge rad="127000"/>
            </a:effectLst>
            <a:scene3d>
              <a:camera prst="orthographicFront">
                <a:rot lat="0" lon="0" rev="0"/>
              </a:camera>
              <a:lightRig rig="chilly" dir="t">
                <a:rot lat="0" lon="0" rev="18480000"/>
              </a:lightRig>
            </a:scene3d>
            <a:sp3d prstMaterial="clear">
              <a:bevelT h="635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pic>
          <p:nvPicPr>
            <p:cNvPr id="96" name="圖片 64" descr="Videosec.jpg"/>
            <p:cNvPicPr>
              <a:picLocks noChangeAspect="1"/>
            </p:cNvPicPr>
            <p:nvPr/>
          </p:nvPicPr>
          <p:blipFill>
            <a:blip r:embed="rId4" cstate="print"/>
            <a:srcRect/>
            <a:stretch>
              <a:fillRect/>
            </a:stretch>
          </p:blipFill>
          <p:spPr bwMode="auto">
            <a:xfrm>
              <a:off x="6578137" y="4689628"/>
              <a:ext cx="338385" cy="77417"/>
            </a:xfrm>
            <a:prstGeom prst="rect">
              <a:avLst/>
            </a:prstGeom>
            <a:noFill/>
            <a:ln w="9525">
              <a:noFill/>
              <a:miter lim="800000"/>
              <a:headEnd/>
              <a:tailEnd/>
            </a:ln>
          </p:spPr>
        </p:pic>
        <p:pic>
          <p:nvPicPr>
            <p:cNvPr id="97" name="圖片 45" descr="honeywell logo.jpg"/>
            <p:cNvPicPr>
              <a:picLocks noChangeAspect="1"/>
            </p:cNvPicPr>
            <p:nvPr/>
          </p:nvPicPr>
          <p:blipFill>
            <a:blip r:embed="rId5" cstate="print"/>
            <a:srcRect/>
            <a:stretch>
              <a:fillRect/>
            </a:stretch>
          </p:blipFill>
          <p:spPr bwMode="auto">
            <a:xfrm>
              <a:off x="5940767" y="3413609"/>
              <a:ext cx="424542" cy="81163"/>
            </a:xfrm>
            <a:prstGeom prst="rect">
              <a:avLst/>
            </a:prstGeom>
            <a:noFill/>
            <a:ln w="9525">
              <a:noFill/>
              <a:miter lim="800000"/>
              <a:headEnd/>
              <a:tailEnd/>
            </a:ln>
          </p:spPr>
        </p:pic>
        <p:pic>
          <p:nvPicPr>
            <p:cNvPr id="98" name="圖片 46" descr="pelco.jpg"/>
            <p:cNvPicPr>
              <a:picLocks noChangeAspect="1"/>
            </p:cNvPicPr>
            <p:nvPr/>
          </p:nvPicPr>
          <p:blipFill>
            <a:blip r:embed="rId6" cstate="print"/>
            <a:srcRect/>
            <a:stretch>
              <a:fillRect/>
            </a:stretch>
          </p:blipFill>
          <p:spPr bwMode="auto">
            <a:xfrm>
              <a:off x="6138417" y="4055095"/>
              <a:ext cx="344629" cy="150464"/>
            </a:xfrm>
            <a:prstGeom prst="rect">
              <a:avLst/>
            </a:prstGeom>
            <a:noFill/>
            <a:ln w="9525">
              <a:noFill/>
              <a:miter lim="800000"/>
              <a:headEnd/>
              <a:tailEnd/>
            </a:ln>
          </p:spPr>
        </p:pic>
        <p:pic>
          <p:nvPicPr>
            <p:cNvPr id="102" name="圖片 86" descr="question.PNG"/>
            <p:cNvPicPr>
              <a:picLocks noChangeAspect="1"/>
            </p:cNvPicPr>
            <p:nvPr/>
          </p:nvPicPr>
          <p:blipFill>
            <a:blip r:embed="rId7" cstate="print"/>
            <a:srcRect/>
            <a:stretch>
              <a:fillRect/>
            </a:stretch>
          </p:blipFill>
          <p:spPr bwMode="auto">
            <a:xfrm>
              <a:off x="6982919" y="4423757"/>
              <a:ext cx="458258" cy="164198"/>
            </a:xfrm>
            <a:prstGeom prst="rect">
              <a:avLst/>
            </a:prstGeom>
            <a:noFill/>
            <a:ln w="9525">
              <a:noFill/>
              <a:miter lim="800000"/>
              <a:headEnd/>
              <a:tailEnd/>
            </a:ln>
          </p:spPr>
        </p:pic>
        <p:pic>
          <p:nvPicPr>
            <p:cNvPr id="103" name="圖片 87" descr="question.PNG"/>
            <p:cNvPicPr>
              <a:picLocks noChangeAspect="1"/>
            </p:cNvPicPr>
            <p:nvPr/>
          </p:nvPicPr>
          <p:blipFill>
            <a:blip r:embed="rId8" cstate="print"/>
            <a:srcRect/>
            <a:stretch>
              <a:fillRect/>
            </a:stretch>
          </p:blipFill>
          <p:spPr bwMode="auto">
            <a:xfrm>
              <a:off x="7394363" y="4423756"/>
              <a:ext cx="458259" cy="164199"/>
            </a:xfrm>
            <a:prstGeom prst="rect">
              <a:avLst/>
            </a:prstGeom>
            <a:noFill/>
            <a:ln w="9525">
              <a:noFill/>
              <a:miter lim="800000"/>
              <a:headEnd/>
              <a:tailEnd/>
            </a:ln>
          </p:spPr>
        </p:pic>
        <p:pic>
          <p:nvPicPr>
            <p:cNvPr id="104" name="圖片 88" descr="question.PNG"/>
            <p:cNvPicPr>
              <a:picLocks noChangeAspect="1"/>
            </p:cNvPicPr>
            <p:nvPr/>
          </p:nvPicPr>
          <p:blipFill>
            <a:blip r:embed="rId9" cstate="print"/>
            <a:srcRect t="17247" b="13765"/>
            <a:stretch>
              <a:fillRect/>
            </a:stretch>
          </p:blipFill>
          <p:spPr bwMode="auto">
            <a:xfrm>
              <a:off x="6098002" y="4678820"/>
              <a:ext cx="458257" cy="113276"/>
            </a:xfrm>
            <a:prstGeom prst="rect">
              <a:avLst/>
            </a:prstGeom>
            <a:noFill/>
            <a:ln w="9525">
              <a:noFill/>
              <a:miter lim="800000"/>
              <a:headEnd/>
              <a:tailEnd/>
            </a:ln>
          </p:spPr>
        </p:pic>
        <p:pic>
          <p:nvPicPr>
            <p:cNvPr id="105" name="圖片 64" descr="question.PNG"/>
            <p:cNvPicPr>
              <a:picLocks noChangeAspect="1"/>
            </p:cNvPicPr>
            <p:nvPr/>
          </p:nvPicPr>
          <p:blipFill>
            <a:blip r:embed="rId10" cstate="print"/>
            <a:srcRect/>
            <a:stretch>
              <a:fillRect/>
            </a:stretch>
          </p:blipFill>
          <p:spPr bwMode="auto">
            <a:xfrm>
              <a:off x="7900319" y="2550067"/>
              <a:ext cx="442649" cy="150464"/>
            </a:xfrm>
            <a:prstGeom prst="rect">
              <a:avLst/>
            </a:prstGeom>
            <a:noFill/>
            <a:ln w="9525">
              <a:noFill/>
              <a:miter lim="800000"/>
              <a:headEnd/>
              <a:tailEnd/>
            </a:ln>
          </p:spPr>
        </p:pic>
        <p:pic>
          <p:nvPicPr>
            <p:cNvPr id="106" name="圖片 65" descr="question.PNG"/>
            <p:cNvPicPr>
              <a:picLocks noChangeAspect="1"/>
            </p:cNvPicPr>
            <p:nvPr/>
          </p:nvPicPr>
          <p:blipFill>
            <a:blip r:embed="rId11" cstate="print"/>
            <a:srcRect/>
            <a:stretch>
              <a:fillRect/>
            </a:stretch>
          </p:blipFill>
          <p:spPr bwMode="auto">
            <a:xfrm>
              <a:off x="5233037" y="2547571"/>
              <a:ext cx="448267" cy="155457"/>
            </a:xfrm>
            <a:prstGeom prst="rect">
              <a:avLst/>
            </a:prstGeom>
            <a:noFill/>
            <a:ln w="9525">
              <a:noFill/>
              <a:miter lim="800000"/>
              <a:headEnd/>
              <a:tailEnd/>
            </a:ln>
          </p:spPr>
        </p:pic>
        <p:pic>
          <p:nvPicPr>
            <p:cNvPr id="107" name="圖片 66" descr="question.PNG"/>
            <p:cNvPicPr>
              <a:picLocks noChangeAspect="1"/>
            </p:cNvPicPr>
            <p:nvPr/>
          </p:nvPicPr>
          <p:blipFill>
            <a:blip r:embed="rId12" cstate="print"/>
            <a:srcRect/>
            <a:stretch>
              <a:fillRect/>
            </a:stretch>
          </p:blipFill>
          <p:spPr bwMode="auto">
            <a:xfrm>
              <a:off x="5903408" y="2353651"/>
              <a:ext cx="448267" cy="155457"/>
            </a:xfrm>
            <a:prstGeom prst="rect">
              <a:avLst/>
            </a:prstGeom>
            <a:noFill/>
            <a:ln w="9525">
              <a:noFill/>
              <a:miter lim="800000"/>
              <a:headEnd/>
              <a:tailEnd/>
            </a:ln>
          </p:spPr>
        </p:pic>
        <p:pic>
          <p:nvPicPr>
            <p:cNvPr id="108" name="圖片 67" descr="question.PNG"/>
            <p:cNvPicPr>
              <a:picLocks noChangeAspect="1"/>
            </p:cNvPicPr>
            <p:nvPr/>
          </p:nvPicPr>
          <p:blipFill>
            <a:blip r:embed="rId13" cstate="print"/>
            <a:srcRect/>
            <a:stretch>
              <a:fillRect/>
            </a:stretch>
          </p:blipFill>
          <p:spPr bwMode="auto">
            <a:xfrm>
              <a:off x="7367178" y="2353651"/>
              <a:ext cx="448267" cy="155457"/>
            </a:xfrm>
            <a:prstGeom prst="rect">
              <a:avLst/>
            </a:prstGeom>
            <a:noFill/>
            <a:ln w="9525">
              <a:noFill/>
              <a:miter lim="800000"/>
              <a:headEnd/>
              <a:tailEnd/>
            </a:ln>
          </p:spPr>
        </p:pic>
        <p:pic>
          <p:nvPicPr>
            <p:cNvPr id="109" name="圖片 68" descr="question.PNG"/>
            <p:cNvPicPr>
              <a:picLocks noChangeAspect="1"/>
            </p:cNvPicPr>
            <p:nvPr/>
          </p:nvPicPr>
          <p:blipFill>
            <a:blip r:embed="rId14" cstate="print"/>
            <a:srcRect/>
            <a:stretch>
              <a:fillRect/>
            </a:stretch>
          </p:blipFill>
          <p:spPr bwMode="auto">
            <a:xfrm>
              <a:off x="5271613" y="2770910"/>
              <a:ext cx="448267" cy="154834"/>
            </a:xfrm>
            <a:prstGeom prst="rect">
              <a:avLst/>
            </a:prstGeom>
            <a:noFill/>
            <a:ln w="9525">
              <a:noFill/>
              <a:miter lim="800000"/>
              <a:headEnd/>
              <a:tailEnd/>
            </a:ln>
          </p:spPr>
        </p:pic>
        <p:pic>
          <p:nvPicPr>
            <p:cNvPr id="110" name="圖片 70" descr="question.PNG"/>
            <p:cNvPicPr>
              <a:picLocks noChangeAspect="1"/>
            </p:cNvPicPr>
            <p:nvPr/>
          </p:nvPicPr>
          <p:blipFill>
            <a:blip r:embed="rId15" cstate="print"/>
            <a:srcRect/>
            <a:stretch>
              <a:fillRect/>
            </a:stretch>
          </p:blipFill>
          <p:spPr bwMode="auto">
            <a:xfrm>
              <a:off x="5846764" y="2986276"/>
              <a:ext cx="448268" cy="155458"/>
            </a:xfrm>
            <a:prstGeom prst="rect">
              <a:avLst/>
            </a:prstGeom>
            <a:noFill/>
            <a:ln w="9525">
              <a:noFill/>
              <a:miter lim="800000"/>
              <a:headEnd/>
              <a:tailEnd/>
            </a:ln>
          </p:spPr>
        </p:pic>
        <p:pic>
          <p:nvPicPr>
            <p:cNvPr id="111" name="圖片 71" descr="question.PNG"/>
            <p:cNvPicPr>
              <a:picLocks noChangeAspect="1"/>
            </p:cNvPicPr>
            <p:nvPr/>
          </p:nvPicPr>
          <p:blipFill>
            <a:blip r:embed="rId16" cstate="print"/>
            <a:srcRect/>
            <a:stretch>
              <a:fillRect/>
            </a:stretch>
          </p:blipFill>
          <p:spPr bwMode="auto">
            <a:xfrm>
              <a:off x="6295032" y="2960472"/>
              <a:ext cx="448268" cy="155458"/>
            </a:xfrm>
            <a:prstGeom prst="rect">
              <a:avLst/>
            </a:prstGeom>
            <a:noFill/>
            <a:ln w="9525">
              <a:noFill/>
              <a:miter lim="800000"/>
              <a:headEnd/>
              <a:tailEnd/>
            </a:ln>
          </p:spPr>
        </p:pic>
        <p:pic>
          <p:nvPicPr>
            <p:cNvPr id="112" name="圖片 72" descr="question.PNG"/>
            <p:cNvPicPr>
              <a:picLocks noChangeAspect="1"/>
            </p:cNvPicPr>
            <p:nvPr/>
          </p:nvPicPr>
          <p:blipFill>
            <a:blip r:embed="rId17" cstate="print"/>
            <a:srcRect/>
            <a:stretch>
              <a:fillRect/>
            </a:stretch>
          </p:blipFill>
          <p:spPr bwMode="auto">
            <a:xfrm>
              <a:off x="6705862" y="2958730"/>
              <a:ext cx="448267" cy="154834"/>
            </a:xfrm>
            <a:prstGeom prst="rect">
              <a:avLst/>
            </a:prstGeom>
            <a:noFill/>
            <a:ln w="9525">
              <a:noFill/>
              <a:miter lim="800000"/>
              <a:headEnd/>
              <a:tailEnd/>
            </a:ln>
          </p:spPr>
        </p:pic>
        <p:pic>
          <p:nvPicPr>
            <p:cNvPr id="113" name="圖片 74" descr="question.PNG"/>
            <p:cNvPicPr>
              <a:picLocks noChangeAspect="1"/>
            </p:cNvPicPr>
            <p:nvPr/>
          </p:nvPicPr>
          <p:blipFill>
            <a:blip r:embed="rId18" cstate="print"/>
            <a:srcRect/>
            <a:stretch>
              <a:fillRect/>
            </a:stretch>
          </p:blipFill>
          <p:spPr bwMode="auto">
            <a:xfrm>
              <a:off x="6790681" y="3376994"/>
              <a:ext cx="448268" cy="155458"/>
            </a:xfrm>
            <a:prstGeom prst="rect">
              <a:avLst/>
            </a:prstGeom>
            <a:noFill/>
            <a:ln w="9525">
              <a:noFill/>
              <a:miter lim="800000"/>
              <a:headEnd/>
              <a:tailEnd/>
            </a:ln>
          </p:spPr>
        </p:pic>
        <p:pic>
          <p:nvPicPr>
            <p:cNvPr id="114" name="圖片 75" descr="question.PNG"/>
            <p:cNvPicPr>
              <a:picLocks noChangeAspect="1"/>
            </p:cNvPicPr>
            <p:nvPr/>
          </p:nvPicPr>
          <p:blipFill>
            <a:blip r:embed="rId19" cstate="print"/>
            <a:srcRect/>
            <a:stretch>
              <a:fillRect/>
            </a:stretch>
          </p:blipFill>
          <p:spPr bwMode="auto">
            <a:xfrm>
              <a:off x="5934805" y="3191467"/>
              <a:ext cx="453263" cy="159204"/>
            </a:xfrm>
            <a:prstGeom prst="rect">
              <a:avLst/>
            </a:prstGeom>
            <a:noFill/>
            <a:ln w="9525">
              <a:noFill/>
              <a:miter lim="800000"/>
              <a:headEnd/>
              <a:tailEnd/>
            </a:ln>
          </p:spPr>
        </p:pic>
        <p:pic>
          <p:nvPicPr>
            <p:cNvPr id="115" name="圖片 77" descr="question.PNG"/>
            <p:cNvPicPr>
              <a:picLocks noChangeAspect="1"/>
            </p:cNvPicPr>
            <p:nvPr/>
          </p:nvPicPr>
          <p:blipFill>
            <a:blip r:embed="rId20" cstate="print"/>
            <a:srcRect/>
            <a:stretch>
              <a:fillRect/>
            </a:stretch>
          </p:blipFill>
          <p:spPr bwMode="auto">
            <a:xfrm>
              <a:off x="7589127" y="2737086"/>
              <a:ext cx="452637" cy="159828"/>
            </a:xfrm>
            <a:prstGeom prst="rect">
              <a:avLst/>
            </a:prstGeom>
            <a:noFill/>
            <a:ln w="9525">
              <a:noFill/>
              <a:miter lim="800000"/>
              <a:headEnd/>
              <a:tailEnd/>
            </a:ln>
          </p:spPr>
        </p:pic>
        <p:pic>
          <p:nvPicPr>
            <p:cNvPr id="116" name="圖片 78" descr="question.PNG"/>
            <p:cNvPicPr>
              <a:picLocks noChangeAspect="1"/>
            </p:cNvPicPr>
            <p:nvPr/>
          </p:nvPicPr>
          <p:blipFill>
            <a:blip r:embed="rId21" cstate="print"/>
            <a:srcRect l="34041" r="36173" b="3491"/>
            <a:stretch>
              <a:fillRect/>
            </a:stretch>
          </p:blipFill>
          <p:spPr bwMode="auto">
            <a:xfrm>
              <a:off x="5925626" y="3547514"/>
              <a:ext cx="198234" cy="226553"/>
            </a:xfrm>
            <a:prstGeom prst="rect">
              <a:avLst/>
            </a:prstGeom>
            <a:noFill/>
            <a:ln w="9525">
              <a:noFill/>
              <a:miter lim="800000"/>
              <a:headEnd/>
              <a:tailEnd/>
            </a:ln>
          </p:spPr>
        </p:pic>
        <p:pic>
          <p:nvPicPr>
            <p:cNvPr id="117" name="圖片 79" descr="question.PNG"/>
            <p:cNvPicPr>
              <a:picLocks noChangeAspect="1"/>
            </p:cNvPicPr>
            <p:nvPr/>
          </p:nvPicPr>
          <p:blipFill>
            <a:blip r:embed="rId22" cstate="print"/>
            <a:srcRect/>
            <a:stretch>
              <a:fillRect/>
            </a:stretch>
          </p:blipFill>
          <p:spPr bwMode="auto">
            <a:xfrm>
              <a:off x="7145978" y="3613615"/>
              <a:ext cx="453262" cy="160452"/>
            </a:xfrm>
            <a:prstGeom prst="rect">
              <a:avLst/>
            </a:prstGeom>
            <a:noFill/>
            <a:ln w="9525">
              <a:noFill/>
              <a:miter lim="800000"/>
              <a:headEnd/>
              <a:tailEnd/>
            </a:ln>
          </p:spPr>
        </p:pic>
        <p:pic>
          <p:nvPicPr>
            <p:cNvPr id="118" name="圖片 81" descr="question.PNG"/>
            <p:cNvPicPr>
              <a:picLocks noChangeAspect="1"/>
            </p:cNvPicPr>
            <p:nvPr/>
          </p:nvPicPr>
          <p:blipFill>
            <a:blip r:embed="rId23" cstate="print"/>
            <a:srcRect/>
            <a:stretch>
              <a:fillRect/>
            </a:stretch>
          </p:blipFill>
          <p:spPr bwMode="auto">
            <a:xfrm>
              <a:off x="7363049" y="3792171"/>
              <a:ext cx="453262" cy="159828"/>
            </a:xfrm>
            <a:prstGeom prst="rect">
              <a:avLst/>
            </a:prstGeom>
            <a:noFill/>
            <a:ln w="9525">
              <a:noFill/>
              <a:miter lim="800000"/>
              <a:headEnd/>
              <a:tailEnd/>
            </a:ln>
          </p:spPr>
        </p:pic>
        <p:pic>
          <p:nvPicPr>
            <p:cNvPr id="119" name="圖片 83" descr="question.PNG"/>
            <p:cNvPicPr>
              <a:picLocks noChangeAspect="1"/>
            </p:cNvPicPr>
            <p:nvPr/>
          </p:nvPicPr>
          <p:blipFill>
            <a:blip r:embed="rId24" cstate="print"/>
            <a:srcRect/>
            <a:stretch>
              <a:fillRect/>
            </a:stretch>
          </p:blipFill>
          <p:spPr bwMode="auto">
            <a:xfrm>
              <a:off x="5571164" y="4045730"/>
              <a:ext cx="453262" cy="159828"/>
            </a:xfrm>
            <a:prstGeom prst="rect">
              <a:avLst/>
            </a:prstGeom>
            <a:noFill/>
            <a:ln w="9525">
              <a:noFill/>
              <a:miter lim="800000"/>
              <a:headEnd/>
              <a:tailEnd/>
            </a:ln>
          </p:spPr>
        </p:pic>
        <p:pic>
          <p:nvPicPr>
            <p:cNvPr id="120" name="圖片 84" descr="question.PNG"/>
            <p:cNvPicPr>
              <a:picLocks noChangeAspect="1"/>
            </p:cNvPicPr>
            <p:nvPr/>
          </p:nvPicPr>
          <p:blipFill>
            <a:blip r:embed="rId25" cstate="print"/>
            <a:srcRect/>
            <a:stretch>
              <a:fillRect/>
            </a:stretch>
          </p:blipFill>
          <p:spPr bwMode="auto">
            <a:xfrm>
              <a:off x="5593526" y="4264026"/>
              <a:ext cx="452637" cy="159828"/>
            </a:xfrm>
            <a:prstGeom prst="rect">
              <a:avLst/>
            </a:prstGeom>
            <a:noFill/>
            <a:ln w="9525">
              <a:noFill/>
              <a:miter lim="800000"/>
              <a:headEnd/>
              <a:tailEnd/>
            </a:ln>
          </p:spPr>
        </p:pic>
        <p:pic>
          <p:nvPicPr>
            <p:cNvPr id="121" name="圖片 85" descr="question.PNG"/>
            <p:cNvPicPr>
              <a:picLocks noChangeAspect="1"/>
            </p:cNvPicPr>
            <p:nvPr/>
          </p:nvPicPr>
          <p:blipFill>
            <a:blip r:embed="rId26" cstate="print"/>
            <a:srcRect/>
            <a:stretch>
              <a:fillRect/>
            </a:stretch>
          </p:blipFill>
          <p:spPr bwMode="auto">
            <a:xfrm>
              <a:off x="5664795" y="4461430"/>
              <a:ext cx="458258" cy="164198"/>
            </a:xfrm>
            <a:prstGeom prst="rect">
              <a:avLst/>
            </a:prstGeom>
            <a:noFill/>
            <a:ln w="9525">
              <a:noFill/>
              <a:miter lim="800000"/>
              <a:headEnd/>
              <a:tailEnd/>
            </a:ln>
          </p:spPr>
        </p:pic>
        <p:pic>
          <p:nvPicPr>
            <p:cNvPr id="122" name="圖片 89" descr="question.PNG"/>
            <p:cNvPicPr>
              <a:picLocks noChangeAspect="1"/>
            </p:cNvPicPr>
            <p:nvPr/>
          </p:nvPicPr>
          <p:blipFill>
            <a:blip r:embed="rId27" cstate="print"/>
            <a:srcRect/>
            <a:stretch>
              <a:fillRect/>
            </a:stretch>
          </p:blipFill>
          <p:spPr bwMode="auto">
            <a:xfrm>
              <a:off x="7362889" y="4610281"/>
              <a:ext cx="458257" cy="164822"/>
            </a:xfrm>
            <a:prstGeom prst="rect">
              <a:avLst/>
            </a:prstGeom>
            <a:noFill/>
            <a:ln w="9525">
              <a:noFill/>
              <a:miter lim="800000"/>
              <a:headEnd/>
              <a:tailEnd/>
            </a:ln>
          </p:spPr>
        </p:pic>
        <p:pic>
          <p:nvPicPr>
            <p:cNvPr id="123" name="圖片 90" descr="question.PNG"/>
            <p:cNvPicPr>
              <a:picLocks noChangeAspect="1"/>
            </p:cNvPicPr>
            <p:nvPr/>
          </p:nvPicPr>
          <p:blipFill>
            <a:blip r:embed="rId28" cstate="print"/>
            <a:srcRect/>
            <a:stretch>
              <a:fillRect/>
            </a:stretch>
          </p:blipFill>
          <p:spPr bwMode="auto">
            <a:xfrm>
              <a:off x="7772472" y="3148236"/>
              <a:ext cx="458257" cy="164822"/>
            </a:xfrm>
            <a:prstGeom prst="rect">
              <a:avLst/>
            </a:prstGeom>
            <a:noFill/>
            <a:ln w="9525">
              <a:noFill/>
              <a:miter lim="800000"/>
              <a:headEnd/>
              <a:tailEnd/>
            </a:ln>
          </p:spPr>
        </p:pic>
        <p:pic>
          <p:nvPicPr>
            <p:cNvPr id="124" name="圖片 92" descr="question.PNG"/>
            <p:cNvPicPr>
              <a:picLocks noChangeAspect="1"/>
            </p:cNvPicPr>
            <p:nvPr/>
          </p:nvPicPr>
          <p:blipFill>
            <a:blip r:embed="rId29" cstate="print"/>
            <a:srcRect l="20855" r="21794" b="-1443"/>
            <a:stretch>
              <a:fillRect/>
            </a:stretch>
          </p:blipFill>
          <p:spPr bwMode="auto">
            <a:xfrm>
              <a:off x="6112064" y="3803716"/>
              <a:ext cx="311511" cy="198234"/>
            </a:xfrm>
            <a:prstGeom prst="rect">
              <a:avLst/>
            </a:prstGeom>
            <a:noFill/>
            <a:ln w="9525">
              <a:noFill/>
              <a:miter lim="800000"/>
              <a:headEnd/>
              <a:tailEnd/>
            </a:ln>
          </p:spPr>
        </p:pic>
        <p:pic>
          <p:nvPicPr>
            <p:cNvPr id="125" name="圖片 93" descr="question.PNG"/>
            <p:cNvPicPr>
              <a:picLocks noChangeAspect="1"/>
            </p:cNvPicPr>
            <p:nvPr/>
          </p:nvPicPr>
          <p:blipFill>
            <a:blip r:embed="rId30" cstate="print"/>
            <a:srcRect/>
            <a:stretch>
              <a:fillRect/>
            </a:stretch>
          </p:blipFill>
          <p:spPr bwMode="auto">
            <a:xfrm>
              <a:off x="6493155" y="3809376"/>
              <a:ext cx="416426" cy="124241"/>
            </a:xfrm>
            <a:prstGeom prst="rect">
              <a:avLst/>
            </a:prstGeom>
            <a:noFill/>
            <a:ln w="9525">
              <a:noFill/>
              <a:miter lim="800000"/>
              <a:headEnd/>
              <a:tailEnd/>
            </a:ln>
          </p:spPr>
        </p:pic>
        <p:pic>
          <p:nvPicPr>
            <p:cNvPr id="126" name="圖片 33" descr="100274708_logo.jpg"/>
            <p:cNvPicPr>
              <a:picLocks noChangeAspect="1"/>
            </p:cNvPicPr>
            <p:nvPr/>
          </p:nvPicPr>
          <p:blipFill>
            <a:blip r:embed="rId31" cstate="print"/>
            <a:srcRect/>
            <a:stretch>
              <a:fillRect/>
            </a:stretch>
          </p:blipFill>
          <p:spPr bwMode="auto">
            <a:xfrm>
              <a:off x="7886996" y="2397977"/>
              <a:ext cx="390207" cy="66804"/>
            </a:xfrm>
            <a:prstGeom prst="rect">
              <a:avLst/>
            </a:prstGeom>
            <a:noFill/>
            <a:ln w="9525">
              <a:noFill/>
              <a:miter lim="800000"/>
              <a:headEnd/>
              <a:tailEnd/>
            </a:ln>
          </p:spPr>
        </p:pic>
        <p:pic>
          <p:nvPicPr>
            <p:cNvPr id="127" name="圖片 34" descr="hikvision.jpg"/>
            <p:cNvPicPr>
              <a:picLocks noChangeAspect="1"/>
            </p:cNvPicPr>
            <p:nvPr/>
          </p:nvPicPr>
          <p:blipFill>
            <a:blip r:embed="rId32" cstate="print"/>
            <a:srcRect b="-14537"/>
            <a:stretch>
              <a:fillRect/>
            </a:stretch>
          </p:blipFill>
          <p:spPr bwMode="auto">
            <a:xfrm>
              <a:off x="7350954" y="3229997"/>
              <a:ext cx="390206" cy="61184"/>
            </a:xfrm>
            <a:prstGeom prst="rect">
              <a:avLst/>
            </a:prstGeom>
            <a:noFill/>
            <a:ln w="9525">
              <a:noFill/>
              <a:miter lim="800000"/>
              <a:headEnd/>
              <a:tailEnd/>
            </a:ln>
          </p:spPr>
        </p:pic>
        <p:pic>
          <p:nvPicPr>
            <p:cNvPr id="128" name="圖片 35" descr="viosecure_logo1.jpg"/>
            <p:cNvPicPr>
              <a:picLocks noChangeAspect="1"/>
            </p:cNvPicPr>
            <p:nvPr/>
          </p:nvPicPr>
          <p:blipFill>
            <a:blip r:embed="rId33" cstate="print"/>
            <a:srcRect/>
            <a:stretch>
              <a:fillRect/>
            </a:stretch>
          </p:blipFill>
          <p:spPr bwMode="auto">
            <a:xfrm>
              <a:off x="6958770" y="4670762"/>
              <a:ext cx="377095" cy="79291"/>
            </a:xfrm>
            <a:prstGeom prst="rect">
              <a:avLst/>
            </a:prstGeom>
            <a:noFill/>
            <a:ln w="9525">
              <a:noFill/>
              <a:miter lim="800000"/>
              <a:headEnd/>
              <a:tailEnd/>
            </a:ln>
          </p:spPr>
        </p:pic>
        <p:pic>
          <p:nvPicPr>
            <p:cNvPr id="129" name="圖片 36" descr="a-mtk.jpg"/>
            <p:cNvPicPr>
              <a:picLocks noChangeAspect="1"/>
            </p:cNvPicPr>
            <p:nvPr/>
          </p:nvPicPr>
          <p:blipFill>
            <a:blip r:embed="rId34" cstate="print"/>
            <a:srcRect/>
            <a:stretch>
              <a:fillRect/>
            </a:stretch>
          </p:blipFill>
          <p:spPr bwMode="auto">
            <a:xfrm>
              <a:off x="5455934" y="2390173"/>
              <a:ext cx="390830" cy="82411"/>
            </a:xfrm>
            <a:prstGeom prst="rect">
              <a:avLst/>
            </a:prstGeom>
            <a:noFill/>
            <a:ln w="9525">
              <a:noFill/>
              <a:miter lim="800000"/>
              <a:headEnd/>
              <a:tailEnd/>
            </a:ln>
          </p:spPr>
        </p:pic>
        <p:pic>
          <p:nvPicPr>
            <p:cNvPr id="130" name="Picture 36" descr="D:\qnap\office\pic\logo\CNB-01.png"/>
            <p:cNvPicPr>
              <a:picLocks noChangeAspect="1" noChangeArrowheads="1"/>
            </p:cNvPicPr>
            <p:nvPr/>
          </p:nvPicPr>
          <p:blipFill>
            <a:blip r:embed="rId35" cstate="print"/>
            <a:srcRect/>
            <a:stretch>
              <a:fillRect/>
            </a:stretch>
          </p:blipFill>
          <p:spPr bwMode="auto">
            <a:xfrm>
              <a:off x="6236589" y="2773605"/>
              <a:ext cx="373973" cy="97395"/>
            </a:xfrm>
            <a:prstGeom prst="rect">
              <a:avLst/>
            </a:prstGeom>
            <a:noFill/>
            <a:ln w="9525">
              <a:noFill/>
              <a:miter lim="800000"/>
              <a:headEnd/>
              <a:tailEnd/>
            </a:ln>
          </p:spPr>
        </p:pic>
        <p:pic>
          <p:nvPicPr>
            <p:cNvPr id="131" name="圖片 93" descr="DIGITUS_R__Professional_Web_01.jpg"/>
            <p:cNvPicPr>
              <a:picLocks noChangeAspect="1"/>
            </p:cNvPicPr>
            <p:nvPr/>
          </p:nvPicPr>
          <p:blipFill>
            <a:blip r:embed="rId36" cstate="print"/>
            <a:srcRect/>
            <a:stretch>
              <a:fillRect/>
            </a:stretch>
          </p:blipFill>
          <p:spPr bwMode="auto">
            <a:xfrm>
              <a:off x="7126768" y="2737086"/>
              <a:ext cx="392079" cy="149214"/>
            </a:xfrm>
            <a:prstGeom prst="rect">
              <a:avLst/>
            </a:prstGeom>
            <a:noFill/>
            <a:ln w="9525">
              <a:noFill/>
              <a:miter lim="800000"/>
              <a:headEnd/>
              <a:tailEnd/>
            </a:ln>
          </p:spPr>
        </p:pic>
        <p:pic>
          <p:nvPicPr>
            <p:cNvPr id="132" name="Picture 2" descr="D:\qnap\office\pic\logo\shany.jpg"/>
            <p:cNvPicPr>
              <a:picLocks noChangeAspect="1" noChangeArrowheads="1"/>
            </p:cNvPicPr>
            <p:nvPr/>
          </p:nvPicPr>
          <p:blipFill>
            <a:blip r:embed="rId37" cstate="print"/>
            <a:srcRect/>
            <a:stretch>
              <a:fillRect/>
            </a:stretch>
          </p:blipFill>
          <p:spPr bwMode="auto">
            <a:xfrm>
              <a:off x="6173027" y="4274542"/>
              <a:ext cx="430162" cy="149214"/>
            </a:xfrm>
            <a:prstGeom prst="rect">
              <a:avLst/>
            </a:prstGeom>
            <a:noFill/>
            <a:ln w="9525">
              <a:noFill/>
              <a:miter lim="800000"/>
              <a:headEnd/>
              <a:tailEnd/>
            </a:ln>
          </p:spPr>
        </p:pic>
        <p:pic>
          <p:nvPicPr>
            <p:cNvPr id="133" name="Picture 3" descr="D:\qnap\office\pic\logo\IPX_Logo.JPG"/>
            <p:cNvPicPr>
              <a:picLocks noChangeAspect="1" noChangeArrowheads="1"/>
            </p:cNvPicPr>
            <p:nvPr/>
          </p:nvPicPr>
          <p:blipFill>
            <a:blip r:embed="rId38" cstate="print"/>
            <a:srcRect/>
            <a:stretch>
              <a:fillRect/>
            </a:stretch>
          </p:blipFill>
          <p:spPr bwMode="auto">
            <a:xfrm>
              <a:off x="7228954" y="3380607"/>
              <a:ext cx="240991" cy="198536"/>
            </a:xfrm>
            <a:prstGeom prst="rect">
              <a:avLst/>
            </a:prstGeom>
            <a:noFill/>
            <a:ln w="9525">
              <a:noFill/>
              <a:miter lim="800000"/>
              <a:headEnd/>
              <a:tailEnd/>
            </a:ln>
          </p:spPr>
        </p:pic>
        <p:pic>
          <p:nvPicPr>
            <p:cNvPr id="134" name="Picture 4" descr="D:\qnap\office\pic\logo\brickcom.jpg"/>
            <p:cNvPicPr>
              <a:picLocks noChangeAspect="1" noChangeArrowheads="1"/>
            </p:cNvPicPr>
            <p:nvPr/>
          </p:nvPicPr>
          <p:blipFill>
            <a:blip r:embed="rId39" cstate="print"/>
            <a:srcRect/>
            <a:stretch>
              <a:fillRect/>
            </a:stretch>
          </p:blipFill>
          <p:spPr bwMode="auto">
            <a:xfrm>
              <a:off x="7518847" y="2561247"/>
              <a:ext cx="368148" cy="101487"/>
            </a:xfrm>
            <a:prstGeom prst="rect">
              <a:avLst/>
            </a:prstGeom>
            <a:noFill/>
            <a:ln w="9525">
              <a:noFill/>
              <a:miter lim="800000"/>
              <a:headEnd/>
              <a:tailEnd/>
            </a:ln>
          </p:spPr>
        </p:pic>
        <p:pic>
          <p:nvPicPr>
            <p:cNvPr id="135" name="圖片 76" descr="question.PNG"/>
            <p:cNvPicPr>
              <a:picLocks noChangeAspect="1"/>
            </p:cNvPicPr>
            <p:nvPr/>
          </p:nvPicPr>
          <p:blipFill>
            <a:blip r:embed="rId40" cstate="print"/>
            <a:srcRect/>
            <a:stretch>
              <a:fillRect/>
            </a:stretch>
          </p:blipFill>
          <p:spPr bwMode="auto">
            <a:xfrm>
              <a:off x="7550707" y="3385704"/>
              <a:ext cx="453262" cy="159828"/>
            </a:xfrm>
            <a:prstGeom prst="rect">
              <a:avLst/>
            </a:prstGeom>
            <a:noFill/>
            <a:ln w="9525">
              <a:noFill/>
              <a:miter lim="800000"/>
              <a:headEnd/>
              <a:tailEnd/>
            </a:ln>
          </p:spPr>
        </p:pic>
        <p:pic>
          <p:nvPicPr>
            <p:cNvPr id="136" name="圖片 80" descr="question.PNG"/>
            <p:cNvPicPr>
              <a:picLocks noChangeAspect="1"/>
            </p:cNvPicPr>
            <p:nvPr/>
          </p:nvPicPr>
          <p:blipFill>
            <a:blip r:embed="rId41" cstate="print"/>
            <a:srcRect/>
            <a:stretch>
              <a:fillRect/>
            </a:stretch>
          </p:blipFill>
          <p:spPr bwMode="auto">
            <a:xfrm>
              <a:off x="5523207" y="3835557"/>
              <a:ext cx="452637" cy="160452"/>
            </a:xfrm>
            <a:prstGeom prst="rect">
              <a:avLst/>
            </a:prstGeom>
            <a:noFill/>
            <a:ln w="9525">
              <a:noFill/>
              <a:miter lim="800000"/>
              <a:headEnd/>
              <a:tailEnd/>
            </a:ln>
          </p:spPr>
        </p:pic>
        <p:pic>
          <p:nvPicPr>
            <p:cNvPr id="137" name="圖片 48" descr="bosch-logo.jpg"/>
            <p:cNvPicPr>
              <a:picLocks noChangeAspect="1"/>
            </p:cNvPicPr>
            <p:nvPr/>
          </p:nvPicPr>
          <p:blipFill>
            <a:blip r:embed="rId42" cstate="print"/>
            <a:srcRect/>
            <a:stretch>
              <a:fillRect/>
            </a:stretch>
          </p:blipFill>
          <p:spPr bwMode="auto">
            <a:xfrm>
              <a:off x="7074012" y="2543903"/>
              <a:ext cx="367729" cy="129236"/>
            </a:xfrm>
            <a:prstGeom prst="rect">
              <a:avLst/>
            </a:prstGeom>
            <a:noFill/>
            <a:ln w="9525">
              <a:noFill/>
              <a:miter lim="800000"/>
              <a:headEnd/>
              <a:tailEnd/>
            </a:ln>
          </p:spPr>
        </p:pic>
        <p:pic>
          <p:nvPicPr>
            <p:cNvPr id="138" name="圖片 49" descr="Everfocus.png"/>
            <p:cNvPicPr>
              <a:picLocks noChangeAspect="1"/>
            </p:cNvPicPr>
            <p:nvPr/>
          </p:nvPicPr>
          <p:blipFill>
            <a:blip r:embed="rId43" cstate="print"/>
            <a:srcRect/>
            <a:stretch>
              <a:fillRect/>
            </a:stretch>
          </p:blipFill>
          <p:spPr bwMode="auto">
            <a:xfrm>
              <a:off x="7606888" y="2989396"/>
              <a:ext cx="443897" cy="88654"/>
            </a:xfrm>
            <a:prstGeom prst="rect">
              <a:avLst/>
            </a:prstGeom>
            <a:noFill/>
            <a:ln w="9525">
              <a:noFill/>
              <a:miter lim="800000"/>
              <a:headEnd/>
              <a:tailEnd/>
            </a:ln>
          </p:spPr>
        </p:pic>
        <p:pic>
          <p:nvPicPr>
            <p:cNvPr id="139" name="圖片 51" descr="Histream.jpg"/>
            <p:cNvPicPr>
              <a:picLocks noChangeAspect="1"/>
            </p:cNvPicPr>
            <p:nvPr/>
          </p:nvPicPr>
          <p:blipFill>
            <a:blip r:embed="rId44" cstate="print"/>
            <a:srcRect/>
            <a:stretch>
              <a:fillRect/>
            </a:stretch>
          </p:blipFill>
          <p:spPr bwMode="auto">
            <a:xfrm>
              <a:off x="5480660" y="3380607"/>
              <a:ext cx="360237" cy="163574"/>
            </a:xfrm>
            <a:prstGeom prst="rect">
              <a:avLst/>
            </a:prstGeom>
            <a:noFill/>
            <a:ln w="9525">
              <a:noFill/>
              <a:miter lim="800000"/>
              <a:headEnd/>
              <a:tailEnd/>
            </a:ln>
          </p:spPr>
        </p:pic>
        <p:pic>
          <p:nvPicPr>
            <p:cNvPr id="140" name="圖片 52" descr="Hunt.png"/>
            <p:cNvPicPr>
              <a:picLocks noChangeAspect="1"/>
            </p:cNvPicPr>
            <p:nvPr/>
          </p:nvPicPr>
          <p:blipFill>
            <a:blip r:embed="rId45" cstate="print"/>
            <a:srcRect/>
            <a:stretch>
              <a:fillRect/>
            </a:stretch>
          </p:blipFill>
          <p:spPr bwMode="auto">
            <a:xfrm>
              <a:off x="6450854" y="3404307"/>
              <a:ext cx="339828" cy="116174"/>
            </a:xfrm>
            <a:prstGeom prst="rect">
              <a:avLst/>
            </a:prstGeom>
            <a:noFill/>
            <a:ln w="9525">
              <a:noFill/>
              <a:miter lim="800000"/>
              <a:headEnd/>
              <a:tailEnd/>
            </a:ln>
          </p:spPr>
        </p:pic>
        <p:pic>
          <p:nvPicPr>
            <p:cNvPr id="141" name="圖片 53" descr="sollo logo.jpg"/>
            <p:cNvPicPr>
              <a:picLocks noChangeAspect="1"/>
            </p:cNvPicPr>
            <p:nvPr/>
          </p:nvPicPr>
          <p:blipFill>
            <a:blip r:embed="rId46" cstate="print"/>
            <a:srcRect/>
            <a:stretch>
              <a:fillRect/>
            </a:stretch>
          </p:blipFill>
          <p:spPr bwMode="auto">
            <a:xfrm>
              <a:off x="7513744" y="4277588"/>
              <a:ext cx="396448" cy="95522"/>
            </a:xfrm>
            <a:prstGeom prst="rect">
              <a:avLst/>
            </a:prstGeom>
            <a:noFill/>
            <a:ln w="9525">
              <a:noFill/>
              <a:miter lim="800000"/>
              <a:headEnd/>
              <a:tailEnd/>
            </a:ln>
          </p:spPr>
        </p:pic>
        <p:pic>
          <p:nvPicPr>
            <p:cNvPr id="142" name="圖片 54" descr="yokogawa.gif"/>
            <p:cNvPicPr>
              <a:picLocks noChangeAspect="1"/>
            </p:cNvPicPr>
            <p:nvPr/>
          </p:nvPicPr>
          <p:blipFill>
            <a:blip r:embed="rId47" cstate="print"/>
            <a:srcRect/>
            <a:stretch>
              <a:fillRect/>
            </a:stretch>
          </p:blipFill>
          <p:spPr bwMode="auto">
            <a:xfrm>
              <a:off x="8003969" y="2744585"/>
              <a:ext cx="317159" cy="214145"/>
            </a:xfrm>
            <a:prstGeom prst="rect">
              <a:avLst/>
            </a:prstGeom>
            <a:noFill/>
            <a:ln w="9525">
              <a:noFill/>
              <a:miter lim="800000"/>
              <a:headEnd/>
              <a:tailEnd/>
            </a:ln>
          </p:spPr>
        </p:pic>
        <p:pic>
          <p:nvPicPr>
            <p:cNvPr id="143" name="圖片 55" descr="samsung.png"/>
            <p:cNvPicPr>
              <a:picLocks noChangeAspect="1"/>
            </p:cNvPicPr>
            <p:nvPr/>
          </p:nvPicPr>
          <p:blipFill>
            <a:blip r:embed="rId48" cstate="print"/>
            <a:srcRect/>
            <a:stretch>
              <a:fillRect/>
            </a:stretch>
          </p:blipFill>
          <p:spPr bwMode="auto">
            <a:xfrm>
              <a:off x="7441741" y="3998376"/>
              <a:ext cx="429507" cy="198234"/>
            </a:xfrm>
            <a:prstGeom prst="rect">
              <a:avLst/>
            </a:prstGeom>
            <a:noFill/>
            <a:ln w="9525">
              <a:noFill/>
              <a:miter lim="800000"/>
              <a:headEnd/>
              <a:tailEnd/>
            </a:ln>
          </p:spPr>
        </p:pic>
        <p:pic>
          <p:nvPicPr>
            <p:cNvPr id="144" name="圖片 56" descr="Sharp.jpg"/>
            <p:cNvPicPr>
              <a:picLocks noChangeAspect="1"/>
            </p:cNvPicPr>
            <p:nvPr/>
          </p:nvPicPr>
          <p:blipFill>
            <a:blip r:embed="rId49" cstate="print"/>
            <a:srcRect/>
            <a:stretch>
              <a:fillRect/>
            </a:stretch>
          </p:blipFill>
          <p:spPr bwMode="auto">
            <a:xfrm>
              <a:off x="7060483" y="4281743"/>
              <a:ext cx="415803" cy="84909"/>
            </a:xfrm>
            <a:prstGeom prst="rect">
              <a:avLst/>
            </a:prstGeom>
            <a:noFill/>
            <a:ln w="9525">
              <a:noFill/>
              <a:miter lim="800000"/>
              <a:headEnd/>
              <a:tailEnd/>
            </a:ln>
          </p:spPr>
        </p:pic>
        <p:pic>
          <p:nvPicPr>
            <p:cNvPr id="145" name="圖片 57" descr="LG.jpg"/>
            <p:cNvPicPr>
              <a:picLocks noChangeAspect="1"/>
            </p:cNvPicPr>
            <p:nvPr/>
          </p:nvPicPr>
          <p:blipFill>
            <a:blip r:embed="rId50" cstate="print"/>
            <a:srcRect/>
            <a:stretch>
              <a:fillRect/>
            </a:stretch>
          </p:blipFill>
          <p:spPr bwMode="auto">
            <a:xfrm>
              <a:off x="6204151" y="3643986"/>
              <a:ext cx="415803" cy="84909"/>
            </a:xfrm>
            <a:prstGeom prst="rect">
              <a:avLst/>
            </a:prstGeom>
            <a:noFill/>
            <a:ln w="9525">
              <a:noFill/>
              <a:miter lim="800000"/>
              <a:headEnd/>
              <a:tailEnd/>
            </a:ln>
          </p:spPr>
        </p:pic>
        <p:pic>
          <p:nvPicPr>
            <p:cNvPr id="146" name="圖片 58" descr="logo-lilin.png"/>
            <p:cNvPicPr>
              <a:picLocks noChangeAspect="1"/>
            </p:cNvPicPr>
            <p:nvPr/>
          </p:nvPicPr>
          <p:blipFill>
            <a:blip r:embed="rId51" cstate="print"/>
            <a:srcRect/>
            <a:stretch>
              <a:fillRect/>
            </a:stretch>
          </p:blipFill>
          <p:spPr bwMode="auto">
            <a:xfrm>
              <a:off x="6670120" y="3620253"/>
              <a:ext cx="407063" cy="84909"/>
            </a:xfrm>
            <a:prstGeom prst="rect">
              <a:avLst/>
            </a:prstGeom>
            <a:noFill/>
            <a:ln w="9525">
              <a:noFill/>
              <a:miter lim="800000"/>
              <a:headEnd/>
              <a:tailEnd/>
            </a:ln>
          </p:spPr>
        </p:pic>
        <p:pic>
          <p:nvPicPr>
            <p:cNvPr id="147" name="Picture 3" descr="C:\Users\andrew\Downloads\Foscam-logo.tif"/>
            <p:cNvPicPr>
              <a:picLocks noChangeAspect="1" noChangeArrowheads="1"/>
            </p:cNvPicPr>
            <p:nvPr/>
          </p:nvPicPr>
          <p:blipFill>
            <a:blip r:embed="rId52" cstate="print"/>
            <a:srcRect/>
            <a:stretch>
              <a:fillRect/>
            </a:stretch>
          </p:blipFill>
          <p:spPr bwMode="auto">
            <a:xfrm>
              <a:off x="5406057" y="3229997"/>
              <a:ext cx="425240" cy="51925"/>
            </a:xfrm>
            <a:prstGeom prst="rect">
              <a:avLst/>
            </a:prstGeom>
            <a:noFill/>
          </p:spPr>
        </p:pic>
        <p:pic>
          <p:nvPicPr>
            <p:cNvPr id="148" name="Picture 4" descr="C:\Users\andrew\Downloads\gs_logo.png"/>
            <p:cNvPicPr>
              <a:picLocks noChangeAspect="1" noChangeArrowheads="1"/>
            </p:cNvPicPr>
            <p:nvPr/>
          </p:nvPicPr>
          <p:blipFill>
            <a:blip r:embed="rId53" cstate="print"/>
            <a:srcRect/>
            <a:stretch>
              <a:fillRect/>
            </a:stretch>
          </p:blipFill>
          <p:spPr bwMode="auto">
            <a:xfrm>
              <a:off x="6437104" y="3143143"/>
              <a:ext cx="424788" cy="169916"/>
            </a:xfrm>
            <a:prstGeom prst="rect">
              <a:avLst/>
            </a:prstGeom>
            <a:noFill/>
          </p:spPr>
        </p:pic>
        <p:pic>
          <p:nvPicPr>
            <p:cNvPr id="149" name="圖片 148" descr="logo bolide png.png"/>
            <p:cNvPicPr>
              <a:picLocks noChangeAspect="1"/>
            </p:cNvPicPr>
            <p:nvPr/>
          </p:nvPicPr>
          <p:blipFill>
            <a:blip r:embed="rId54" cstate="print"/>
            <a:stretch>
              <a:fillRect/>
            </a:stretch>
          </p:blipFill>
          <p:spPr>
            <a:xfrm>
              <a:off x="6578286" y="2547571"/>
              <a:ext cx="424789" cy="106911"/>
            </a:xfrm>
            <a:prstGeom prst="rect">
              <a:avLst/>
            </a:prstGeom>
          </p:spPr>
        </p:pic>
        <p:pic>
          <p:nvPicPr>
            <p:cNvPr id="150" name="Picture 2" descr="D:\QNAP\media\logo\JVC red logo-01.png"/>
            <p:cNvPicPr>
              <a:picLocks noChangeAspect="1" noChangeArrowheads="1"/>
            </p:cNvPicPr>
            <p:nvPr/>
          </p:nvPicPr>
          <p:blipFill>
            <a:blip r:embed="rId55" cstate="print"/>
            <a:srcRect l="15141" r="14201" b="39445"/>
            <a:stretch>
              <a:fillRect/>
            </a:stretch>
          </p:blipFill>
          <p:spPr bwMode="auto">
            <a:xfrm>
              <a:off x="5510106" y="3583818"/>
              <a:ext cx="368149" cy="157778"/>
            </a:xfrm>
            <a:prstGeom prst="rect">
              <a:avLst/>
            </a:prstGeom>
            <a:noFill/>
          </p:spPr>
        </p:pic>
        <p:pic>
          <p:nvPicPr>
            <p:cNvPr id="151" name="圖片 150" descr="Dahua LOGO [转换].jpg"/>
            <p:cNvPicPr>
              <a:picLocks noChangeAspect="1"/>
            </p:cNvPicPr>
            <p:nvPr/>
          </p:nvPicPr>
          <p:blipFill>
            <a:blip r:embed="rId56" cstate="print"/>
            <a:stretch>
              <a:fillRect/>
            </a:stretch>
          </p:blipFill>
          <p:spPr>
            <a:xfrm>
              <a:off x="6705862" y="2737086"/>
              <a:ext cx="368149" cy="109762"/>
            </a:xfrm>
            <a:prstGeom prst="rect">
              <a:avLst/>
            </a:prstGeom>
          </p:spPr>
        </p:pic>
        <p:pic>
          <p:nvPicPr>
            <p:cNvPr id="152" name="Picture 5" descr="D:\QNAP\media\logo\blanc_logo.jpg"/>
            <p:cNvPicPr>
              <a:picLocks noChangeAspect="1" noChangeArrowheads="1"/>
            </p:cNvPicPr>
            <p:nvPr/>
          </p:nvPicPr>
          <p:blipFill>
            <a:blip r:embed="rId57" cstate="print"/>
            <a:srcRect/>
            <a:stretch>
              <a:fillRect/>
            </a:stretch>
          </p:blipFill>
          <p:spPr bwMode="auto">
            <a:xfrm>
              <a:off x="6153038" y="2547571"/>
              <a:ext cx="397277" cy="105740"/>
            </a:xfrm>
            <a:prstGeom prst="rect">
              <a:avLst/>
            </a:prstGeom>
            <a:noFill/>
          </p:spPr>
        </p:pic>
        <p:pic>
          <p:nvPicPr>
            <p:cNvPr id="153" name="Picture 7" descr="D:\QNAP\media\logo\Dynacolor_4b398d2f26fc1.png"/>
            <p:cNvPicPr>
              <a:picLocks noChangeAspect="1" noChangeArrowheads="1"/>
            </p:cNvPicPr>
            <p:nvPr/>
          </p:nvPicPr>
          <p:blipFill>
            <a:blip r:embed="rId58" cstate="print"/>
            <a:srcRect/>
            <a:stretch>
              <a:fillRect/>
            </a:stretch>
          </p:blipFill>
          <p:spPr bwMode="auto">
            <a:xfrm>
              <a:off x="5352908" y="3014447"/>
              <a:ext cx="396468" cy="99116"/>
            </a:xfrm>
            <a:prstGeom prst="rect">
              <a:avLst/>
            </a:prstGeom>
            <a:noFill/>
          </p:spPr>
        </p:pic>
        <p:pic>
          <p:nvPicPr>
            <p:cNvPr id="154" name="Picture 8" descr="D:\QNAP\media\logo\grundig_logo.jpg"/>
            <p:cNvPicPr>
              <a:picLocks noChangeAspect="1" noChangeArrowheads="1"/>
            </p:cNvPicPr>
            <p:nvPr/>
          </p:nvPicPr>
          <p:blipFill>
            <a:blip r:embed="rId59" cstate="print"/>
            <a:srcRect t="32786" b="34428"/>
            <a:stretch>
              <a:fillRect/>
            </a:stretch>
          </p:blipFill>
          <p:spPr bwMode="auto">
            <a:xfrm>
              <a:off x="6915861" y="3204090"/>
              <a:ext cx="397797" cy="108969"/>
            </a:xfrm>
            <a:prstGeom prst="rect">
              <a:avLst/>
            </a:prstGeom>
            <a:noFill/>
          </p:spPr>
        </p:pic>
        <p:pic>
          <p:nvPicPr>
            <p:cNvPr id="155" name="Picture 9" descr="D:\QNAP\media\logo\ng_logo-office.png"/>
            <p:cNvPicPr>
              <a:picLocks noChangeAspect="1" noChangeArrowheads="1"/>
            </p:cNvPicPr>
            <p:nvPr/>
          </p:nvPicPr>
          <p:blipFill>
            <a:blip r:embed="rId60" cstate="print"/>
            <a:srcRect/>
            <a:stretch>
              <a:fillRect/>
            </a:stretch>
          </p:blipFill>
          <p:spPr bwMode="auto">
            <a:xfrm>
              <a:off x="6984750" y="3774608"/>
              <a:ext cx="226553" cy="198397"/>
            </a:xfrm>
            <a:prstGeom prst="rect">
              <a:avLst/>
            </a:prstGeom>
            <a:noFill/>
          </p:spPr>
        </p:pic>
        <p:pic>
          <p:nvPicPr>
            <p:cNvPr id="156" name="Picture 10" descr="D:\QNAP\media\logo\SQX Logo.gif"/>
            <p:cNvPicPr>
              <a:picLocks noChangeAspect="1" noChangeArrowheads="1"/>
            </p:cNvPicPr>
            <p:nvPr/>
          </p:nvPicPr>
          <p:blipFill>
            <a:blip r:embed="rId61" cstate="print"/>
            <a:srcRect/>
            <a:stretch>
              <a:fillRect/>
            </a:stretch>
          </p:blipFill>
          <p:spPr bwMode="auto">
            <a:xfrm>
              <a:off x="6167602" y="4484050"/>
              <a:ext cx="368148" cy="124549"/>
            </a:xfrm>
            <a:prstGeom prst="rect">
              <a:avLst/>
            </a:prstGeom>
            <a:noFill/>
          </p:spPr>
        </p:pic>
        <p:pic>
          <p:nvPicPr>
            <p:cNvPr id="157" name="Picture 11" descr="D:\QNAP\media\logo\TRUEN_Logo.gif"/>
            <p:cNvPicPr>
              <a:picLocks noChangeAspect="1" noChangeArrowheads="1"/>
            </p:cNvPicPr>
            <p:nvPr/>
          </p:nvPicPr>
          <p:blipFill>
            <a:blip r:embed="rId62" cstate="print"/>
            <a:srcRect t="23261" b="30216"/>
            <a:stretch>
              <a:fillRect/>
            </a:stretch>
          </p:blipFill>
          <p:spPr bwMode="auto">
            <a:xfrm>
              <a:off x="5710372" y="4672831"/>
              <a:ext cx="367105" cy="113276"/>
            </a:xfrm>
            <a:prstGeom prst="rect">
              <a:avLst/>
            </a:prstGeom>
            <a:noFill/>
          </p:spPr>
        </p:pic>
        <p:pic>
          <p:nvPicPr>
            <p:cNvPr id="158" name="圖片 157" descr="logo_qihan.jpg"/>
            <p:cNvPicPr>
              <a:picLocks noChangeAspect="1"/>
            </p:cNvPicPr>
            <p:nvPr/>
          </p:nvPicPr>
          <p:blipFill>
            <a:blip r:embed="rId63" cstate="print"/>
            <a:stretch>
              <a:fillRect/>
            </a:stretch>
          </p:blipFill>
          <p:spPr>
            <a:xfrm>
              <a:off x="7020495" y="4059918"/>
              <a:ext cx="368151" cy="57432"/>
            </a:xfrm>
            <a:prstGeom prst="rect">
              <a:avLst/>
            </a:prstGeom>
          </p:spPr>
        </p:pic>
        <p:pic>
          <p:nvPicPr>
            <p:cNvPr id="159" name="圖片 158" descr="YUDOR LOGO.jpg"/>
            <p:cNvPicPr>
              <a:picLocks noChangeAspect="1"/>
            </p:cNvPicPr>
            <p:nvPr/>
          </p:nvPicPr>
          <p:blipFill>
            <a:blip r:embed="rId64" cstate="print"/>
            <a:stretch>
              <a:fillRect/>
            </a:stretch>
          </p:blipFill>
          <p:spPr>
            <a:xfrm>
              <a:off x="7657227" y="3606827"/>
              <a:ext cx="368149" cy="122716"/>
            </a:xfrm>
            <a:prstGeom prst="rect">
              <a:avLst/>
            </a:prstGeom>
          </p:spPr>
        </p:pic>
        <p:pic>
          <p:nvPicPr>
            <p:cNvPr id="160" name="圖片 159" descr="3Svision_logo.jpg"/>
            <p:cNvPicPr>
              <a:picLocks noChangeAspect="1"/>
            </p:cNvPicPr>
            <p:nvPr/>
          </p:nvPicPr>
          <p:blipFill>
            <a:blip r:embed="rId65" cstate="print"/>
            <a:stretch>
              <a:fillRect/>
            </a:stretch>
          </p:blipFill>
          <p:spPr>
            <a:xfrm>
              <a:off x="5190475" y="2334506"/>
              <a:ext cx="193746" cy="193746"/>
            </a:xfrm>
            <a:prstGeom prst="rect">
              <a:avLst/>
            </a:prstGeom>
          </p:spPr>
        </p:pic>
        <p:pic>
          <p:nvPicPr>
            <p:cNvPr id="161" name="圖片 160" descr="apexis.jpg"/>
            <p:cNvPicPr>
              <a:picLocks noChangeAspect="1"/>
            </p:cNvPicPr>
            <p:nvPr/>
          </p:nvPicPr>
          <p:blipFill>
            <a:blip r:embed="rId66" cstate="print"/>
            <a:stretch>
              <a:fillRect/>
            </a:stretch>
          </p:blipFill>
          <p:spPr>
            <a:xfrm>
              <a:off x="6879955" y="2385204"/>
              <a:ext cx="385015" cy="92351"/>
            </a:xfrm>
            <a:prstGeom prst="rect">
              <a:avLst/>
            </a:prstGeom>
          </p:spPr>
        </p:pic>
        <p:pic>
          <p:nvPicPr>
            <p:cNvPr id="162" name="圖片 161" descr="eneo.png"/>
            <p:cNvPicPr>
              <a:picLocks noChangeAspect="1"/>
            </p:cNvPicPr>
            <p:nvPr/>
          </p:nvPicPr>
          <p:blipFill>
            <a:blip r:embed="rId67" cstate="print"/>
            <a:stretch>
              <a:fillRect/>
            </a:stretch>
          </p:blipFill>
          <p:spPr>
            <a:xfrm>
              <a:off x="7183649" y="2970755"/>
              <a:ext cx="367058" cy="157311"/>
            </a:xfrm>
            <a:prstGeom prst="rect">
              <a:avLst/>
            </a:prstGeom>
          </p:spPr>
        </p:pic>
        <p:pic>
          <p:nvPicPr>
            <p:cNvPr id="163" name="圖片 162" descr="StarDot.jpg"/>
            <p:cNvPicPr>
              <a:picLocks noChangeAspect="1"/>
            </p:cNvPicPr>
            <p:nvPr/>
          </p:nvPicPr>
          <p:blipFill>
            <a:blip r:embed="rId68" cstate="print"/>
            <a:stretch>
              <a:fillRect/>
            </a:stretch>
          </p:blipFill>
          <p:spPr>
            <a:xfrm>
              <a:off x="6611538" y="4452228"/>
              <a:ext cx="368148" cy="146508"/>
            </a:xfrm>
            <a:prstGeom prst="rect">
              <a:avLst/>
            </a:prstGeom>
          </p:spPr>
        </p:pic>
        <p:pic>
          <p:nvPicPr>
            <p:cNvPr id="164" name="圖片 163" descr="planet.png"/>
            <p:cNvPicPr>
              <a:picLocks noChangeAspect="1"/>
            </p:cNvPicPr>
            <p:nvPr/>
          </p:nvPicPr>
          <p:blipFill>
            <a:blip r:embed="rId69" cstate="print"/>
            <a:stretch>
              <a:fillRect/>
            </a:stretch>
          </p:blipFill>
          <p:spPr>
            <a:xfrm>
              <a:off x="6575130" y="4063171"/>
              <a:ext cx="367058" cy="108619"/>
            </a:xfrm>
            <a:prstGeom prst="rect">
              <a:avLst/>
            </a:prstGeom>
          </p:spPr>
        </p:pic>
        <p:pic>
          <p:nvPicPr>
            <p:cNvPr id="165" name="圖片 164" descr="BASLER-Logo.png"/>
            <p:cNvPicPr>
              <a:picLocks noChangeAspect="1"/>
            </p:cNvPicPr>
            <p:nvPr/>
          </p:nvPicPr>
          <p:blipFill>
            <a:blip r:embed="rId70" cstate="print"/>
            <a:stretch>
              <a:fillRect/>
            </a:stretch>
          </p:blipFill>
          <p:spPr>
            <a:xfrm>
              <a:off x="5719880" y="2561247"/>
              <a:ext cx="367058" cy="78655"/>
            </a:xfrm>
            <a:prstGeom prst="rect">
              <a:avLst/>
            </a:prstGeom>
          </p:spPr>
        </p:pic>
        <p:pic>
          <p:nvPicPr>
            <p:cNvPr id="166" name="Picture 1" descr="D:\QNAP\media\logo\American Dynamics.jpg"/>
            <p:cNvPicPr>
              <a:picLocks noChangeAspect="1" noChangeArrowheads="1"/>
            </p:cNvPicPr>
            <p:nvPr/>
          </p:nvPicPr>
          <p:blipFill>
            <a:blip r:embed="rId71" cstate="print"/>
            <a:srcRect/>
            <a:stretch>
              <a:fillRect/>
            </a:stretch>
          </p:blipFill>
          <p:spPr bwMode="auto">
            <a:xfrm>
              <a:off x="6423576" y="2392047"/>
              <a:ext cx="367106" cy="78665"/>
            </a:xfrm>
            <a:prstGeom prst="rect">
              <a:avLst/>
            </a:prstGeom>
            <a:noFill/>
          </p:spPr>
        </p:pic>
        <p:pic>
          <p:nvPicPr>
            <p:cNvPr id="167" name="Picture 2" descr="D:\QNAP\media\logo\channel_vision.jpg"/>
            <p:cNvPicPr>
              <a:picLocks noChangeAspect="1" noChangeArrowheads="1"/>
            </p:cNvPicPr>
            <p:nvPr/>
          </p:nvPicPr>
          <p:blipFill>
            <a:blip r:embed="rId72" cstate="print"/>
            <a:srcRect/>
            <a:stretch>
              <a:fillRect/>
            </a:stretch>
          </p:blipFill>
          <p:spPr bwMode="auto">
            <a:xfrm>
              <a:off x="5719880" y="2711173"/>
              <a:ext cx="489474" cy="244736"/>
            </a:xfrm>
            <a:prstGeom prst="rect">
              <a:avLst/>
            </a:prstGeom>
            <a:noFill/>
          </p:spPr>
        </p:pic>
        <p:pic>
          <p:nvPicPr>
            <p:cNvPr id="168" name="Picture 3" descr="D:\QNAP\media\logo\siqura.jpg"/>
            <p:cNvPicPr>
              <a:picLocks noChangeAspect="1" noChangeArrowheads="1"/>
            </p:cNvPicPr>
            <p:nvPr/>
          </p:nvPicPr>
          <p:blipFill>
            <a:blip r:embed="rId73" cstate="print"/>
            <a:srcRect/>
            <a:stretch>
              <a:fillRect/>
            </a:stretch>
          </p:blipFill>
          <p:spPr bwMode="auto">
            <a:xfrm>
              <a:off x="6650157" y="4234962"/>
              <a:ext cx="367106" cy="217266"/>
            </a:xfrm>
            <a:prstGeom prst="rect">
              <a:avLst/>
            </a:prstGeom>
            <a:noFill/>
          </p:spPr>
        </p:pic>
      </p:grpSp>
      <p:sp>
        <p:nvSpPr>
          <p:cNvPr id="169" name="標題 9"/>
          <p:cNvSpPr txBox="1">
            <a:spLocks/>
          </p:cNvSpPr>
          <p:nvPr/>
        </p:nvSpPr>
        <p:spPr>
          <a:xfrm>
            <a:off x="5656877" y="1494870"/>
            <a:ext cx="2873572" cy="553885"/>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60000" indent="-360000" algn="l">
              <a:buFont typeface="Arial"/>
              <a:buChar char="•"/>
            </a:pPr>
            <a:r>
              <a:rPr lang="en-US" altLang="zh-TW" sz="2400" dirty="0" smtClean="0">
                <a:solidFill>
                  <a:srgbClr val="FFFFFF"/>
                </a:solidFill>
                <a:latin typeface="微軟正黑體"/>
                <a:ea typeface="微軟正黑體"/>
                <a:cs typeface="微軟正黑體"/>
              </a:rPr>
              <a:t>High quality recording</a:t>
            </a:r>
            <a:endParaRPr lang="zh-TW" altLang="en-US" sz="2400" dirty="0">
              <a:solidFill>
                <a:srgbClr val="FFFFFF"/>
              </a:solidFill>
              <a:latin typeface="微軟正黑體"/>
              <a:ea typeface="微軟正黑體"/>
              <a:cs typeface="微軟正黑體"/>
            </a:endParaRPr>
          </a:p>
        </p:txBody>
      </p:sp>
      <p:sp>
        <p:nvSpPr>
          <p:cNvPr id="170" name="矩形 169"/>
          <p:cNvSpPr/>
          <p:nvPr/>
        </p:nvSpPr>
        <p:spPr>
          <a:xfrm>
            <a:off x="891578" y="2539323"/>
            <a:ext cx="4237171" cy="3380638"/>
          </a:xfrm>
          <a:prstGeom prst="rect">
            <a:avLst/>
          </a:prstGeom>
          <a:ln w="34925">
            <a:solidFill>
              <a:srgbClr val="FFFFFF"/>
            </a:solidFill>
          </a:ln>
          <a:effectLst>
            <a:glow rad="63500">
              <a:schemeClr val="accent6">
                <a:satMod val="175000"/>
                <a:alpha val="40000"/>
              </a:schemeClr>
            </a:glow>
            <a:outerShdw blurRad="152400" dist="317500" dir="5400000" sx="90000" sy="-19000" rotWithShape="0">
              <a:prstClr val="black">
                <a:alpha val="15000"/>
              </a:prstClr>
            </a:outerShdw>
            <a:reflection blurRad="6350" stA="50000" endA="275" endPos="40000" dist="101600" dir="5400000" sy="-100000" algn="bl" rotWithShape="0"/>
            <a:softEdge rad="31750"/>
          </a:effectLst>
          <a:scene3d>
            <a:camera prst="isometricOffAxis2Top">
              <a:rot lat="17812831" lon="2903180" rev="18731205"/>
            </a:camera>
            <a:lightRig rig="threePt" dir="t"/>
          </a:scene3d>
          <a:sp3d extrusionH="38100" prstMaterial="clear">
            <a:bevelT w="260350" h="50800" prst="artDeco"/>
            <a:bevelB prst="softRound"/>
          </a:sp3d>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p>
        </p:txBody>
      </p:sp>
      <p:grpSp>
        <p:nvGrpSpPr>
          <p:cNvPr id="171" name="群組 170"/>
          <p:cNvGrpSpPr/>
          <p:nvPr/>
        </p:nvGrpSpPr>
        <p:grpSpPr>
          <a:xfrm>
            <a:off x="870865" y="1181365"/>
            <a:ext cx="4608467" cy="3353111"/>
            <a:chOff x="1048643" y="1393390"/>
            <a:chExt cx="4387453" cy="3192302"/>
          </a:xfrm>
          <a:scene3d>
            <a:camera prst="orthographicFront">
              <a:rot lat="900000" lon="600000" rev="0"/>
            </a:camera>
            <a:lightRig rig="threePt" dir="t"/>
          </a:scene3d>
        </p:grpSpPr>
        <p:sp>
          <p:nvSpPr>
            <p:cNvPr id="172" name="流程圖: 人工作業 171"/>
            <p:cNvSpPr/>
            <p:nvPr/>
          </p:nvSpPr>
          <p:spPr>
            <a:xfrm>
              <a:off x="1170896" y="1504998"/>
              <a:ext cx="4265200" cy="3080694"/>
            </a:xfrm>
            <a:prstGeom prst="flowChartManualOperation">
              <a:avLst/>
            </a:prstGeom>
            <a:solidFill>
              <a:schemeClr val="bg1"/>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173" name="流程圖: 人工作業 172"/>
            <p:cNvSpPr/>
            <p:nvPr/>
          </p:nvSpPr>
          <p:spPr>
            <a:xfrm>
              <a:off x="1048643" y="1393390"/>
              <a:ext cx="4167073" cy="2989426"/>
            </a:xfrm>
            <a:prstGeom prst="flowChartManualOperation">
              <a:avLst/>
            </a:prstGeom>
            <a:solidFill>
              <a:schemeClr val="bg1"/>
            </a:solidFill>
            <a:ln>
              <a:noFill/>
            </a:ln>
            <a:effectLst>
              <a:softEdge rad="127000"/>
            </a:effectLst>
            <a:sp3d prstMaterial="clear">
              <a:bevelT h="635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grpSp>
      <p:grpSp>
        <p:nvGrpSpPr>
          <p:cNvPr id="174" name="群組 173"/>
          <p:cNvGrpSpPr/>
          <p:nvPr/>
        </p:nvGrpSpPr>
        <p:grpSpPr>
          <a:xfrm>
            <a:off x="1757632" y="1567405"/>
            <a:ext cx="2775697" cy="2415591"/>
            <a:chOff x="1896941" y="1734468"/>
            <a:chExt cx="2642580" cy="2299744"/>
          </a:xfrm>
        </p:grpSpPr>
        <p:pic>
          <p:nvPicPr>
            <p:cNvPr id="175" name="圖片 174"/>
            <p:cNvPicPr>
              <a:picLocks noChangeAspect="1"/>
            </p:cNvPicPr>
            <p:nvPr/>
          </p:nvPicPr>
          <p:blipFill>
            <a:blip r:embed="rId74"/>
            <a:stretch>
              <a:fillRect/>
            </a:stretch>
          </p:blipFill>
          <p:spPr>
            <a:xfrm rot="204699">
              <a:off x="2151968" y="1734468"/>
              <a:ext cx="2346003" cy="844721"/>
            </a:xfrm>
            <a:prstGeom prst="rect">
              <a:avLst/>
            </a:prstGeom>
          </p:spPr>
        </p:pic>
        <p:pic>
          <p:nvPicPr>
            <p:cNvPr id="176" name="Picture 3" descr="C:\Users\Sharon Yeh\Desktop\Smart Recording PPT\VIVOTEK_Logo.gif"/>
            <p:cNvPicPr>
              <a:picLocks noChangeAspect="1" noChangeArrowheads="1"/>
            </p:cNvPicPr>
            <p:nvPr/>
          </p:nvPicPr>
          <p:blipFill>
            <a:blip r:embed="rId75" cstate="screen"/>
            <a:srcRect/>
            <a:stretch>
              <a:fillRect/>
            </a:stretch>
          </p:blipFill>
          <p:spPr bwMode="auto">
            <a:xfrm rot="213193">
              <a:off x="1896941" y="2756796"/>
              <a:ext cx="2642580" cy="574885"/>
            </a:xfrm>
            <a:prstGeom prst="rect">
              <a:avLst/>
            </a:prstGeom>
            <a:noFill/>
          </p:spPr>
        </p:pic>
        <p:pic>
          <p:nvPicPr>
            <p:cNvPr id="177" name="Picture 2" descr="D:\QNAP\Logo\認證 logo\SONY Logo.png"/>
            <p:cNvPicPr>
              <a:picLocks noChangeAspect="1" noChangeArrowheads="1"/>
            </p:cNvPicPr>
            <p:nvPr/>
          </p:nvPicPr>
          <p:blipFill>
            <a:blip r:embed="rId76"/>
            <a:srcRect/>
            <a:stretch>
              <a:fillRect/>
            </a:stretch>
          </p:blipFill>
          <p:spPr bwMode="auto">
            <a:xfrm rot="178971">
              <a:off x="2206232" y="3683469"/>
              <a:ext cx="1992684" cy="350743"/>
            </a:xfrm>
            <a:prstGeom prst="rect">
              <a:avLst/>
            </a:prstGeom>
            <a:noFill/>
          </p:spPr>
        </p:pic>
      </p:grpSp>
      <p:sp>
        <p:nvSpPr>
          <p:cNvPr id="178" name="標題 9"/>
          <p:cNvSpPr txBox="1">
            <a:spLocks/>
          </p:cNvSpPr>
          <p:nvPr/>
        </p:nvSpPr>
        <p:spPr>
          <a:xfrm>
            <a:off x="1187372" y="4965107"/>
            <a:ext cx="2802737" cy="553885"/>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60000" indent="-360000" algn="l">
              <a:buFont typeface="Arial"/>
              <a:buChar char="•"/>
            </a:pPr>
            <a:r>
              <a:rPr lang="en-US" altLang="zh-TW" sz="2800" dirty="0" smtClean="0">
                <a:solidFill>
                  <a:schemeClr val="bg1"/>
                </a:solidFill>
                <a:latin typeface="微軟正黑體"/>
                <a:ea typeface="微軟正黑體"/>
                <a:cs typeface="微軟正黑體"/>
              </a:rPr>
              <a:t>Smart recording</a:t>
            </a:r>
            <a:endParaRPr lang="zh-TW" altLang="en-US" sz="2800" dirty="0">
              <a:solidFill>
                <a:schemeClr val="bg1"/>
              </a:solidFill>
              <a:latin typeface="微軟正黑體"/>
              <a:ea typeface="微軟正黑體"/>
              <a:cs typeface="微軟正黑體"/>
            </a:endParaRPr>
          </a:p>
        </p:txBody>
      </p:sp>
    </p:spTree>
    <p:extLst>
      <p:ext uri="{BB962C8B-B14F-4D97-AF65-F5344CB8AC3E}">
        <p14:creationId xmlns:p14="http://schemas.microsoft.com/office/powerpoint/2010/main" xmlns="" val="35430207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txBox="1">
            <a:spLocks noGrp="1"/>
          </p:cNvSpPr>
          <p:nvPr>
            <p:ph type="title"/>
          </p:nvPr>
        </p:nvSpPr>
        <p:spPr>
          <a:prstGeom prst="rect">
            <a:avLst/>
          </a:prstGeom>
          <a:noFill/>
          <a:ln>
            <a:noFill/>
          </a:ln>
        </p:spPr>
        <p:txBody>
          <a:bodyPr lIns="91425" tIns="45700" rIns="91425" bIns="45700" anchor="t" anchorCtr="0">
            <a:noAutofit/>
          </a:bodyPr>
          <a:lstStyle/>
          <a:p>
            <a:pPr lvl="0" algn="ctr">
              <a:buSzPct val="25000"/>
            </a:pPr>
            <a:r>
              <a:rPr lang="en-US" dirty="0" smtClean="0">
                <a:latin typeface="微軟正黑體"/>
                <a:ea typeface="微軟正黑體"/>
                <a:cs typeface="微軟正黑體"/>
                <a:sym typeface="Arial"/>
              </a:rPr>
              <a:t>QNAP Security Roadmap</a:t>
            </a:r>
            <a:endParaRPr lang="en-US" sz="4000" dirty="0" smtClean="0">
              <a:latin typeface="微軟正黑體"/>
              <a:ea typeface="微軟正黑體"/>
              <a:cs typeface="微軟正黑體"/>
              <a:sym typeface="Arial"/>
            </a:endParaRPr>
          </a:p>
        </p:txBody>
      </p:sp>
      <p:sp>
        <p:nvSpPr>
          <p:cNvPr id="3" name="文字版面配置區 2"/>
          <p:cNvSpPr>
            <a:spLocks noGrp="1"/>
          </p:cNvSpPr>
          <p:nvPr>
            <p:ph type="body" idx="1"/>
          </p:nvPr>
        </p:nvSpPr>
        <p:spPr/>
        <p:txBody>
          <a:bodyPr/>
          <a:lstStyle/>
          <a:p>
            <a:endParaRPr lang="zh-TW" altLang="en-US" dirty="0"/>
          </a:p>
        </p:txBody>
      </p:sp>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Shape 603"/>
          <p:cNvSpPr txBox="1">
            <a:spLocks noGrp="1"/>
          </p:cNvSpPr>
          <p:nvPr>
            <p:ph type="title"/>
          </p:nvPr>
        </p:nvSpPr>
        <p:spPr>
          <a:xfrm>
            <a:off x="464981" y="2143119"/>
            <a:ext cx="8219399" cy="931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SzPct val="25000"/>
              <a:buNone/>
            </a:pPr>
            <a:r>
              <a:rPr lang="en-US" altLang="zh-TW" sz="4000" dirty="0" smtClean="0">
                <a:latin typeface="微軟正黑體"/>
                <a:ea typeface="微軟正黑體"/>
                <a:cs typeface="微軟正黑體"/>
              </a:rPr>
              <a:t>Mobile App</a:t>
            </a:r>
            <a:endParaRPr lang="en-US" sz="4000" dirty="0">
              <a:latin typeface="微軟正黑體"/>
              <a:ea typeface="微軟正黑體"/>
              <a:cs typeface="微軟正黑體"/>
            </a:endParaRPr>
          </a:p>
        </p:txBody>
      </p:sp>
      <p:pic>
        <p:nvPicPr>
          <p:cNvPr id="3" name="圖片 2" descr="2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5308106" cy="3319335"/>
          </a:xfrm>
          <a:prstGeom prst="rect">
            <a:avLst/>
          </a:prstGeom>
        </p:spPr>
      </p:pic>
      <p:sp>
        <p:nvSpPr>
          <p:cNvPr id="4" name="文字方塊 3"/>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7" name="圖片 6" descr="2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5308106" cy="3319335"/>
          </a:xfrm>
          <a:prstGeom prst="rect">
            <a:avLst/>
          </a:prstGeom>
        </p:spPr>
      </p:pic>
      <p:sp>
        <p:nvSpPr>
          <p:cNvPr id="609" name="Shape 609"/>
          <p:cNvSpPr/>
          <p:nvPr/>
        </p:nvSpPr>
        <p:spPr>
          <a:xfrm>
            <a:off x="2441125" y="2357725"/>
            <a:ext cx="5695950" cy="3209925"/>
          </a:xfrm>
          <a:prstGeom prst="rect">
            <a:avLst/>
          </a:prstGeom>
          <a:blipFill>
            <a:blip r:embed="rId4"/>
            <a:stretch>
              <a:fillRect/>
            </a:stretch>
          </a:blipFill>
        </p:spPr>
      </p:sp>
      <p:sp>
        <p:nvSpPr>
          <p:cNvPr id="610" name="Shape 610"/>
          <p:cNvSpPr txBox="1">
            <a:spLocks noGrp="1"/>
          </p:cNvSpPr>
          <p:nvPr>
            <p:ph type="title"/>
          </p:nvPr>
        </p:nvSpPr>
        <p:spPr/>
        <p:txBody>
          <a:bodyPr>
            <a:normAutofit fontScale="90000"/>
          </a:bodyPr>
          <a:lstStyle/>
          <a:p>
            <a:pPr lvl="0"/>
            <a:r>
              <a:rPr lang="en-US" altLang="zh-TW" smtClean="0"/>
              <a:t>Vcam</a:t>
            </a:r>
            <a:br>
              <a:rPr lang="en-US" altLang="zh-TW" smtClean="0"/>
            </a:br>
            <a:r>
              <a:rPr lang="en-US" altLang="zh-TW" smtClean="0"/>
              <a:t>Turn your mobile cam as IP camera</a:t>
            </a:r>
            <a:endParaRPr lang="en-US" dirty="0">
              <a:sym typeface="Arial"/>
            </a:endParaRPr>
          </a:p>
        </p:txBody>
      </p:sp>
      <p:sp>
        <p:nvSpPr>
          <p:cNvPr id="611" name="Shape 611"/>
          <p:cNvSpPr txBox="1"/>
          <p:nvPr/>
        </p:nvSpPr>
        <p:spPr>
          <a:xfrm>
            <a:off x="457200" y="1492924"/>
            <a:ext cx="8229600" cy="898000"/>
          </a:xfrm>
          <a:prstGeom prst="rect">
            <a:avLst/>
          </a:prstGeom>
          <a:noFill/>
          <a:ln>
            <a:noFill/>
          </a:ln>
        </p:spPr>
        <p:txBody>
          <a:bodyPr lIns="91425" tIns="91425" rIns="91425" bIns="91425" anchor="t" anchorCtr="0">
            <a:noAutofit/>
          </a:bodyPr>
          <a:lstStyle/>
          <a:p>
            <a:pPr marL="342900" lvl="0" indent="-342900">
              <a:spcBef>
                <a:spcPts val="400"/>
              </a:spcBef>
              <a:buClr>
                <a:srgbClr val="FFFFFF"/>
              </a:buClr>
              <a:buSzPct val="100000"/>
              <a:buFont typeface="Arial"/>
              <a:buChar char="•"/>
            </a:pPr>
            <a:r>
              <a:rPr lang="en-US" altLang="zh-TW" sz="2000" dirty="0" smtClean="0">
                <a:solidFill>
                  <a:srgbClr val="FFFFFF"/>
                </a:solidFill>
                <a:latin typeface="+mn-lt"/>
                <a:ea typeface="微軟正黑體"/>
                <a:cs typeface="微軟正黑體"/>
              </a:rPr>
              <a:t>Record to NAS/NVR</a:t>
            </a:r>
            <a:endParaRPr lang="en-US" sz="2000" i="0" u="none" strike="noStrike" cap="none" baseline="0" dirty="0">
              <a:solidFill>
                <a:srgbClr val="FFFFFF"/>
              </a:solidFill>
              <a:latin typeface="+mn-lt"/>
              <a:ea typeface="微軟正黑體"/>
              <a:cs typeface="微軟正黑體"/>
              <a:sym typeface="Arial"/>
            </a:endParaRPr>
          </a:p>
        </p:txBody>
      </p:sp>
      <p:sp>
        <p:nvSpPr>
          <p:cNvPr id="612" name="Shape 612"/>
          <p:cNvSpPr/>
          <p:nvPr/>
        </p:nvSpPr>
        <p:spPr>
          <a:xfrm>
            <a:off x="1003171" y="2390924"/>
            <a:ext cx="3024336" cy="3024336"/>
          </a:xfrm>
          <a:prstGeom prst="rect">
            <a:avLst/>
          </a:prstGeom>
          <a:blipFill>
            <a:blip r:embed="rId5"/>
            <a:stretch>
              <a:fillRect/>
            </a:stretch>
          </a:blipFill>
        </p:spPr>
      </p:sp>
      <p:sp>
        <p:nvSpPr>
          <p:cNvPr id="613" name="Shape 613"/>
          <p:cNvSpPr/>
          <p:nvPr/>
        </p:nvSpPr>
        <p:spPr>
          <a:xfrm>
            <a:off x="1867267" y="2750963"/>
            <a:ext cx="1296143" cy="2304257"/>
          </a:xfrm>
          <a:prstGeom prst="rect">
            <a:avLst/>
          </a:prstGeom>
          <a:blipFill>
            <a:blip r:embed="rId6"/>
            <a:stretch>
              <a:fillRect/>
            </a:stretch>
          </a:blipFill>
        </p:spPr>
      </p:sp>
      <p:sp>
        <p:nvSpPr>
          <p:cNvPr id="8" name="文字方塊 7"/>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6" name="Shape 118"/>
          <p:cNvSpPr txBox="1">
            <a:spLocks/>
          </p:cNvSpPr>
          <p:nvPr/>
        </p:nvSpPr>
        <p:spPr bwMode="auto">
          <a:xfrm>
            <a:off x="323528" y="192976"/>
            <a:ext cx="8496944" cy="64830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noAutofit/>
          </a:bodyPr>
          <a:lstStyle/>
          <a:p>
            <a:pPr lvl="0" algn="ctr" eaLnBrk="0" hangingPunct="0"/>
            <a:endParaRPr kumimoji="1" lang="en-US" altLang="zh-TW" sz="4000" kern="1200" dirty="0">
              <a:solidFill>
                <a:schemeClr val="bg1"/>
              </a:solidFill>
              <a:latin typeface="微軟正黑體" pitchFamily="34" charset="-120"/>
              <a:ea typeface="微軟正黑體" pitchFamily="34" charset="-120"/>
              <a:cs typeface="Arial Unicode MS" charset="0"/>
            </a:endParaRPr>
          </a:p>
        </p:txBody>
      </p:sp>
      <p:sp>
        <p:nvSpPr>
          <p:cNvPr id="5" name="內容版面配置區 2"/>
          <p:cNvSpPr txBox="1">
            <a:spLocks/>
          </p:cNvSpPr>
          <p:nvPr/>
        </p:nvSpPr>
        <p:spPr bwMode="auto">
          <a:xfrm>
            <a:off x="251520" y="1174096"/>
            <a:ext cx="8229600" cy="3771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spcBef>
                <a:spcPct val="20000"/>
              </a:spcBef>
              <a:buFont typeface="Arial" pitchFamily="34" charset="0"/>
              <a:buChar char="•"/>
            </a:pPr>
            <a:endParaRPr lang="zh-TW" altLang="en-US" sz="2000" dirty="0" smtClean="0">
              <a:latin typeface="微軟正黑體" pitchFamily="34" charset="-120"/>
              <a:ea typeface="微軟正黑體" pitchFamily="34" charset="-120"/>
              <a:cs typeface="Arial Unicode MS" charset="0"/>
            </a:endParaRPr>
          </a:p>
        </p:txBody>
      </p:sp>
      <p:pic>
        <p:nvPicPr>
          <p:cNvPr id="9" name="內容版面配置區 14" descr="Screenshot_2013-04-30-15-55-30.png"/>
          <p:cNvPicPr>
            <a:picLocks noChangeAspect="1"/>
          </p:cNvPicPr>
          <p:nvPr/>
        </p:nvPicPr>
        <p:blipFill>
          <a:blip r:embed="rId3"/>
          <a:srcRect t="4261"/>
          <a:stretch>
            <a:fillRect/>
          </a:stretch>
        </p:blipFill>
        <p:spPr>
          <a:xfrm>
            <a:off x="755576" y="1930405"/>
            <a:ext cx="1977349" cy="3365500"/>
          </a:xfrm>
          <a:prstGeom prst="rect">
            <a:avLst/>
          </a:prstGeom>
          <a:noFill/>
          <a:ln>
            <a:noFill/>
          </a:ln>
        </p:spPr>
      </p:pic>
      <p:pic>
        <p:nvPicPr>
          <p:cNvPr id="10" name="內容版面配置區 14" descr="20091261421126671.jpg"/>
          <p:cNvPicPr>
            <a:picLocks/>
          </p:cNvPicPr>
          <p:nvPr/>
        </p:nvPicPr>
        <p:blipFill>
          <a:blip r:embed="rId4" cstate="print"/>
          <a:srcRect l="5160" r="46683"/>
          <a:stretch>
            <a:fillRect/>
          </a:stretch>
        </p:blipFill>
        <p:spPr bwMode="auto">
          <a:xfrm>
            <a:off x="755575" y="2289824"/>
            <a:ext cx="1980000" cy="2592000"/>
          </a:xfrm>
          <a:prstGeom prst="rect">
            <a:avLst/>
          </a:prstGeom>
          <a:noFill/>
          <a:ln w="9525">
            <a:noFill/>
            <a:miter lim="800000"/>
            <a:headEnd/>
            <a:tailEnd/>
          </a:ln>
        </p:spPr>
      </p:pic>
      <p:pic>
        <p:nvPicPr>
          <p:cNvPr id="13" name="Picture 2" descr="C:\Users\Public\Pictures\mobile\Screenshot_2013-04-30-09-58-31.png"/>
          <p:cNvPicPr>
            <a:picLocks noChangeAspect="1" noChangeArrowheads="1"/>
          </p:cNvPicPr>
          <p:nvPr/>
        </p:nvPicPr>
        <p:blipFill>
          <a:blip r:embed="rId5"/>
          <a:srcRect t="3634"/>
          <a:stretch>
            <a:fillRect/>
          </a:stretch>
        </p:blipFill>
        <p:spPr bwMode="auto">
          <a:xfrm>
            <a:off x="5171739" y="1930405"/>
            <a:ext cx="1964483" cy="3365500"/>
          </a:xfrm>
          <a:prstGeom prst="rect">
            <a:avLst/>
          </a:prstGeom>
          <a:noFill/>
        </p:spPr>
      </p:pic>
      <p:grpSp>
        <p:nvGrpSpPr>
          <p:cNvPr id="18" name="群組 17"/>
          <p:cNvGrpSpPr/>
          <p:nvPr/>
        </p:nvGrpSpPr>
        <p:grpSpPr>
          <a:xfrm>
            <a:off x="2959937" y="1929785"/>
            <a:ext cx="1944216" cy="3333899"/>
            <a:chOff x="3347864" y="1929785"/>
            <a:chExt cx="1944216" cy="3333899"/>
          </a:xfrm>
        </p:grpSpPr>
        <p:pic>
          <p:nvPicPr>
            <p:cNvPr id="3074" name="Picture 2" descr="C:\Users\Public\Pictures\mobile\Screenshot_2013-04-30-19-40-32.png"/>
            <p:cNvPicPr>
              <a:picLocks noChangeAspect="1" noChangeArrowheads="1"/>
            </p:cNvPicPr>
            <p:nvPr/>
          </p:nvPicPr>
          <p:blipFill>
            <a:blip r:embed="rId6"/>
            <a:srcRect t="3544"/>
            <a:stretch>
              <a:fillRect/>
            </a:stretch>
          </p:blipFill>
          <p:spPr bwMode="auto">
            <a:xfrm>
              <a:off x="3347864" y="1929785"/>
              <a:ext cx="1944216" cy="3333899"/>
            </a:xfrm>
            <a:prstGeom prst="rect">
              <a:avLst/>
            </a:prstGeom>
            <a:noFill/>
          </p:spPr>
        </p:pic>
        <p:pic>
          <p:nvPicPr>
            <p:cNvPr id="14" name="圖片 13" descr="DSC_0034.JPG"/>
            <p:cNvPicPr>
              <a:picLocks noChangeAspect="1"/>
            </p:cNvPicPr>
            <p:nvPr/>
          </p:nvPicPr>
          <p:blipFill>
            <a:blip r:embed="rId7"/>
            <a:srcRect l="14091" r="31558"/>
            <a:stretch>
              <a:fillRect/>
            </a:stretch>
          </p:blipFill>
          <p:spPr>
            <a:xfrm>
              <a:off x="3347864" y="2470260"/>
              <a:ext cx="1944216" cy="2376264"/>
            </a:xfrm>
            <a:prstGeom prst="rect">
              <a:avLst/>
            </a:prstGeom>
          </p:spPr>
        </p:pic>
      </p:grpSp>
      <p:sp>
        <p:nvSpPr>
          <p:cNvPr id="16" name="Shape 611"/>
          <p:cNvSpPr txBox="1"/>
          <p:nvPr/>
        </p:nvSpPr>
        <p:spPr>
          <a:xfrm>
            <a:off x="457200" y="1492924"/>
            <a:ext cx="8229600" cy="898000"/>
          </a:xfrm>
          <a:prstGeom prst="rect">
            <a:avLst/>
          </a:prstGeom>
          <a:noFill/>
          <a:ln>
            <a:noFill/>
          </a:ln>
        </p:spPr>
        <p:txBody>
          <a:bodyPr lIns="91425" tIns="91425" rIns="91425" bIns="91425" anchor="t" anchorCtr="0">
            <a:noAutofit/>
          </a:bodyPr>
          <a:lstStyle/>
          <a:p>
            <a:pPr marL="342900" lvl="0" indent="-342900">
              <a:spcBef>
                <a:spcPts val="400"/>
              </a:spcBef>
              <a:buClr>
                <a:srgbClr val="FFFFFF"/>
              </a:buClr>
              <a:buSzPct val="100000"/>
              <a:buFont typeface="Arial"/>
              <a:buChar char="•"/>
            </a:pPr>
            <a:r>
              <a:rPr lang="en-US" altLang="zh-TW" sz="2000" dirty="0" smtClean="0">
                <a:solidFill>
                  <a:srgbClr val="FFFFFF"/>
                </a:solidFill>
                <a:latin typeface="微軟正黑體"/>
                <a:ea typeface="微軟正黑體"/>
                <a:cs typeface="微軟正黑體"/>
              </a:rPr>
              <a:t>Live view, playback and event </a:t>
            </a:r>
            <a:r>
              <a:rPr lang="en-US" altLang="zh-TW" sz="2000" dirty="0" err="1" smtClean="0">
                <a:solidFill>
                  <a:srgbClr val="FFFFFF"/>
                </a:solidFill>
                <a:latin typeface="微軟正黑體"/>
                <a:ea typeface="微軟正黑體"/>
                <a:cs typeface="微軟正黑體"/>
              </a:rPr>
              <a:t>notifcation</a:t>
            </a:r>
            <a:endParaRPr lang="zh-TW" altLang="en-US" sz="2000" dirty="0" smtClean="0">
              <a:solidFill>
                <a:srgbClr val="FFFFFF"/>
              </a:solidFill>
              <a:latin typeface="微軟正黑體"/>
              <a:ea typeface="微軟正黑體"/>
              <a:cs typeface="微軟正黑體"/>
            </a:endParaRPr>
          </a:p>
        </p:txBody>
      </p:sp>
      <p:sp>
        <p:nvSpPr>
          <p:cNvPr id="17" name="Shape 610"/>
          <p:cNvSpPr txBox="1">
            <a:spLocks noGrp="1"/>
          </p:cNvSpPr>
          <p:nvPr>
            <p:ph type="title"/>
          </p:nvPr>
        </p:nvSpPr>
        <p:spPr>
          <a:xfrm>
            <a:off x="203665" y="218296"/>
            <a:ext cx="8721693" cy="648414"/>
          </a:xfrm>
          <a:prstGeom prst="rect">
            <a:avLst/>
          </a:prstGeom>
          <a:noFill/>
          <a:ln>
            <a:noFill/>
          </a:ln>
        </p:spPr>
        <p:txBody>
          <a:bodyPr lIns="91425" tIns="45700" rIns="91425" bIns="45700" anchor="t" anchorCtr="0">
            <a:noAutofit/>
          </a:bodyPr>
          <a:lstStyle/>
          <a:p>
            <a:pPr lvl="0">
              <a:buSzPct val="25000"/>
            </a:pPr>
            <a:r>
              <a:rPr lang="en-US" altLang="zh-TW" sz="3600" dirty="0" err="1" smtClean="0">
                <a:solidFill>
                  <a:srgbClr val="FFFFFF"/>
                </a:solidFill>
                <a:latin typeface="微軟正黑體"/>
                <a:ea typeface="微軟正黑體"/>
                <a:cs typeface="微軟正黑體"/>
              </a:rPr>
              <a:t>VMobile</a:t>
            </a:r>
            <a:r>
              <a:rPr lang="en-US" altLang="zh-TW" sz="3600" dirty="0" smtClean="0">
                <a:solidFill>
                  <a:srgbClr val="FFFFFF"/>
                </a:solidFill>
                <a:latin typeface="微軟正黑體"/>
                <a:ea typeface="微軟正黑體"/>
                <a:cs typeface="微軟正黑體"/>
              </a:rPr>
              <a:t/>
            </a:r>
            <a:br>
              <a:rPr lang="en-US" altLang="zh-TW" sz="3600" dirty="0" smtClean="0">
                <a:solidFill>
                  <a:srgbClr val="FFFFFF"/>
                </a:solidFill>
                <a:latin typeface="微軟正黑體"/>
                <a:ea typeface="微軟正黑體"/>
                <a:cs typeface="微軟正黑體"/>
              </a:rPr>
            </a:br>
            <a:r>
              <a:rPr lang="en-US" altLang="zh-TW" sz="3600" dirty="0" smtClean="0">
                <a:solidFill>
                  <a:srgbClr val="FFFFFF"/>
                </a:solidFill>
                <a:latin typeface="微軟正黑體"/>
                <a:ea typeface="微軟正黑體"/>
                <a:cs typeface="微軟正黑體"/>
              </a:rPr>
              <a:t>Mobile Surveillance</a:t>
            </a:r>
            <a:endParaRPr lang="zh-TW" altLang="en-US" sz="3600" dirty="0" smtClean="0">
              <a:solidFill>
                <a:srgbClr val="FFFFFF"/>
              </a:solidFill>
              <a:latin typeface="微軟正黑體"/>
              <a:ea typeface="微軟正黑體"/>
              <a:cs typeface="微軟正黑體"/>
            </a:endParaRPr>
          </a:p>
        </p:txBody>
      </p:sp>
      <p:pic>
        <p:nvPicPr>
          <p:cNvPr id="1026" name="Picture 2"/>
          <p:cNvPicPr>
            <a:picLocks noChangeAspect="1" noChangeArrowheads="1"/>
          </p:cNvPicPr>
          <p:nvPr/>
        </p:nvPicPr>
        <p:blipFill>
          <a:blip r:embed="rId8"/>
          <a:srcRect/>
          <a:stretch>
            <a:fillRect/>
          </a:stretch>
        </p:blipFill>
        <p:spPr bwMode="auto">
          <a:xfrm>
            <a:off x="7508426" y="3714757"/>
            <a:ext cx="1353611" cy="615661"/>
          </a:xfrm>
          <a:prstGeom prst="rect">
            <a:avLst/>
          </a:prstGeom>
          <a:noFill/>
          <a:ln w="9525">
            <a:noFill/>
            <a:miter lim="800000"/>
            <a:headEnd/>
            <a:tailEnd/>
          </a:ln>
        </p:spPr>
      </p:pic>
      <p:pic>
        <p:nvPicPr>
          <p:cNvPr id="1028" name="Picture 4" descr="http://technosamigos.com/wp-content/uploads/2013/05/Android-4.3-Jelly-Bean.png"/>
          <p:cNvPicPr>
            <a:picLocks noChangeAspect="1" noChangeArrowheads="1"/>
          </p:cNvPicPr>
          <p:nvPr/>
        </p:nvPicPr>
        <p:blipFill>
          <a:blip r:embed="rId9"/>
          <a:srcRect/>
          <a:stretch>
            <a:fillRect/>
          </a:stretch>
        </p:blipFill>
        <p:spPr bwMode="auto">
          <a:xfrm>
            <a:off x="7571747" y="4482823"/>
            <a:ext cx="1208308" cy="727401"/>
          </a:xfrm>
          <a:prstGeom prst="rect">
            <a:avLst/>
          </a:prstGeom>
          <a:noFill/>
        </p:spPr>
      </p:pic>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solidFill>
                  <a:schemeClr val="bg1"/>
                </a:solidFill>
              </a:rPr>
              <a:t>Industrial Grade NVR</a:t>
            </a:r>
            <a:endParaRPr lang="zh-TW" altLang="en-US" dirty="0">
              <a:solidFill>
                <a:schemeClr val="bg1"/>
              </a:solidFill>
            </a:endParaRPr>
          </a:p>
        </p:txBody>
      </p:sp>
      <p:sp>
        <p:nvSpPr>
          <p:cNvPr id="6" name="文字版面配置區 5"/>
          <p:cNvSpPr>
            <a:spLocks noGrp="1"/>
          </p:cNvSpPr>
          <p:nvPr>
            <p:ph type="body" idx="1"/>
          </p:nvPr>
        </p:nvSpPr>
        <p:spPr/>
        <p:txBody>
          <a:bodyPr/>
          <a:lstStyle/>
          <a:p>
            <a:endParaRPr lang="zh-TW"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Outline </a:t>
            </a:r>
            <a:endParaRPr lang="zh-TW" altLang="en-US" dirty="0"/>
          </a:p>
        </p:txBody>
      </p:sp>
      <p:sp>
        <p:nvSpPr>
          <p:cNvPr id="3" name="內容版面配置區 2"/>
          <p:cNvSpPr>
            <a:spLocks noGrp="1"/>
          </p:cNvSpPr>
          <p:nvPr>
            <p:ph idx="1"/>
          </p:nvPr>
        </p:nvSpPr>
        <p:spPr/>
        <p:txBody>
          <a:bodyPr/>
          <a:lstStyle/>
          <a:p>
            <a:r>
              <a:rPr lang="en-US" altLang="zh-TW" dirty="0" smtClean="0"/>
              <a:t>Mobile NVR</a:t>
            </a:r>
          </a:p>
          <a:p>
            <a:r>
              <a:rPr lang="en-US" altLang="zh-TW" dirty="0" smtClean="0"/>
              <a:t>Outdoor NVR</a:t>
            </a:r>
          </a:p>
          <a:p>
            <a:r>
              <a:rPr lang="en-US" altLang="zh-TW" dirty="0" smtClean="0"/>
              <a:t>One-click configuration</a:t>
            </a:r>
          </a:p>
          <a:p>
            <a:pPr lvl="1"/>
            <a:r>
              <a:rPr lang="en-US" altLang="zh-TW" dirty="0" smtClean="0"/>
              <a:t>Feature </a:t>
            </a:r>
          </a:p>
          <a:p>
            <a:pPr lvl="1"/>
            <a:r>
              <a:rPr lang="en-US" altLang="zh-TW" dirty="0" smtClean="0"/>
              <a:t>Applications from switch</a:t>
            </a:r>
          </a:p>
          <a:p>
            <a:endParaRPr lang="en-US" altLang="zh-TW"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Mobile NVR </a:t>
            </a:r>
            <a:br>
              <a:rPr lang="en-US" altLang="zh-TW" dirty="0" smtClean="0"/>
            </a:br>
            <a:r>
              <a:rPr lang="en-US" altLang="zh-TW" dirty="0" smtClean="0"/>
              <a:t>Target Markets</a:t>
            </a:r>
            <a:endParaRPr lang="zh-TW" altLang="en-US" dirty="0"/>
          </a:p>
        </p:txBody>
      </p:sp>
      <p:sp>
        <p:nvSpPr>
          <p:cNvPr id="3" name="內容版面配置區 2"/>
          <p:cNvSpPr>
            <a:spLocks noGrp="1"/>
          </p:cNvSpPr>
          <p:nvPr>
            <p:ph idx="1"/>
          </p:nvPr>
        </p:nvSpPr>
        <p:spPr/>
        <p:txBody>
          <a:bodyPr>
            <a:normAutofit/>
          </a:bodyPr>
          <a:lstStyle/>
          <a:p>
            <a:r>
              <a:rPr lang="en-US" altLang="zh-TW" dirty="0" smtClean="0">
                <a:solidFill>
                  <a:srgbClr val="FF0000"/>
                </a:solidFill>
              </a:rPr>
              <a:t>Transportation</a:t>
            </a:r>
            <a:r>
              <a:rPr lang="en-US" altLang="zh-TW" dirty="0" smtClean="0">
                <a:solidFill>
                  <a:srgbClr val="FF0000"/>
                </a:solidFill>
                <a:sym typeface="Wingdings" pitchFamily="2" charset="2"/>
              </a:rPr>
              <a:t>(Our target for now)</a:t>
            </a:r>
            <a:endParaRPr lang="en-US" altLang="zh-TW" dirty="0" smtClean="0">
              <a:solidFill>
                <a:srgbClr val="FF0000"/>
              </a:solidFill>
            </a:endParaRPr>
          </a:p>
          <a:p>
            <a:pPr lvl="1"/>
            <a:r>
              <a:rPr lang="en-US" altLang="zh-TW" dirty="0" smtClean="0"/>
              <a:t>MRT/Metro</a:t>
            </a:r>
          </a:p>
          <a:p>
            <a:pPr lvl="1"/>
            <a:r>
              <a:rPr lang="en-US" altLang="zh-TW" dirty="0" smtClean="0"/>
              <a:t>Subway/train</a:t>
            </a:r>
          </a:p>
          <a:p>
            <a:pPr lvl="1"/>
            <a:r>
              <a:rPr lang="en-US" altLang="zh-TW" dirty="0" smtClean="0"/>
              <a:t>Public Bus/School Bus</a:t>
            </a:r>
          </a:p>
        </p:txBody>
      </p:sp>
      <p:pic>
        <p:nvPicPr>
          <p:cNvPr id="4" name="Picture 6"/>
          <p:cNvPicPr>
            <a:picLocks noChangeAspect="1" noChangeArrowheads="1"/>
          </p:cNvPicPr>
          <p:nvPr/>
        </p:nvPicPr>
        <p:blipFill>
          <a:blip r:embed="rId2" cstate="print"/>
          <a:srcRect/>
          <a:stretch>
            <a:fillRect/>
          </a:stretch>
        </p:blipFill>
        <p:spPr bwMode="auto">
          <a:xfrm>
            <a:off x="5591175" y="1989472"/>
            <a:ext cx="3095625" cy="1105958"/>
          </a:xfrm>
          <a:prstGeom prst="rect">
            <a:avLst/>
          </a:prstGeom>
          <a:noFill/>
          <a:ln w="9525">
            <a:noFill/>
            <a:round/>
            <a:headEnd/>
            <a:tailEnd/>
          </a:ln>
        </p:spPr>
      </p:pic>
      <p:pic>
        <p:nvPicPr>
          <p:cNvPr id="22530" name="Picture 2" descr="http://www.st-davids-coll.ac.uk/images/.jpg">
            <a:hlinkClick r:id="rId3"/>
          </p:cNvPr>
          <p:cNvPicPr>
            <a:picLocks noChangeAspect="1" noChangeArrowheads="1"/>
          </p:cNvPicPr>
          <p:nvPr/>
        </p:nvPicPr>
        <p:blipFill>
          <a:blip r:embed="rId4" cstate="print"/>
          <a:srcRect/>
          <a:stretch>
            <a:fillRect/>
          </a:stretch>
        </p:blipFill>
        <p:spPr bwMode="auto">
          <a:xfrm>
            <a:off x="4732655" y="2917032"/>
            <a:ext cx="3981441" cy="2357906"/>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Applications</a:t>
            </a:r>
            <a:endParaRPr lang="zh-TW" altLang="en-US" dirty="0"/>
          </a:p>
        </p:txBody>
      </p:sp>
      <p:pic>
        <p:nvPicPr>
          <p:cNvPr id="72706" name="Picture 2"/>
          <p:cNvPicPr>
            <a:picLocks noGrp="1" noChangeAspect="1" noChangeArrowheads="1"/>
          </p:cNvPicPr>
          <p:nvPr>
            <p:ph idx="4294967295"/>
          </p:nvPr>
        </p:nvPicPr>
        <p:blipFill>
          <a:blip r:embed="rId3" cstate="print"/>
          <a:srcRect/>
          <a:stretch>
            <a:fillRect/>
          </a:stretch>
        </p:blipFill>
        <p:spPr bwMode="auto">
          <a:xfrm>
            <a:off x="3555653" y="3155950"/>
            <a:ext cx="4714875" cy="2224088"/>
          </a:xfrm>
          <a:prstGeom prst="rect">
            <a:avLst/>
          </a:prstGeom>
          <a:noFill/>
          <a:ln w="9525">
            <a:noFill/>
            <a:miter lim="800000"/>
            <a:headEnd/>
            <a:tailEnd/>
          </a:ln>
          <a:effectLst/>
        </p:spPr>
      </p:pic>
      <p:pic>
        <p:nvPicPr>
          <p:cNvPr id="72705" name="Picture 1"/>
          <p:cNvPicPr>
            <a:picLocks noChangeAspect="1" noChangeArrowheads="1"/>
          </p:cNvPicPr>
          <p:nvPr/>
        </p:nvPicPr>
        <p:blipFill>
          <a:blip r:embed="rId4" cstate="print"/>
          <a:srcRect/>
          <a:stretch>
            <a:fillRect/>
          </a:stretch>
        </p:blipFill>
        <p:spPr bwMode="auto">
          <a:xfrm>
            <a:off x="571473" y="1012019"/>
            <a:ext cx="7700193" cy="2262203"/>
          </a:xfrm>
          <a:prstGeom prst="rect">
            <a:avLst/>
          </a:prstGeom>
          <a:noFill/>
          <a:ln w="9525">
            <a:noFill/>
            <a:miter lim="800000"/>
            <a:headEnd/>
            <a:tailEnd/>
          </a:ln>
          <a:effectLst/>
        </p:spPr>
      </p:pic>
      <p:sp>
        <p:nvSpPr>
          <p:cNvPr id="10" name="矩形 9"/>
          <p:cNvSpPr/>
          <p:nvPr/>
        </p:nvSpPr>
        <p:spPr>
          <a:xfrm>
            <a:off x="785786" y="2976563"/>
            <a:ext cx="2095516" cy="694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altLang="zh-TW" sz="1400" dirty="0" smtClean="0"/>
              <a:t>Alarm input/output</a:t>
            </a:r>
          </a:p>
          <a:p>
            <a:pPr marL="342900" indent="-342900">
              <a:buFont typeface="Arial" pitchFamily="34" charset="0"/>
              <a:buChar char="•"/>
            </a:pPr>
            <a:r>
              <a:rPr lang="en-US" altLang="zh-TW" sz="1400" dirty="0" smtClean="0"/>
              <a:t>SSD/HDD storage</a:t>
            </a:r>
          </a:p>
          <a:p>
            <a:pPr marL="342900" indent="-342900">
              <a:buFont typeface="Arial" pitchFamily="34" charset="0"/>
              <a:buChar char="•"/>
            </a:pPr>
            <a:r>
              <a:rPr lang="en-US" altLang="zh-TW" sz="1400" dirty="0" smtClean="0"/>
              <a:t>GPS</a:t>
            </a:r>
          </a:p>
          <a:p>
            <a:pPr marL="342900" indent="-342900">
              <a:buFont typeface="Arial" pitchFamily="34" charset="0"/>
              <a:buChar char="•"/>
            </a:pPr>
            <a:r>
              <a:rPr lang="en-US" altLang="zh-TW" sz="1400" dirty="0" smtClean="0"/>
              <a:t>Wireless(WLAN)</a:t>
            </a:r>
            <a:endParaRPr lang="zh-TW" altLang="en-US" sz="1400" dirty="0"/>
          </a:p>
        </p:txBody>
      </p:sp>
      <p:sp>
        <p:nvSpPr>
          <p:cNvPr id="11" name="矩形 10"/>
          <p:cNvSpPr/>
          <p:nvPr/>
        </p:nvSpPr>
        <p:spPr>
          <a:xfrm>
            <a:off x="6728788" y="1190613"/>
            <a:ext cx="2000264" cy="694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altLang="zh-TW" sz="1400" dirty="0" smtClean="0"/>
              <a:t>Speed </a:t>
            </a:r>
          </a:p>
          <a:p>
            <a:pPr marL="342900" indent="-342900">
              <a:buFont typeface="Arial" pitchFamily="34" charset="0"/>
              <a:buChar char="•"/>
            </a:pPr>
            <a:r>
              <a:rPr lang="en-US" altLang="zh-TW" sz="1400" dirty="0" smtClean="0"/>
              <a:t>Location</a:t>
            </a:r>
          </a:p>
          <a:p>
            <a:pPr marL="342900" indent="-342900">
              <a:buFont typeface="Arial" pitchFamily="34" charset="0"/>
              <a:buChar char="•"/>
            </a:pPr>
            <a:r>
              <a:rPr lang="en-US" altLang="zh-TW" sz="1400" dirty="0" smtClean="0"/>
              <a:t>coordination</a:t>
            </a:r>
          </a:p>
        </p:txBody>
      </p:sp>
      <p:sp>
        <p:nvSpPr>
          <p:cNvPr id="12" name="矩形 11"/>
          <p:cNvSpPr/>
          <p:nvPr/>
        </p:nvSpPr>
        <p:spPr>
          <a:xfrm>
            <a:off x="6759282" y="2381247"/>
            <a:ext cx="2000264" cy="694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altLang="zh-TW" sz="1400" dirty="0" smtClean="0"/>
              <a:t>Central monitoring</a:t>
            </a:r>
          </a:p>
          <a:p>
            <a:pPr marL="342900" indent="-342900">
              <a:buFont typeface="Arial" pitchFamily="34" charset="0"/>
              <a:buChar char="•"/>
            </a:pPr>
            <a:r>
              <a:rPr lang="en-US" altLang="zh-TW" sz="1400" dirty="0" smtClean="0"/>
              <a:t>Event notification</a:t>
            </a:r>
          </a:p>
        </p:txBody>
      </p:sp>
      <p:sp>
        <p:nvSpPr>
          <p:cNvPr id="13" name="矩形 12"/>
          <p:cNvSpPr/>
          <p:nvPr/>
        </p:nvSpPr>
        <p:spPr>
          <a:xfrm>
            <a:off x="6759282" y="3393285"/>
            <a:ext cx="2000264" cy="694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altLang="zh-TW" sz="1400" dirty="0" smtClean="0"/>
              <a:t>Live monitoring</a:t>
            </a:r>
          </a:p>
          <a:p>
            <a:pPr marL="342900" indent="-342900">
              <a:buFont typeface="Arial" pitchFamily="34" charset="0"/>
              <a:buChar char="•"/>
            </a:pPr>
            <a:r>
              <a:rPr lang="en-US" altLang="zh-TW" sz="1400" dirty="0" smtClean="0"/>
              <a:t>Alarm notification</a:t>
            </a:r>
          </a:p>
        </p:txBody>
      </p:sp>
      <p:sp>
        <p:nvSpPr>
          <p:cNvPr id="14" name="矩形 13"/>
          <p:cNvSpPr/>
          <p:nvPr/>
        </p:nvSpPr>
        <p:spPr>
          <a:xfrm>
            <a:off x="6759282" y="4345793"/>
            <a:ext cx="2000264" cy="758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altLang="zh-TW" sz="1400" dirty="0" smtClean="0"/>
              <a:t>Live monitoring</a:t>
            </a:r>
          </a:p>
          <a:p>
            <a:pPr marL="342900" indent="-342900">
              <a:buFont typeface="Arial" pitchFamily="34" charset="0"/>
              <a:buChar char="•"/>
            </a:pPr>
            <a:r>
              <a:rPr lang="en-US" altLang="zh-TW" sz="1400" dirty="0" smtClean="0"/>
              <a:t>Alarm notification</a:t>
            </a:r>
          </a:p>
          <a:p>
            <a:pPr marL="342900" indent="-342900">
              <a:buFont typeface="Arial" pitchFamily="34" charset="0"/>
              <a:buChar char="•"/>
            </a:pPr>
            <a:r>
              <a:rPr lang="en-US" altLang="zh-TW" sz="1400" dirty="0" smtClean="0"/>
              <a:t>Configuration </a:t>
            </a:r>
          </a:p>
          <a:p>
            <a:pPr marL="342900" indent="-342900">
              <a:buFont typeface="Arial" pitchFamily="34" charset="0"/>
              <a:buChar char="•"/>
            </a:pPr>
            <a:r>
              <a:rPr lang="en-US" altLang="zh-TW" sz="1400" dirty="0" smtClean="0"/>
              <a:t>Playback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smtClean="0"/>
              <a:t>QNAP Advantages</a:t>
            </a:r>
            <a:endParaRPr lang="zh-TW" altLang="en-US" dirty="0"/>
          </a:p>
        </p:txBody>
      </p:sp>
      <p:sp>
        <p:nvSpPr>
          <p:cNvPr id="3" name="內容版面配置區 2"/>
          <p:cNvSpPr>
            <a:spLocks noGrp="1"/>
          </p:cNvSpPr>
          <p:nvPr>
            <p:ph idx="1"/>
          </p:nvPr>
        </p:nvSpPr>
        <p:spPr/>
        <p:txBody>
          <a:bodyPr>
            <a:normAutofit fontScale="92500" lnSpcReduction="10000"/>
          </a:bodyPr>
          <a:lstStyle/>
          <a:p>
            <a:r>
              <a:rPr lang="en-US" altLang="zh-TW" dirty="0" smtClean="0"/>
              <a:t>Provide complete and professional experiences in NVR surveillance system : </a:t>
            </a:r>
            <a:r>
              <a:rPr lang="en-US" altLang="zh-TW" dirty="0" smtClean="0">
                <a:cs typeface="Arial Unicode MS" pitchFamily="34" charset="-120"/>
              </a:rPr>
              <a:t>the full spectrum of the Standalone turnkey NVR</a:t>
            </a:r>
            <a:endParaRPr lang="en-US" altLang="zh-TW" dirty="0" smtClean="0"/>
          </a:p>
          <a:p>
            <a:r>
              <a:rPr lang="en-US" altLang="zh-TW" dirty="0" smtClean="0">
                <a:cs typeface="Arial Unicode MS" pitchFamily="34" charset="-120"/>
              </a:rPr>
              <a:t>Easy for installation on site </a:t>
            </a:r>
            <a:endParaRPr lang="en-US" altLang="zh-TW" dirty="0" smtClean="0"/>
          </a:p>
          <a:p>
            <a:r>
              <a:rPr lang="en-US" altLang="zh-TW" dirty="0" smtClean="0"/>
              <a:t>IEI know-how in mobile industrial computers</a:t>
            </a:r>
          </a:p>
          <a:p>
            <a:r>
              <a:rPr lang="en-US" altLang="zh-TW" dirty="0" smtClean="0"/>
              <a:t>The popularity of 4G in the near future</a:t>
            </a:r>
          </a:p>
          <a:p>
            <a:pPr lvl="1"/>
            <a:r>
              <a:rPr lang="en-US" altLang="zh-TW" dirty="0" smtClean="0"/>
              <a:t>Fast upload and download speed=&gt; good for video/data streaming</a:t>
            </a:r>
          </a:p>
          <a:p>
            <a:endParaRPr lang="zh-TW"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457200" y="228866"/>
            <a:ext cx="8229600" cy="648229"/>
          </a:xfrm>
          <a:prstGeom prst="rect">
            <a:avLst/>
          </a:prstGeom>
          <a:noFill/>
          <a:ln w="9525">
            <a:noFill/>
            <a:round/>
            <a:headEnd/>
            <a:tailEnd/>
          </a:ln>
        </p:spPr>
        <p:txBody>
          <a:bodyPr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zh-TW" sz="3600" dirty="0">
              <a:solidFill>
                <a:srgbClr val="D9D9D9"/>
              </a:solidFill>
              <a:latin typeface="Arial Unicode MS" pitchFamily="32" charset="0"/>
            </a:endParaRPr>
          </a:p>
        </p:txBody>
      </p:sp>
      <p:sp>
        <p:nvSpPr>
          <p:cNvPr id="19459" name="Text Box 2"/>
          <p:cNvSpPr txBox="1">
            <a:spLocks noChangeArrowheads="1"/>
          </p:cNvSpPr>
          <p:nvPr/>
        </p:nvSpPr>
        <p:spPr bwMode="auto">
          <a:xfrm>
            <a:off x="457200" y="1117865"/>
            <a:ext cx="8229600" cy="3987271"/>
          </a:xfrm>
          <a:prstGeom prst="rect">
            <a:avLst/>
          </a:prstGeom>
          <a:noFill/>
          <a:ln w="9525">
            <a:noFill/>
            <a:round/>
            <a:headEnd/>
            <a:tailEnd/>
          </a:ln>
        </p:spPr>
        <p:txBody>
          <a:bodyPr/>
          <a:lstStyle/>
          <a:p>
            <a:pPr marL="339725" indent="-339725">
              <a:spcBef>
                <a:spcPts val="6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n-US" altLang="zh-TW" sz="2400" dirty="0">
              <a:solidFill>
                <a:srgbClr val="000000"/>
              </a:solidFill>
              <a:latin typeface="Arial Unicode MS" pitchFamily="32" charset="0"/>
            </a:endParaRPr>
          </a:p>
        </p:txBody>
      </p:sp>
      <p:pic>
        <p:nvPicPr>
          <p:cNvPr id="4" name="Picture 2"/>
          <p:cNvPicPr>
            <a:picLocks noChangeAspect="1" noChangeArrowheads="1"/>
          </p:cNvPicPr>
          <p:nvPr/>
        </p:nvPicPr>
        <p:blipFill>
          <a:blip r:embed="rId3" cstate="print"/>
          <a:srcRect/>
          <a:stretch>
            <a:fillRect/>
          </a:stretch>
        </p:blipFill>
        <p:spPr bwMode="auto">
          <a:xfrm>
            <a:off x="5715008" y="4167197"/>
            <a:ext cx="2786082" cy="822281"/>
          </a:xfrm>
          <a:prstGeom prst="rect">
            <a:avLst/>
          </a:prstGeom>
          <a:noFill/>
          <a:ln w="9525">
            <a:noFill/>
            <a:miter lim="800000"/>
            <a:headEnd/>
            <a:tailEnd/>
          </a:ln>
          <a:effectLst/>
        </p:spPr>
      </p:pic>
      <p:pic>
        <p:nvPicPr>
          <p:cNvPr id="5" name="圖片 3" descr="螢幕快照 2013-03-07 11.30.59 AM.png"/>
          <p:cNvPicPr>
            <a:picLocks noChangeAspect="1"/>
          </p:cNvPicPr>
          <p:nvPr/>
        </p:nvPicPr>
        <p:blipFill>
          <a:blip r:embed="rId4" cstate="print"/>
          <a:srcRect/>
          <a:stretch>
            <a:fillRect/>
          </a:stretch>
        </p:blipFill>
        <p:spPr bwMode="auto">
          <a:xfrm>
            <a:off x="5643570" y="3214690"/>
            <a:ext cx="3000396" cy="892975"/>
          </a:xfrm>
          <a:prstGeom prst="rect">
            <a:avLst/>
          </a:prstGeom>
          <a:noFill/>
          <a:ln w="9525">
            <a:noFill/>
            <a:miter lim="800000"/>
            <a:headEnd/>
            <a:tailEnd/>
          </a:ln>
        </p:spPr>
      </p:pic>
      <p:sp>
        <p:nvSpPr>
          <p:cNvPr id="8" name="標題 7"/>
          <p:cNvSpPr>
            <a:spLocks noGrp="1"/>
          </p:cNvSpPr>
          <p:nvPr>
            <p:ph type="title"/>
          </p:nvPr>
        </p:nvSpPr>
        <p:spPr/>
        <p:txBody>
          <a:bodyPr>
            <a:normAutofit/>
          </a:bodyPr>
          <a:lstStyle/>
          <a:p>
            <a:r>
              <a:rPr lang="en-US" altLang="zh-TW" dirty="0" smtClean="0">
                <a:solidFill>
                  <a:srgbClr val="D9D9D9"/>
                </a:solidFill>
                <a:latin typeface="Arial Unicode MS" pitchFamily="32" charset="0"/>
              </a:rPr>
              <a:t>Requirements</a:t>
            </a:r>
            <a:endParaRPr lang="zh-TW" altLang="en-US" dirty="0"/>
          </a:p>
        </p:txBody>
      </p:sp>
      <p:sp>
        <p:nvSpPr>
          <p:cNvPr id="9" name="內容版面配置區 8"/>
          <p:cNvSpPr>
            <a:spLocks noGrp="1"/>
          </p:cNvSpPr>
          <p:nvPr>
            <p:ph idx="1"/>
          </p:nvPr>
        </p:nvSpPr>
        <p:spPr/>
        <p:txBody>
          <a:bodyPr>
            <a:normAutofit fontScale="47500" lnSpcReduction="20000"/>
          </a:bodyPr>
          <a:lstStyle/>
          <a:p>
            <a:pPr marL="339725" indent="-339725">
              <a:spcBef>
                <a:spcPts val="600"/>
              </a:spcBef>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ltLang="zh-TW" dirty="0" err="1" smtClean="0">
                <a:latin typeface="Arial Unicode MS" pitchFamily="32" charset="0"/>
              </a:rPr>
              <a:t>Antishock</a:t>
            </a:r>
            <a:r>
              <a:rPr lang="en-US" altLang="zh-TW" dirty="0" smtClean="0">
                <a:latin typeface="Arial Unicode MS" pitchFamily="32" charset="0"/>
              </a:rPr>
              <a:t>, anti-vibration</a:t>
            </a:r>
          </a:p>
          <a:p>
            <a:pPr marL="339725" indent="-339725">
              <a:spcBef>
                <a:spcPts val="600"/>
              </a:spcBef>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ltLang="zh-TW" dirty="0" smtClean="0">
                <a:latin typeface="Arial Unicode MS" pitchFamily="32" charset="0"/>
              </a:rPr>
              <a:t>Storage</a:t>
            </a:r>
          </a:p>
          <a:p>
            <a:pPr marL="739775" lvl="1" indent="-282575">
              <a:spcBef>
                <a:spcPts val="600"/>
              </a:spcBef>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ltLang="zh-TW" dirty="0" smtClean="0">
                <a:latin typeface="Arial Unicode MS" pitchFamily="32" charset="0"/>
              </a:rPr>
              <a:t>SATA interface</a:t>
            </a:r>
          </a:p>
          <a:p>
            <a:pPr marL="739775" lvl="1" indent="-282575">
              <a:spcBef>
                <a:spcPts val="600"/>
              </a:spcBef>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ltLang="zh-TW" dirty="0" smtClean="0">
                <a:latin typeface="Arial Unicode MS" pitchFamily="32" charset="0"/>
              </a:rPr>
              <a:t>Capacity (&gt; 1TB) </a:t>
            </a:r>
          </a:p>
          <a:p>
            <a:pPr marL="739775" lvl="1" indent="-282575">
              <a:spcBef>
                <a:spcPts val="600"/>
              </a:spcBef>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ltLang="zh-TW" dirty="0" smtClean="0">
                <a:latin typeface="Arial Unicode MS" pitchFamily="32" charset="0"/>
              </a:rPr>
              <a:t>Expandable</a:t>
            </a:r>
          </a:p>
          <a:p>
            <a:pPr marL="339725" indent="-339725">
              <a:spcBef>
                <a:spcPts val="600"/>
              </a:spcBef>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ltLang="zh-TW" dirty="0" smtClean="0">
                <a:latin typeface="Arial Unicode MS" pitchFamily="32" charset="0"/>
              </a:rPr>
              <a:t>Comprehensive data protection with reliable backup</a:t>
            </a:r>
            <a:r>
              <a:rPr lang="zh-TW" altLang="en-US" dirty="0" smtClean="0">
                <a:latin typeface="Arial Unicode MS" pitchFamily="32" charset="0"/>
              </a:rPr>
              <a:t> </a:t>
            </a:r>
            <a:r>
              <a:rPr lang="en-US" altLang="zh-TW" dirty="0" smtClean="0">
                <a:latin typeface="Arial Unicode MS" pitchFamily="32" charset="0"/>
              </a:rPr>
              <a:t>(RAID)</a:t>
            </a:r>
          </a:p>
          <a:p>
            <a:pPr marL="339725" indent="-339725">
              <a:spcBef>
                <a:spcPts val="600"/>
              </a:spcBef>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ltLang="zh-TW" dirty="0" smtClean="0">
                <a:latin typeface="Arial Unicode MS" pitchFamily="32" charset="0"/>
              </a:rPr>
              <a:t>Power</a:t>
            </a:r>
          </a:p>
          <a:p>
            <a:pPr marL="739775" lvl="1" indent="-282575">
              <a:spcBef>
                <a:spcPts val="600"/>
              </a:spcBef>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ltLang="zh-TW" dirty="0" smtClean="0">
                <a:latin typeface="Arial Unicode MS" pitchFamily="32" charset="0"/>
              </a:rPr>
              <a:t>External adapter</a:t>
            </a:r>
          </a:p>
          <a:p>
            <a:pPr marL="739775" lvl="1" indent="-282575">
              <a:spcBef>
                <a:spcPts val="600"/>
              </a:spcBef>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ltLang="zh-TW" dirty="0" smtClean="0">
                <a:latin typeface="Arial Unicode MS" pitchFamily="32" charset="0"/>
              </a:rPr>
              <a:t>Low power consumption (&lt;50W)</a:t>
            </a:r>
          </a:p>
          <a:p>
            <a:pPr marL="739775" lvl="1" indent="-282575">
              <a:spcBef>
                <a:spcPts val="600"/>
              </a:spcBef>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ltLang="zh-TW" dirty="0" smtClean="0">
                <a:latin typeface="Arial Unicode MS" pitchFamily="32" charset="0"/>
              </a:rPr>
              <a:t>USB UPS support</a:t>
            </a:r>
          </a:p>
          <a:p>
            <a:pPr marL="339725" indent="-339725">
              <a:spcBef>
                <a:spcPts val="600"/>
              </a:spcBef>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ltLang="zh-TW" dirty="0" smtClean="0">
                <a:latin typeface="Arial Unicode MS" pitchFamily="32" charset="0"/>
              </a:rPr>
              <a:t>Simplified management &amp; higher availability</a:t>
            </a:r>
          </a:p>
          <a:p>
            <a:pPr marL="739775" lvl="1" indent="-282575">
              <a:spcBef>
                <a:spcPts val="600"/>
              </a:spcBef>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ltLang="zh-TW" dirty="0" smtClean="0">
                <a:latin typeface="Arial Unicode MS" pitchFamily="32" charset="0"/>
              </a:rPr>
              <a:t>Remote access</a:t>
            </a:r>
          </a:p>
          <a:p>
            <a:pPr marL="739775" lvl="1" indent="-282575">
              <a:spcBef>
                <a:spcPts val="600"/>
              </a:spcBef>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ltLang="zh-TW" dirty="0" smtClean="0">
                <a:latin typeface="Arial Unicode MS" pitchFamily="32" charset="0"/>
              </a:rPr>
              <a:t>Remote monitoring</a:t>
            </a:r>
          </a:p>
          <a:p>
            <a:pPr marL="339725" indent="-339725">
              <a:spcBef>
                <a:spcPts val="600"/>
              </a:spcBef>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altLang="zh-TW" dirty="0" smtClean="0">
                <a:latin typeface="Arial Unicode MS" pitchFamily="32" charset="0"/>
              </a:rPr>
              <a:t>Wide operating temperature</a:t>
            </a:r>
            <a:endParaRPr lang="zh-TW" altLang="en-US" dirty="0" smtClean="0">
              <a:latin typeface="Arial Unicode MS" pitchFamily="32"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smtClean="0"/>
              <a:t>Outdoor NVR</a:t>
            </a:r>
            <a:endParaRPr lang="zh-TW" altLang="en-US" dirty="0"/>
          </a:p>
        </p:txBody>
      </p:sp>
      <p:sp>
        <p:nvSpPr>
          <p:cNvPr id="4" name="內容版面配置區 3"/>
          <p:cNvSpPr>
            <a:spLocks noGrp="1"/>
          </p:cNvSpPr>
          <p:nvPr>
            <p:ph idx="1"/>
          </p:nvPr>
        </p:nvSpPr>
        <p:spPr/>
        <p:txBody>
          <a:bodyPr/>
          <a:lstStyle/>
          <a:p>
            <a:r>
              <a:rPr lang="en-US" altLang="zh-TW" dirty="0" smtClean="0"/>
              <a:t>Waterproof &amp;</a:t>
            </a:r>
            <a:r>
              <a:rPr lang="zh-TW" altLang="en-US" dirty="0" smtClean="0"/>
              <a:t> </a:t>
            </a:r>
            <a:r>
              <a:rPr lang="en-US" altLang="zh-TW" dirty="0" smtClean="0"/>
              <a:t>dustproof (IP55 for the case)</a:t>
            </a:r>
          </a:p>
          <a:p>
            <a:r>
              <a:rPr lang="en-US" altLang="zh-TW" dirty="0" smtClean="0"/>
              <a:t>Wide operating temperature: -20˚C~60 ˚C</a:t>
            </a:r>
          </a:p>
          <a:p>
            <a:endParaRPr lang="zh-TW" altLang="en-US" dirty="0"/>
          </a:p>
        </p:txBody>
      </p:sp>
      <p:pic>
        <p:nvPicPr>
          <p:cNvPr id="5" name="圖片 4" descr="Outdoor NVR.png"/>
          <p:cNvPicPr>
            <a:picLocks noChangeAspect="1"/>
          </p:cNvPicPr>
          <p:nvPr/>
        </p:nvPicPr>
        <p:blipFill>
          <a:blip r:embed="rId2" cstate="print"/>
          <a:stretch>
            <a:fillRect/>
          </a:stretch>
        </p:blipFill>
        <p:spPr>
          <a:xfrm>
            <a:off x="1337479" y="2470104"/>
            <a:ext cx="5664909" cy="2965747"/>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p:txBody>
          <a:bodyPr/>
          <a:lstStyle/>
          <a:p>
            <a:r>
              <a:rPr lang="en-US" altLang="zh-TW" dirty="0" smtClean="0"/>
              <a:t>QNAP NVR Features Roadmap</a:t>
            </a:r>
          </a:p>
        </p:txBody>
      </p:sp>
      <p:cxnSp>
        <p:nvCxnSpPr>
          <p:cNvPr id="95" name="直線接點 94"/>
          <p:cNvCxnSpPr/>
          <p:nvPr/>
        </p:nvCxnSpPr>
        <p:spPr>
          <a:xfrm>
            <a:off x="900117" y="4297660"/>
            <a:ext cx="8243887" cy="0"/>
          </a:xfrm>
          <a:prstGeom prst="line">
            <a:avLst/>
          </a:prstGeom>
          <a:ln w="19050">
            <a:solidFill>
              <a:schemeClr val="bg1">
                <a:lumMod val="65000"/>
              </a:schemeClr>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50" name="AutoShape 35"/>
          <p:cNvSpPr>
            <a:spLocks noChangeArrowheads="1"/>
          </p:cNvSpPr>
          <p:nvPr/>
        </p:nvSpPr>
        <p:spPr bwMode="auto">
          <a:xfrm>
            <a:off x="9253543" y="2737487"/>
            <a:ext cx="1296987" cy="190130"/>
          </a:xfrm>
          <a:prstGeom prst="roundRect">
            <a:avLst>
              <a:gd name="adj" fmla="val 16667"/>
            </a:avLst>
          </a:prstGeom>
          <a:solidFill>
            <a:schemeClr val="accent1"/>
          </a:solidFill>
          <a:ln w="9525">
            <a:noFill/>
            <a:round/>
            <a:headEnd/>
            <a:tailEnd/>
          </a:ln>
          <a:effectLst>
            <a:outerShdw dist="35921" dir="2700000" algn="ctr" rotWithShape="0">
              <a:schemeClr val="bg2"/>
            </a:outerShdw>
          </a:effectLst>
        </p:spPr>
        <p:txBody>
          <a:bodyPr wrap="none" anchor="ctr"/>
          <a:lstStyle/>
          <a:p>
            <a:pPr algn="ctr">
              <a:defRPr/>
            </a:pPr>
            <a:r>
              <a:rPr lang="en-US" altLang="zh-TW" sz="1600" b="1" dirty="0" smtClean="0">
                <a:solidFill>
                  <a:schemeClr val="bg1"/>
                </a:solidFill>
                <a:latin typeface="Calibri" pitchFamily="34" charset="0"/>
                <a:ea typeface="微軟正黑體" pitchFamily="34" charset="-120"/>
                <a:cs typeface="Times New Roman" pitchFamily="18" charset="0"/>
              </a:rPr>
              <a:t>Future</a:t>
            </a:r>
            <a:endParaRPr lang="en-US" altLang="zh-TW" sz="1600" b="1" dirty="0">
              <a:solidFill>
                <a:schemeClr val="bg1"/>
              </a:solidFill>
              <a:latin typeface="Calibri" pitchFamily="34" charset="0"/>
              <a:ea typeface="微軟正黑體" pitchFamily="34" charset="-120"/>
              <a:cs typeface="Times New Roman" pitchFamily="18" charset="0"/>
            </a:endParaRPr>
          </a:p>
        </p:txBody>
      </p:sp>
      <p:sp>
        <p:nvSpPr>
          <p:cNvPr id="11288" name="文字方塊 73"/>
          <p:cNvSpPr txBox="1">
            <a:spLocks noChangeArrowheads="1"/>
          </p:cNvSpPr>
          <p:nvPr/>
        </p:nvSpPr>
        <p:spPr bwMode="auto">
          <a:xfrm>
            <a:off x="9145588" y="2917879"/>
            <a:ext cx="1763712" cy="1754326"/>
          </a:xfrm>
          <a:prstGeom prst="rect">
            <a:avLst/>
          </a:prstGeom>
          <a:noFill/>
          <a:ln w="9525">
            <a:noFill/>
            <a:miter lim="800000"/>
            <a:headEnd/>
            <a:tailEnd/>
          </a:ln>
        </p:spPr>
        <p:txBody>
          <a:bodyPr>
            <a:spAutoFit/>
          </a:bodyPr>
          <a:lstStyle/>
          <a:p>
            <a:r>
              <a:rPr lang="en-US" altLang="zh-TW" sz="1200" dirty="0" smtClean="0"/>
              <a:t>Hardware decode on Windows Client, dual recording, Cloud </a:t>
            </a:r>
            <a:r>
              <a:rPr lang="en-US" altLang="zh-TW" sz="1200" dirty="0"/>
              <a:t>NVR (non-stop recording, fault-tolerance), mass storage support, </a:t>
            </a:r>
            <a:r>
              <a:rPr lang="en-US" altLang="zh-TW" sz="1200" dirty="0" smtClean="0"/>
              <a:t>flexible channel assignment, </a:t>
            </a:r>
            <a:r>
              <a:rPr lang="en-US" altLang="zh-TW" sz="1200" dirty="0" err="1" smtClean="0"/>
              <a:t>Mobotix</a:t>
            </a:r>
            <a:r>
              <a:rPr lang="en-US" altLang="zh-TW" sz="1200" dirty="0" smtClean="0"/>
              <a:t> enhancement</a:t>
            </a:r>
            <a:endParaRPr lang="zh-TW" altLang="zh-TW" sz="1200" dirty="0"/>
          </a:p>
        </p:txBody>
      </p:sp>
      <p:sp>
        <p:nvSpPr>
          <p:cNvPr id="61" name="文字方塊 73"/>
          <p:cNvSpPr txBox="1">
            <a:spLocks noChangeArrowheads="1"/>
          </p:cNvSpPr>
          <p:nvPr/>
        </p:nvSpPr>
        <p:spPr bwMode="auto">
          <a:xfrm>
            <a:off x="2206371" y="2120908"/>
            <a:ext cx="1728192" cy="2123658"/>
          </a:xfrm>
          <a:prstGeom prst="rect">
            <a:avLst/>
          </a:prstGeom>
          <a:noFill/>
          <a:ln w="9525">
            <a:noFill/>
            <a:miter lim="800000"/>
            <a:headEnd/>
            <a:tailEnd/>
          </a:ln>
        </p:spPr>
        <p:txBody>
          <a:bodyPr wrap="square">
            <a:spAutoFit/>
          </a:bodyPr>
          <a:lstStyle/>
          <a:p>
            <a:r>
              <a:rPr lang="en-US" altLang="zh-TW" sz="1200" dirty="0" smtClean="0">
                <a:solidFill>
                  <a:schemeClr val="bg1"/>
                </a:solidFill>
              </a:rPr>
              <a:t>Desktop-like user interface, interactive control buttons, instant playback, same-screen IP camera configurations, playback and speed control by shuttle bar, license upgrade, </a:t>
            </a:r>
            <a:r>
              <a:rPr lang="en-US" altLang="zh-TW" sz="1200" dirty="0" err="1" smtClean="0">
                <a:solidFill>
                  <a:schemeClr val="bg1"/>
                </a:solidFill>
              </a:rPr>
              <a:t>myQNAPcloud</a:t>
            </a:r>
            <a:r>
              <a:rPr lang="en-US" altLang="zh-TW" sz="1200" dirty="0" smtClean="0">
                <a:solidFill>
                  <a:schemeClr val="bg1"/>
                </a:solidFill>
              </a:rPr>
              <a:t>, App center</a:t>
            </a:r>
            <a:endParaRPr lang="en-US" altLang="zh-TW" sz="1200" dirty="0">
              <a:solidFill>
                <a:schemeClr val="bg1"/>
              </a:solidFill>
            </a:endParaRPr>
          </a:p>
        </p:txBody>
      </p:sp>
      <p:sp>
        <p:nvSpPr>
          <p:cNvPr id="79" name="AutoShape 35"/>
          <p:cNvSpPr>
            <a:spLocks noChangeArrowheads="1"/>
          </p:cNvSpPr>
          <p:nvPr/>
        </p:nvSpPr>
        <p:spPr bwMode="auto">
          <a:xfrm>
            <a:off x="2420121" y="1694339"/>
            <a:ext cx="936104" cy="180020"/>
          </a:xfrm>
          <a:prstGeom prst="roundRect">
            <a:avLst>
              <a:gd name="adj" fmla="val 16667"/>
            </a:avLst>
          </a:prstGeom>
          <a:solidFill>
            <a:schemeClr val="accent1"/>
          </a:solidFill>
          <a:ln w="9525">
            <a:noFill/>
            <a:round/>
            <a:headEnd/>
            <a:tailEnd/>
          </a:ln>
          <a:effectLst>
            <a:outerShdw dist="35921" dir="2700000" algn="ctr" rotWithShape="0">
              <a:schemeClr val="bg2"/>
            </a:outerShdw>
          </a:effectLst>
        </p:spPr>
        <p:txBody>
          <a:bodyPr wrap="none" anchor="ctr"/>
          <a:lstStyle/>
          <a:p>
            <a:pPr algn="ctr">
              <a:defRPr/>
            </a:pPr>
            <a:r>
              <a:rPr lang="en-US" altLang="zh-TW" sz="1600" b="1" dirty="0" smtClean="0">
                <a:solidFill>
                  <a:schemeClr val="bg1"/>
                </a:solidFill>
                <a:latin typeface="Calibri" pitchFamily="34" charset="0"/>
                <a:ea typeface="微軟正黑體" pitchFamily="34" charset="-120"/>
                <a:cs typeface="Times New Roman" pitchFamily="18" charset="0"/>
              </a:rPr>
              <a:t>V5.0.0</a:t>
            </a:r>
            <a:endParaRPr lang="en-US" altLang="zh-TW" sz="1600" b="1" dirty="0">
              <a:solidFill>
                <a:schemeClr val="bg1"/>
              </a:solidFill>
              <a:latin typeface="Calibri" pitchFamily="34" charset="0"/>
              <a:ea typeface="微軟正黑體" pitchFamily="34" charset="-120"/>
              <a:cs typeface="Times New Roman" pitchFamily="18" charset="0"/>
            </a:endParaRPr>
          </a:p>
        </p:txBody>
      </p:sp>
      <p:sp>
        <p:nvSpPr>
          <p:cNvPr id="69" name="平行四邊形 68"/>
          <p:cNvSpPr/>
          <p:nvPr/>
        </p:nvSpPr>
        <p:spPr>
          <a:xfrm>
            <a:off x="9144001" y="4897727"/>
            <a:ext cx="1800225" cy="359833"/>
          </a:xfrm>
          <a:prstGeom prst="parallelogram">
            <a:avLst/>
          </a:prstGeom>
          <a:solidFill>
            <a:srgbClr val="7030A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200" dirty="0" smtClean="0">
                <a:solidFill>
                  <a:schemeClr val="bg1"/>
                </a:solidFill>
              </a:rPr>
              <a:t>NVR fail over</a:t>
            </a:r>
            <a:endParaRPr lang="zh-TW" altLang="en-US" sz="1200" dirty="0">
              <a:solidFill>
                <a:schemeClr val="bg1"/>
              </a:solidFill>
            </a:endParaRPr>
          </a:p>
        </p:txBody>
      </p:sp>
      <p:sp>
        <p:nvSpPr>
          <p:cNvPr id="74" name="爆炸 1 73"/>
          <p:cNvSpPr/>
          <p:nvPr/>
        </p:nvSpPr>
        <p:spPr>
          <a:xfrm>
            <a:off x="10008122" y="4717707"/>
            <a:ext cx="1080145" cy="358821"/>
          </a:xfrm>
          <a:prstGeom prst="irregularSeal1">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200" dirty="0" smtClean="0">
                <a:solidFill>
                  <a:srgbClr val="FF0000"/>
                </a:solidFill>
              </a:rPr>
              <a:t>Beta</a:t>
            </a:r>
            <a:endParaRPr lang="zh-TW" altLang="en-US" sz="1200" dirty="0">
              <a:solidFill>
                <a:srgbClr val="FF0000"/>
              </a:solidFill>
            </a:endParaRPr>
          </a:p>
        </p:txBody>
      </p:sp>
      <p:sp>
        <p:nvSpPr>
          <p:cNvPr id="65" name="AutoShape 35"/>
          <p:cNvSpPr>
            <a:spLocks noChangeArrowheads="1"/>
          </p:cNvSpPr>
          <p:nvPr/>
        </p:nvSpPr>
        <p:spPr bwMode="auto">
          <a:xfrm>
            <a:off x="568325" y="2471815"/>
            <a:ext cx="936104" cy="175411"/>
          </a:xfrm>
          <a:prstGeom prst="roundRect">
            <a:avLst>
              <a:gd name="adj" fmla="val 16667"/>
            </a:avLst>
          </a:prstGeom>
          <a:solidFill>
            <a:schemeClr val="accent1"/>
          </a:solidFill>
          <a:ln w="9525">
            <a:noFill/>
            <a:round/>
            <a:headEnd/>
            <a:tailEnd/>
          </a:ln>
          <a:effectLst>
            <a:outerShdw dist="35921" dir="2700000" algn="ctr" rotWithShape="0">
              <a:schemeClr val="bg2"/>
            </a:outerShdw>
          </a:effectLst>
        </p:spPr>
        <p:txBody>
          <a:bodyPr wrap="none" anchor="ctr"/>
          <a:lstStyle/>
          <a:p>
            <a:pPr algn="ctr">
              <a:defRPr/>
            </a:pPr>
            <a:r>
              <a:rPr lang="en-US" altLang="zh-TW" sz="1600" b="1" dirty="0" smtClean="0">
                <a:solidFill>
                  <a:schemeClr val="bg1"/>
                </a:solidFill>
                <a:latin typeface="Calibri" pitchFamily="34" charset="0"/>
                <a:ea typeface="微軟正黑體" pitchFamily="34" charset="-120"/>
                <a:cs typeface="Times New Roman" pitchFamily="18" charset="0"/>
              </a:rPr>
              <a:t>V4.1.1</a:t>
            </a:r>
            <a:endParaRPr lang="en-US" altLang="zh-TW" sz="1600" b="1" dirty="0">
              <a:solidFill>
                <a:schemeClr val="bg1"/>
              </a:solidFill>
              <a:latin typeface="Calibri" pitchFamily="34" charset="0"/>
              <a:ea typeface="微軟正黑體" pitchFamily="34" charset="-120"/>
              <a:cs typeface="Times New Roman" pitchFamily="18" charset="0"/>
            </a:endParaRPr>
          </a:p>
        </p:txBody>
      </p:sp>
      <p:sp>
        <p:nvSpPr>
          <p:cNvPr id="67" name="文字方塊 66"/>
          <p:cNvSpPr txBox="1"/>
          <p:nvPr/>
        </p:nvSpPr>
        <p:spPr>
          <a:xfrm>
            <a:off x="457200" y="2905738"/>
            <a:ext cx="1295507" cy="1384995"/>
          </a:xfrm>
          <a:prstGeom prst="rect">
            <a:avLst/>
          </a:prstGeom>
          <a:noFill/>
        </p:spPr>
        <p:txBody>
          <a:bodyPr wrap="square" rtlCol="0">
            <a:spAutoFit/>
          </a:bodyPr>
          <a:lstStyle/>
          <a:p>
            <a:r>
              <a:rPr lang="en-US" altLang="zh-TW" sz="1200" dirty="0" smtClean="0">
                <a:solidFill>
                  <a:schemeClr val="bg1"/>
                </a:solidFill>
              </a:rPr>
              <a:t>Surveillance storage expansion, user defined multi-stream, smart recording, edge recording</a:t>
            </a:r>
            <a:endParaRPr lang="zh-TW" altLang="en-US" sz="1200" dirty="0" smtClean="0">
              <a:solidFill>
                <a:schemeClr val="bg1"/>
              </a:solidFill>
            </a:endParaRPr>
          </a:p>
        </p:txBody>
      </p:sp>
      <p:sp>
        <p:nvSpPr>
          <p:cNvPr id="75" name="Text Box 88"/>
          <p:cNvSpPr txBox="1">
            <a:spLocks noChangeArrowheads="1"/>
          </p:cNvSpPr>
          <p:nvPr/>
        </p:nvSpPr>
        <p:spPr bwMode="auto">
          <a:xfrm>
            <a:off x="888830" y="2647226"/>
            <a:ext cx="863876" cy="276999"/>
          </a:xfrm>
          <a:prstGeom prst="rect">
            <a:avLst/>
          </a:prstGeom>
          <a:noFill/>
          <a:ln w="9525">
            <a:noFill/>
            <a:miter lim="800000"/>
            <a:headEnd/>
            <a:tailEnd/>
          </a:ln>
        </p:spPr>
        <p:txBody>
          <a:bodyPr wrap="square">
            <a:spAutoFit/>
          </a:bodyPr>
          <a:lstStyle/>
          <a:p>
            <a:r>
              <a:rPr lang="en-US" altLang="zh-TW" sz="1200" b="1" dirty="0" smtClean="0">
                <a:solidFill>
                  <a:srgbClr val="FFFF00"/>
                </a:solidFill>
                <a:latin typeface="Times New Roman" pitchFamily="18" charset="0"/>
                <a:cs typeface="Times New Roman" pitchFamily="18" charset="0"/>
              </a:rPr>
              <a:t>(Sep 2013)</a:t>
            </a:r>
            <a:endParaRPr lang="en-US" altLang="zh-TW" sz="1200" b="1" dirty="0">
              <a:solidFill>
                <a:srgbClr val="FFFF00"/>
              </a:solidFill>
              <a:latin typeface="Times New Roman" pitchFamily="18" charset="0"/>
              <a:cs typeface="Times New Roman" pitchFamily="18" charset="0"/>
            </a:endParaRPr>
          </a:p>
        </p:txBody>
      </p:sp>
      <p:sp>
        <p:nvSpPr>
          <p:cNvPr id="80" name="AutoShape 35"/>
          <p:cNvSpPr>
            <a:spLocks noChangeArrowheads="1"/>
          </p:cNvSpPr>
          <p:nvPr/>
        </p:nvSpPr>
        <p:spPr bwMode="auto">
          <a:xfrm>
            <a:off x="5217717" y="1417340"/>
            <a:ext cx="936104" cy="180020"/>
          </a:xfrm>
          <a:prstGeom prst="roundRect">
            <a:avLst>
              <a:gd name="adj" fmla="val 16667"/>
            </a:avLst>
          </a:prstGeom>
          <a:solidFill>
            <a:schemeClr val="accent1"/>
          </a:solidFill>
          <a:ln w="9525">
            <a:noFill/>
            <a:round/>
            <a:headEnd/>
            <a:tailEnd/>
          </a:ln>
          <a:effectLst>
            <a:outerShdw dist="35921" dir="2700000" algn="ctr" rotWithShape="0">
              <a:schemeClr val="bg2"/>
            </a:outerShdw>
          </a:effectLst>
        </p:spPr>
        <p:txBody>
          <a:bodyPr wrap="none" anchor="ctr"/>
          <a:lstStyle/>
          <a:p>
            <a:pPr algn="ctr">
              <a:defRPr/>
            </a:pPr>
            <a:r>
              <a:rPr lang="en-US" altLang="zh-TW" sz="1600" b="1" dirty="0" smtClean="0">
                <a:solidFill>
                  <a:schemeClr val="bg1"/>
                </a:solidFill>
                <a:latin typeface="Calibri" pitchFamily="34" charset="0"/>
                <a:ea typeface="微軟正黑體" pitchFamily="34" charset="-120"/>
                <a:cs typeface="Times New Roman" pitchFamily="18" charset="0"/>
              </a:rPr>
              <a:t>V5.1.0</a:t>
            </a:r>
            <a:endParaRPr lang="en-US" altLang="zh-TW" sz="1600" b="1" dirty="0">
              <a:solidFill>
                <a:schemeClr val="bg1"/>
              </a:solidFill>
              <a:latin typeface="Calibri" pitchFamily="34" charset="0"/>
              <a:ea typeface="微軟正黑體" pitchFamily="34" charset="-120"/>
              <a:cs typeface="Times New Roman" pitchFamily="18" charset="0"/>
            </a:endParaRPr>
          </a:p>
        </p:txBody>
      </p:sp>
      <p:sp>
        <p:nvSpPr>
          <p:cNvPr id="81" name="文字方塊 73"/>
          <p:cNvSpPr txBox="1">
            <a:spLocks noChangeArrowheads="1"/>
          </p:cNvSpPr>
          <p:nvPr/>
        </p:nvSpPr>
        <p:spPr bwMode="auto">
          <a:xfrm>
            <a:off x="4932039" y="1802581"/>
            <a:ext cx="1835696" cy="1754326"/>
          </a:xfrm>
          <a:prstGeom prst="rect">
            <a:avLst/>
          </a:prstGeom>
          <a:noFill/>
          <a:ln w="9525">
            <a:noFill/>
            <a:miter lim="800000"/>
            <a:headEnd/>
            <a:tailEnd/>
          </a:ln>
        </p:spPr>
        <p:txBody>
          <a:bodyPr wrap="square">
            <a:spAutoFit/>
          </a:bodyPr>
          <a:lstStyle/>
          <a:p>
            <a:r>
              <a:rPr lang="en-US" altLang="zh-TW" sz="1200" dirty="0" smtClean="0">
                <a:solidFill>
                  <a:schemeClr val="bg1"/>
                </a:solidFill>
              </a:rPr>
              <a:t>View edit, camera group,</a:t>
            </a:r>
          </a:p>
          <a:p>
            <a:r>
              <a:rPr lang="en-US" altLang="zh-TW" sz="1200" dirty="0" smtClean="0">
                <a:solidFill>
                  <a:schemeClr val="bg1"/>
                </a:solidFill>
              </a:rPr>
              <a:t>camera multiple view, fisheye enhancement, instant playback enhancement, storage expansion support on expansion units, MCLDC, one-click installation</a:t>
            </a:r>
          </a:p>
        </p:txBody>
      </p:sp>
      <p:sp>
        <p:nvSpPr>
          <p:cNvPr id="49" name="文字方塊 48"/>
          <p:cNvSpPr txBox="1"/>
          <p:nvPr/>
        </p:nvSpPr>
        <p:spPr>
          <a:xfrm>
            <a:off x="4969140" y="4376055"/>
            <a:ext cx="1774845" cy="461665"/>
          </a:xfrm>
          <a:prstGeom prst="rect">
            <a:avLst/>
          </a:prstGeom>
          <a:noFill/>
        </p:spPr>
        <p:txBody>
          <a:bodyPr wrap="none" rtlCol="0">
            <a:spAutoFit/>
          </a:bodyPr>
          <a:lstStyle/>
          <a:p>
            <a:r>
              <a:rPr lang="en-US" altLang="zh-TW" sz="1200" dirty="0" err="1" smtClean="0">
                <a:solidFill>
                  <a:schemeClr val="bg1"/>
                </a:solidFill>
              </a:rPr>
              <a:t>Vcam</a:t>
            </a:r>
            <a:r>
              <a:rPr lang="en-US" altLang="zh-TW" sz="1200" dirty="0" smtClean="0">
                <a:solidFill>
                  <a:schemeClr val="bg1"/>
                </a:solidFill>
              </a:rPr>
              <a:t> + edge recording</a:t>
            </a:r>
          </a:p>
          <a:p>
            <a:r>
              <a:rPr lang="en-US" altLang="zh-TW" sz="1200" dirty="0" smtClean="0">
                <a:solidFill>
                  <a:schemeClr val="bg1"/>
                </a:solidFill>
              </a:rPr>
              <a:t>Real-time IVA</a:t>
            </a:r>
            <a:endParaRPr lang="zh-TW" altLang="en-US" sz="1200" dirty="0" smtClean="0">
              <a:solidFill>
                <a:schemeClr val="bg1"/>
              </a:solidFill>
            </a:endParaRPr>
          </a:p>
        </p:txBody>
      </p:sp>
      <p:sp>
        <p:nvSpPr>
          <p:cNvPr id="58" name="文字方塊 57"/>
          <p:cNvSpPr txBox="1"/>
          <p:nvPr/>
        </p:nvSpPr>
        <p:spPr>
          <a:xfrm>
            <a:off x="1714323" y="4376055"/>
            <a:ext cx="1972816" cy="461665"/>
          </a:xfrm>
          <a:prstGeom prst="rect">
            <a:avLst/>
          </a:prstGeom>
          <a:noFill/>
        </p:spPr>
        <p:txBody>
          <a:bodyPr wrap="square" rtlCol="0">
            <a:spAutoFit/>
          </a:bodyPr>
          <a:lstStyle/>
          <a:p>
            <a:r>
              <a:rPr lang="en-US" altLang="zh-TW" sz="1200" dirty="0" err="1" smtClean="0">
                <a:solidFill>
                  <a:schemeClr val="bg1"/>
                </a:solidFill>
              </a:rPr>
              <a:t>Vcam</a:t>
            </a:r>
            <a:r>
              <a:rPr lang="en-US" altLang="zh-TW" sz="1200" dirty="0" smtClean="0">
                <a:solidFill>
                  <a:schemeClr val="bg1"/>
                </a:solidFill>
              </a:rPr>
              <a:t>:</a:t>
            </a:r>
            <a:r>
              <a:rPr lang="zh-TW" altLang="en-US" sz="1200" dirty="0" smtClean="0">
                <a:solidFill>
                  <a:schemeClr val="bg1"/>
                </a:solidFill>
              </a:rPr>
              <a:t> </a:t>
            </a:r>
            <a:r>
              <a:rPr lang="en-US" altLang="zh-TW" sz="1200" dirty="0" smtClean="0">
                <a:solidFill>
                  <a:schemeClr val="bg1"/>
                </a:solidFill>
              </a:rPr>
              <a:t>Turn your mobile phone as IP camera</a:t>
            </a:r>
            <a:endParaRPr lang="zh-TW" altLang="en-US" sz="1200" dirty="0" smtClean="0">
              <a:solidFill>
                <a:schemeClr val="bg1"/>
              </a:solidFill>
            </a:endParaRPr>
          </a:p>
        </p:txBody>
      </p:sp>
      <p:sp>
        <p:nvSpPr>
          <p:cNvPr id="70" name="文字方塊 69"/>
          <p:cNvSpPr txBox="1"/>
          <p:nvPr/>
        </p:nvSpPr>
        <p:spPr>
          <a:xfrm>
            <a:off x="1754146" y="4837720"/>
            <a:ext cx="1518364" cy="307777"/>
          </a:xfrm>
          <a:prstGeom prst="rect">
            <a:avLst/>
          </a:prstGeom>
          <a:noFill/>
        </p:spPr>
        <p:txBody>
          <a:bodyPr wrap="none" rtlCol="0">
            <a:spAutoFit/>
          </a:bodyPr>
          <a:lstStyle/>
          <a:p>
            <a:r>
              <a:rPr lang="en-US" altLang="zh-TW" dirty="0" smtClean="0">
                <a:solidFill>
                  <a:srgbClr val="FFC000"/>
                </a:solidFill>
              </a:rPr>
              <a:t>Keep updating…</a:t>
            </a:r>
            <a:endParaRPr lang="zh-TW" altLang="en-US" dirty="0">
              <a:solidFill>
                <a:srgbClr val="FFC000"/>
              </a:solidFill>
            </a:endParaRPr>
          </a:p>
        </p:txBody>
      </p:sp>
      <p:sp>
        <p:nvSpPr>
          <p:cNvPr id="83" name="Right Arrow 4"/>
          <p:cNvSpPr/>
          <p:nvPr/>
        </p:nvSpPr>
        <p:spPr>
          <a:xfrm>
            <a:off x="5004048" y="5067168"/>
            <a:ext cx="4036765" cy="480053"/>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zh-TW" altLang="zh-TW">
              <a:solidFill>
                <a:srgbClr val="FFFFFF"/>
              </a:solidFill>
              <a:ea typeface="MS PGothic" pitchFamily="34" charset="-128"/>
            </a:endParaRPr>
          </a:p>
        </p:txBody>
      </p:sp>
      <p:sp>
        <p:nvSpPr>
          <p:cNvPr id="91" name="Rectangle 6"/>
          <p:cNvSpPr/>
          <p:nvPr/>
        </p:nvSpPr>
        <p:spPr>
          <a:xfrm>
            <a:off x="1835696" y="5187181"/>
            <a:ext cx="3168352" cy="240027"/>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zh-TW" altLang="zh-TW" sz="1600" dirty="0">
              <a:solidFill>
                <a:srgbClr val="FFFFFF"/>
              </a:solidFill>
              <a:ea typeface="MS PGothic" pitchFamily="34" charset="-128"/>
            </a:endParaRPr>
          </a:p>
        </p:txBody>
      </p:sp>
      <p:grpSp>
        <p:nvGrpSpPr>
          <p:cNvPr id="92" name="Group 21"/>
          <p:cNvGrpSpPr>
            <a:grpSpLocks/>
          </p:cNvGrpSpPr>
          <p:nvPr/>
        </p:nvGrpSpPr>
        <p:grpSpPr bwMode="auto">
          <a:xfrm>
            <a:off x="2740267" y="5180835"/>
            <a:ext cx="2191772" cy="292392"/>
            <a:chOff x="2604960" y="6216720"/>
            <a:chExt cx="2191690" cy="351216"/>
          </a:xfrm>
        </p:grpSpPr>
        <p:sp>
          <p:nvSpPr>
            <p:cNvPr id="93" name="TextBox 42"/>
            <p:cNvSpPr txBox="1">
              <a:spLocks noChangeArrowheads="1"/>
            </p:cNvSpPr>
            <p:nvPr/>
          </p:nvSpPr>
          <p:spPr bwMode="auto">
            <a:xfrm>
              <a:off x="3481186" y="6216725"/>
              <a:ext cx="507307" cy="351211"/>
            </a:xfrm>
            <a:prstGeom prst="rect">
              <a:avLst/>
            </a:prstGeom>
            <a:noFill/>
            <a:ln w="9525">
              <a:noFill/>
              <a:miter lim="800000"/>
              <a:headEnd/>
              <a:tailEnd/>
            </a:ln>
          </p:spPr>
          <p:txBody>
            <a:bodyPr>
              <a:spAutoFit/>
            </a:bodyPr>
            <a:lstStyle/>
            <a:p>
              <a:r>
                <a:rPr lang="en-US" altLang="zh-TW" sz="1300" dirty="0" smtClean="0">
                  <a:solidFill>
                    <a:schemeClr val="bg1"/>
                  </a:solidFill>
                </a:rPr>
                <a:t>Feb</a:t>
              </a:r>
              <a:endParaRPr lang="en-US" altLang="zh-TW" sz="1300" dirty="0">
                <a:solidFill>
                  <a:schemeClr val="bg1"/>
                </a:solidFill>
              </a:endParaRPr>
            </a:p>
          </p:txBody>
        </p:sp>
        <p:sp>
          <p:nvSpPr>
            <p:cNvPr id="94" name="TextBox 43"/>
            <p:cNvSpPr txBox="1">
              <a:spLocks noChangeArrowheads="1"/>
            </p:cNvSpPr>
            <p:nvPr/>
          </p:nvSpPr>
          <p:spPr bwMode="auto">
            <a:xfrm>
              <a:off x="4295395" y="6216724"/>
              <a:ext cx="501255" cy="351211"/>
            </a:xfrm>
            <a:prstGeom prst="rect">
              <a:avLst/>
            </a:prstGeom>
            <a:noFill/>
            <a:ln w="9525">
              <a:noFill/>
              <a:miter lim="800000"/>
              <a:headEnd/>
              <a:tailEnd/>
            </a:ln>
          </p:spPr>
          <p:txBody>
            <a:bodyPr>
              <a:spAutoFit/>
            </a:bodyPr>
            <a:lstStyle/>
            <a:p>
              <a:r>
                <a:rPr lang="en-US" altLang="zh-TW" sz="1300" dirty="0" smtClean="0">
                  <a:solidFill>
                    <a:schemeClr val="bg1"/>
                  </a:solidFill>
                </a:rPr>
                <a:t>Mar</a:t>
              </a:r>
              <a:endParaRPr lang="en-US" altLang="zh-TW" sz="1300" dirty="0">
                <a:solidFill>
                  <a:schemeClr val="bg1"/>
                </a:solidFill>
              </a:endParaRPr>
            </a:p>
          </p:txBody>
        </p:sp>
        <p:sp>
          <p:nvSpPr>
            <p:cNvPr id="96" name="TextBox 44"/>
            <p:cNvSpPr txBox="1">
              <a:spLocks noChangeArrowheads="1"/>
            </p:cNvSpPr>
            <p:nvPr/>
          </p:nvSpPr>
          <p:spPr bwMode="auto">
            <a:xfrm>
              <a:off x="2604960" y="6216720"/>
              <a:ext cx="532223" cy="351211"/>
            </a:xfrm>
            <a:prstGeom prst="rect">
              <a:avLst/>
            </a:prstGeom>
            <a:noFill/>
            <a:ln w="9525">
              <a:noFill/>
              <a:miter lim="800000"/>
              <a:headEnd/>
              <a:tailEnd/>
            </a:ln>
          </p:spPr>
          <p:txBody>
            <a:bodyPr>
              <a:spAutoFit/>
            </a:bodyPr>
            <a:lstStyle/>
            <a:p>
              <a:r>
                <a:rPr lang="en-US" altLang="zh-TW" sz="1300" dirty="0" smtClean="0">
                  <a:solidFill>
                    <a:schemeClr val="bg1"/>
                  </a:solidFill>
                </a:rPr>
                <a:t>Jan</a:t>
              </a:r>
              <a:endParaRPr lang="en-US" altLang="zh-TW" sz="1300" dirty="0">
                <a:solidFill>
                  <a:schemeClr val="bg1"/>
                </a:solidFill>
              </a:endParaRPr>
            </a:p>
          </p:txBody>
        </p:sp>
      </p:grpSp>
      <p:sp>
        <p:nvSpPr>
          <p:cNvPr id="97" name="TextBox 45"/>
          <p:cNvSpPr txBox="1">
            <a:spLocks noChangeArrowheads="1"/>
          </p:cNvSpPr>
          <p:nvPr/>
        </p:nvSpPr>
        <p:spPr bwMode="auto">
          <a:xfrm>
            <a:off x="5265169" y="5167757"/>
            <a:ext cx="522287" cy="292388"/>
          </a:xfrm>
          <a:prstGeom prst="rect">
            <a:avLst/>
          </a:prstGeom>
          <a:noFill/>
          <a:ln w="9525">
            <a:noFill/>
            <a:miter lim="800000"/>
            <a:headEnd/>
            <a:tailEnd/>
          </a:ln>
        </p:spPr>
        <p:txBody>
          <a:bodyPr>
            <a:spAutoFit/>
          </a:bodyPr>
          <a:lstStyle/>
          <a:p>
            <a:r>
              <a:rPr lang="en-US" altLang="zh-TW" sz="1300" dirty="0" smtClean="0">
                <a:solidFill>
                  <a:srgbClr val="FFFFFF"/>
                </a:solidFill>
              </a:rPr>
              <a:t>Apr</a:t>
            </a:r>
            <a:endParaRPr lang="en-US" altLang="zh-TW" sz="1300" dirty="0">
              <a:solidFill>
                <a:srgbClr val="FFFFFF"/>
              </a:solidFill>
            </a:endParaRPr>
          </a:p>
        </p:txBody>
      </p:sp>
      <p:sp>
        <p:nvSpPr>
          <p:cNvPr id="98" name="TextBox 46"/>
          <p:cNvSpPr txBox="1">
            <a:spLocks noChangeArrowheads="1"/>
          </p:cNvSpPr>
          <p:nvPr/>
        </p:nvSpPr>
        <p:spPr bwMode="auto">
          <a:xfrm>
            <a:off x="6153821" y="5167637"/>
            <a:ext cx="527843" cy="292388"/>
          </a:xfrm>
          <a:prstGeom prst="rect">
            <a:avLst/>
          </a:prstGeom>
          <a:noFill/>
          <a:ln w="9525">
            <a:noFill/>
            <a:miter lim="800000"/>
            <a:headEnd/>
            <a:tailEnd/>
          </a:ln>
        </p:spPr>
        <p:txBody>
          <a:bodyPr wrap="square">
            <a:spAutoFit/>
          </a:bodyPr>
          <a:lstStyle/>
          <a:p>
            <a:r>
              <a:rPr lang="en-US" altLang="zh-TW" sz="1300" dirty="0" smtClean="0">
                <a:solidFill>
                  <a:srgbClr val="FFFFFF"/>
                </a:solidFill>
              </a:rPr>
              <a:t>May</a:t>
            </a:r>
            <a:endParaRPr lang="en-US" altLang="zh-TW" sz="1300" dirty="0">
              <a:solidFill>
                <a:srgbClr val="FFFFFF"/>
              </a:solidFill>
            </a:endParaRPr>
          </a:p>
        </p:txBody>
      </p:sp>
      <p:sp>
        <p:nvSpPr>
          <p:cNvPr id="99" name="TextBox 47"/>
          <p:cNvSpPr txBox="1">
            <a:spLocks noChangeArrowheads="1"/>
          </p:cNvSpPr>
          <p:nvPr/>
        </p:nvSpPr>
        <p:spPr bwMode="auto">
          <a:xfrm>
            <a:off x="7089924" y="5167757"/>
            <a:ext cx="506412" cy="292388"/>
          </a:xfrm>
          <a:prstGeom prst="rect">
            <a:avLst/>
          </a:prstGeom>
          <a:noFill/>
          <a:ln w="9525">
            <a:noFill/>
            <a:miter lim="800000"/>
            <a:headEnd/>
            <a:tailEnd/>
          </a:ln>
        </p:spPr>
        <p:txBody>
          <a:bodyPr>
            <a:spAutoFit/>
          </a:bodyPr>
          <a:lstStyle/>
          <a:p>
            <a:r>
              <a:rPr lang="en-US" altLang="zh-TW" sz="1300" dirty="0" smtClean="0">
                <a:solidFill>
                  <a:srgbClr val="FFFFFF"/>
                </a:solidFill>
              </a:rPr>
              <a:t>Jun</a:t>
            </a:r>
            <a:endParaRPr lang="en-US" altLang="zh-TW" sz="1300" dirty="0">
              <a:solidFill>
                <a:srgbClr val="FFFFFF"/>
              </a:solidFill>
            </a:endParaRPr>
          </a:p>
        </p:txBody>
      </p:sp>
      <p:sp>
        <p:nvSpPr>
          <p:cNvPr id="100" name="TextBox 58"/>
          <p:cNvSpPr txBox="1"/>
          <p:nvPr/>
        </p:nvSpPr>
        <p:spPr>
          <a:xfrm>
            <a:off x="3449390" y="5361326"/>
            <a:ext cx="1122610" cy="307777"/>
          </a:xfrm>
          <a:prstGeom prst="rect">
            <a:avLst/>
          </a:prstGeom>
          <a:noFill/>
        </p:spPr>
        <p:txBody>
          <a:bodyPr wrap="square">
            <a:spAutoFit/>
          </a:bodyPr>
          <a:lstStyle/>
          <a:p>
            <a:pPr fontAlgn="auto">
              <a:spcBef>
                <a:spcPts val="0"/>
              </a:spcBef>
              <a:spcAft>
                <a:spcPts val="0"/>
              </a:spcAft>
              <a:defRPr/>
            </a:pPr>
            <a:r>
              <a:rPr lang="en-US" sz="1400" dirty="0" smtClean="0">
                <a:solidFill>
                  <a:schemeClr val="bg1">
                    <a:lumMod val="65000"/>
                  </a:schemeClr>
                </a:solidFill>
                <a:latin typeface="+mn-lt"/>
                <a:ea typeface="+mn-ea"/>
              </a:rPr>
              <a:t>Q1, 2014</a:t>
            </a:r>
            <a:endParaRPr lang="en-US" sz="1400" dirty="0">
              <a:solidFill>
                <a:schemeClr val="bg1">
                  <a:lumMod val="65000"/>
                </a:schemeClr>
              </a:solidFill>
              <a:latin typeface="+mn-lt"/>
              <a:ea typeface="+mn-ea"/>
            </a:endParaRPr>
          </a:p>
        </p:txBody>
      </p:sp>
      <p:sp>
        <p:nvSpPr>
          <p:cNvPr id="102" name="TextBox 59"/>
          <p:cNvSpPr txBox="1"/>
          <p:nvPr/>
        </p:nvSpPr>
        <p:spPr>
          <a:xfrm>
            <a:off x="6026474" y="5339292"/>
            <a:ext cx="1137815" cy="307777"/>
          </a:xfrm>
          <a:prstGeom prst="rect">
            <a:avLst/>
          </a:prstGeom>
          <a:noFill/>
        </p:spPr>
        <p:txBody>
          <a:bodyPr wrap="square">
            <a:spAutoFit/>
          </a:bodyPr>
          <a:lstStyle/>
          <a:p>
            <a:pPr fontAlgn="auto">
              <a:spcBef>
                <a:spcPts val="0"/>
              </a:spcBef>
              <a:spcAft>
                <a:spcPts val="0"/>
              </a:spcAft>
              <a:defRPr/>
            </a:pPr>
            <a:r>
              <a:rPr lang="en-US" sz="1400" dirty="0" smtClean="0">
                <a:solidFill>
                  <a:schemeClr val="bg1">
                    <a:lumMod val="65000"/>
                  </a:schemeClr>
                </a:solidFill>
                <a:latin typeface="+mn-lt"/>
                <a:ea typeface="+mn-ea"/>
              </a:rPr>
              <a:t>Q2,2014</a:t>
            </a:r>
            <a:endParaRPr lang="en-US" sz="1400" dirty="0">
              <a:solidFill>
                <a:schemeClr val="bg1">
                  <a:lumMod val="65000"/>
                </a:schemeClr>
              </a:solidFill>
              <a:latin typeface="+mn-lt"/>
              <a:ea typeface="+mn-ea"/>
            </a:endParaRPr>
          </a:p>
        </p:txBody>
      </p:sp>
      <p:sp>
        <p:nvSpPr>
          <p:cNvPr id="103" name="TextBox 81"/>
          <p:cNvSpPr txBox="1">
            <a:spLocks noChangeArrowheads="1"/>
          </p:cNvSpPr>
          <p:nvPr/>
        </p:nvSpPr>
        <p:spPr bwMode="auto">
          <a:xfrm>
            <a:off x="7931150" y="5173927"/>
            <a:ext cx="698500" cy="292388"/>
          </a:xfrm>
          <a:prstGeom prst="rect">
            <a:avLst/>
          </a:prstGeom>
          <a:noFill/>
          <a:ln w="9525">
            <a:noFill/>
            <a:miter lim="800000"/>
            <a:headEnd/>
            <a:tailEnd/>
          </a:ln>
        </p:spPr>
        <p:txBody>
          <a:bodyPr>
            <a:spAutoFit/>
          </a:bodyPr>
          <a:lstStyle/>
          <a:p>
            <a:r>
              <a:rPr lang="en-US" altLang="zh-TW" sz="1300" dirty="0" smtClean="0">
                <a:solidFill>
                  <a:schemeClr val="bg1"/>
                </a:solidFill>
              </a:rPr>
              <a:t>2014</a:t>
            </a:r>
            <a:endParaRPr lang="en-US" altLang="zh-TW" sz="1300" dirty="0">
              <a:solidFill>
                <a:schemeClr val="bg1"/>
              </a:solidFill>
            </a:endParaRPr>
          </a:p>
        </p:txBody>
      </p:sp>
      <p:sp>
        <p:nvSpPr>
          <p:cNvPr id="104" name="Rectangle 27"/>
          <p:cNvSpPr/>
          <p:nvPr/>
        </p:nvSpPr>
        <p:spPr>
          <a:xfrm>
            <a:off x="467545" y="5187181"/>
            <a:ext cx="2021805" cy="240027"/>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zh-TW" altLang="zh-TW" sz="1600">
              <a:solidFill>
                <a:srgbClr val="FFFFFF"/>
              </a:solidFill>
              <a:ea typeface="MS PGothic" pitchFamily="34" charset="-128"/>
            </a:endParaRPr>
          </a:p>
        </p:txBody>
      </p:sp>
      <p:grpSp>
        <p:nvGrpSpPr>
          <p:cNvPr id="105" name="Group 20"/>
          <p:cNvGrpSpPr>
            <a:grpSpLocks/>
          </p:cNvGrpSpPr>
          <p:nvPr/>
        </p:nvGrpSpPr>
        <p:grpSpPr bwMode="auto">
          <a:xfrm>
            <a:off x="568325" y="5164790"/>
            <a:ext cx="1375028" cy="292392"/>
            <a:chOff x="568021" y="6229464"/>
            <a:chExt cx="1374951" cy="313186"/>
          </a:xfrm>
        </p:grpSpPr>
        <p:sp>
          <p:nvSpPr>
            <p:cNvPr id="106" name="TextBox 48"/>
            <p:cNvSpPr txBox="1">
              <a:spLocks noChangeArrowheads="1"/>
            </p:cNvSpPr>
            <p:nvPr/>
          </p:nvSpPr>
          <p:spPr bwMode="auto">
            <a:xfrm>
              <a:off x="1320422" y="6229464"/>
              <a:ext cx="622550" cy="313181"/>
            </a:xfrm>
            <a:prstGeom prst="rect">
              <a:avLst/>
            </a:prstGeom>
            <a:noFill/>
            <a:ln w="9525">
              <a:noFill/>
              <a:miter lim="800000"/>
              <a:headEnd/>
              <a:tailEnd/>
            </a:ln>
          </p:spPr>
          <p:txBody>
            <a:bodyPr>
              <a:spAutoFit/>
            </a:bodyPr>
            <a:lstStyle/>
            <a:p>
              <a:r>
                <a:rPr lang="en-US" altLang="zh-TW" sz="1300" dirty="0" smtClean="0">
                  <a:solidFill>
                    <a:srgbClr val="FFFFFF"/>
                  </a:solidFill>
                </a:rPr>
                <a:t>Dec</a:t>
              </a:r>
              <a:endParaRPr lang="en-US" altLang="zh-TW" sz="1300" dirty="0">
                <a:solidFill>
                  <a:srgbClr val="FFFFFF"/>
                </a:solidFill>
              </a:endParaRPr>
            </a:p>
          </p:txBody>
        </p:sp>
        <p:sp>
          <p:nvSpPr>
            <p:cNvPr id="107" name="TextBox 55"/>
            <p:cNvSpPr txBox="1">
              <a:spLocks noChangeArrowheads="1"/>
            </p:cNvSpPr>
            <p:nvPr/>
          </p:nvSpPr>
          <p:spPr bwMode="auto">
            <a:xfrm>
              <a:off x="568021" y="6229468"/>
              <a:ext cx="554402" cy="313182"/>
            </a:xfrm>
            <a:prstGeom prst="rect">
              <a:avLst/>
            </a:prstGeom>
            <a:noFill/>
            <a:ln w="9525">
              <a:noFill/>
              <a:miter lim="800000"/>
              <a:headEnd/>
              <a:tailEnd/>
            </a:ln>
          </p:spPr>
          <p:txBody>
            <a:bodyPr>
              <a:spAutoFit/>
            </a:bodyPr>
            <a:lstStyle/>
            <a:p>
              <a:r>
                <a:rPr lang="en-US" altLang="zh-TW" sz="1300" dirty="0" smtClean="0">
                  <a:solidFill>
                    <a:srgbClr val="FFFFFF"/>
                  </a:solidFill>
                </a:rPr>
                <a:t>Nov</a:t>
              </a:r>
              <a:endParaRPr lang="en-US" altLang="zh-TW" sz="1300" dirty="0">
                <a:solidFill>
                  <a:srgbClr val="FFFFFF"/>
                </a:solidFill>
              </a:endParaRPr>
            </a:p>
          </p:txBody>
        </p:sp>
      </p:grpSp>
      <p:sp>
        <p:nvSpPr>
          <p:cNvPr id="109" name="Round Same Side Corner Rectangle 19"/>
          <p:cNvSpPr/>
          <p:nvPr/>
        </p:nvSpPr>
        <p:spPr>
          <a:xfrm rot="16200000">
            <a:off x="-1260739" y="2579720"/>
            <a:ext cx="3118377" cy="317500"/>
          </a:xfrm>
          <a:prstGeom prst="round2Same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altLang="zh-TW" sz="1600" dirty="0" smtClean="0">
                <a:solidFill>
                  <a:srgbClr val="FFFFFF"/>
                </a:solidFill>
              </a:rPr>
              <a:t>NVR</a:t>
            </a:r>
            <a:endParaRPr lang="en-US" sz="1600" dirty="0">
              <a:solidFill>
                <a:srgbClr val="FFFFFF"/>
              </a:solidFill>
            </a:endParaRPr>
          </a:p>
        </p:txBody>
      </p:sp>
      <p:sp>
        <p:nvSpPr>
          <p:cNvPr id="110" name="Round Same Side Corner Rectangle 18"/>
          <p:cNvSpPr/>
          <p:nvPr/>
        </p:nvSpPr>
        <p:spPr>
          <a:xfrm rot="16200000">
            <a:off x="-90983" y="4528344"/>
            <a:ext cx="778870" cy="317501"/>
          </a:xfrm>
          <a:prstGeom prst="round2SameRect">
            <a:avLst/>
          </a:prstGeom>
          <a:solidFill>
            <a:srgbClr val="FFB70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altLang="zh-TW" sz="1600" dirty="0" smtClean="0">
                <a:solidFill>
                  <a:srgbClr val="FFFFFF"/>
                </a:solidFill>
              </a:rPr>
              <a:t>App</a:t>
            </a:r>
            <a:endParaRPr lang="en-US" sz="1600" dirty="0">
              <a:solidFill>
                <a:srgbClr val="FFFFFF"/>
              </a:solidFill>
            </a:endParaRPr>
          </a:p>
        </p:txBody>
      </p:sp>
      <p:sp>
        <p:nvSpPr>
          <p:cNvPr id="111" name="Text Box 88"/>
          <p:cNvSpPr txBox="1">
            <a:spLocks noChangeArrowheads="1"/>
          </p:cNvSpPr>
          <p:nvPr/>
        </p:nvSpPr>
        <p:spPr bwMode="auto">
          <a:xfrm>
            <a:off x="2748231" y="1898109"/>
            <a:ext cx="863876" cy="276999"/>
          </a:xfrm>
          <a:prstGeom prst="rect">
            <a:avLst/>
          </a:prstGeom>
          <a:noFill/>
          <a:ln w="9525">
            <a:noFill/>
            <a:miter lim="800000"/>
            <a:headEnd/>
            <a:tailEnd/>
          </a:ln>
        </p:spPr>
        <p:txBody>
          <a:bodyPr wrap="square">
            <a:spAutoFit/>
          </a:bodyPr>
          <a:lstStyle/>
          <a:p>
            <a:r>
              <a:rPr lang="en-US" altLang="zh-TW" sz="1200" b="1" dirty="0" smtClean="0">
                <a:solidFill>
                  <a:srgbClr val="FFFF00"/>
                </a:solidFill>
                <a:latin typeface="Times New Roman" pitchFamily="18" charset="0"/>
                <a:cs typeface="Times New Roman" pitchFamily="18" charset="0"/>
              </a:rPr>
              <a:t>(Jan 2014)</a:t>
            </a:r>
            <a:endParaRPr lang="en-US" altLang="zh-TW" sz="1200" b="1" dirty="0">
              <a:solidFill>
                <a:srgbClr val="FFFF00"/>
              </a:solidFill>
              <a:latin typeface="Times New Roman" pitchFamily="18" charset="0"/>
              <a:cs typeface="Times New Roman" pitchFamily="18" charset="0"/>
            </a:endParaRPr>
          </a:p>
        </p:txBody>
      </p:sp>
      <p:sp>
        <p:nvSpPr>
          <p:cNvPr id="114" name="Text Box 88"/>
          <p:cNvSpPr txBox="1">
            <a:spLocks noChangeArrowheads="1"/>
          </p:cNvSpPr>
          <p:nvPr/>
        </p:nvSpPr>
        <p:spPr bwMode="auto">
          <a:xfrm>
            <a:off x="5526206" y="1615750"/>
            <a:ext cx="863876" cy="276999"/>
          </a:xfrm>
          <a:prstGeom prst="rect">
            <a:avLst/>
          </a:prstGeom>
          <a:noFill/>
          <a:ln w="9525">
            <a:noFill/>
            <a:miter lim="800000"/>
            <a:headEnd/>
            <a:tailEnd/>
          </a:ln>
        </p:spPr>
        <p:txBody>
          <a:bodyPr wrap="square">
            <a:spAutoFit/>
          </a:bodyPr>
          <a:lstStyle/>
          <a:p>
            <a:r>
              <a:rPr lang="en-US" altLang="zh-TW" sz="1200" b="1" dirty="0" smtClean="0">
                <a:solidFill>
                  <a:srgbClr val="FFFF00"/>
                </a:solidFill>
                <a:latin typeface="Times New Roman" pitchFamily="18" charset="0"/>
                <a:cs typeface="Times New Roman" pitchFamily="18" charset="0"/>
              </a:rPr>
              <a:t>(Apr 2014)</a:t>
            </a:r>
            <a:endParaRPr lang="en-US" altLang="zh-TW" sz="1200" b="1" dirty="0">
              <a:solidFill>
                <a:srgbClr val="FFFF00"/>
              </a:solidFill>
              <a:latin typeface="Times New Roman" pitchFamily="18" charset="0"/>
              <a:cs typeface="Times New Roman" pitchFamily="18" charset="0"/>
            </a:endParaRPr>
          </a:p>
        </p:txBody>
      </p:sp>
      <p:sp>
        <p:nvSpPr>
          <p:cNvPr id="68" name="TextBox 60"/>
          <p:cNvSpPr txBox="1"/>
          <p:nvPr/>
        </p:nvSpPr>
        <p:spPr>
          <a:xfrm>
            <a:off x="1032768" y="5361326"/>
            <a:ext cx="1378992" cy="307777"/>
          </a:xfrm>
          <a:prstGeom prst="rect">
            <a:avLst/>
          </a:prstGeom>
          <a:noFill/>
        </p:spPr>
        <p:txBody>
          <a:bodyPr wrap="square">
            <a:spAutoFit/>
          </a:bodyPr>
          <a:lstStyle/>
          <a:p>
            <a:pPr fontAlgn="auto">
              <a:spcBef>
                <a:spcPts val="0"/>
              </a:spcBef>
              <a:spcAft>
                <a:spcPts val="0"/>
              </a:spcAft>
              <a:defRPr/>
            </a:pPr>
            <a:r>
              <a:rPr lang="en-US" sz="1400" dirty="0" smtClean="0">
                <a:solidFill>
                  <a:schemeClr val="bg1">
                    <a:lumMod val="65000"/>
                  </a:schemeClr>
                </a:solidFill>
                <a:latin typeface="+mn-lt"/>
              </a:rPr>
              <a:t>Q4,2013</a:t>
            </a:r>
            <a:endParaRPr lang="en-US" sz="1400" dirty="0">
              <a:solidFill>
                <a:schemeClr val="bg1">
                  <a:lumMod val="65000"/>
                </a:schemeClr>
              </a:solidFill>
              <a:latin typeface="+mn-lt"/>
              <a:ea typeface="+mn-ea"/>
            </a:endParaRPr>
          </a:p>
        </p:txBody>
      </p:sp>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One-click Configuration</a:t>
            </a:r>
            <a:endParaRPr lang="zh-TW" altLang="en-US" dirty="0"/>
          </a:p>
        </p:txBody>
      </p:sp>
      <p:sp>
        <p:nvSpPr>
          <p:cNvPr id="3" name="內容版面配置區 2"/>
          <p:cNvSpPr>
            <a:spLocks noGrp="1"/>
          </p:cNvSpPr>
          <p:nvPr>
            <p:ph idx="1"/>
          </p:nvPr>
        </p:nvSpPr>
        <p:spPr/>
        <p:txBody>
          <a:bodyPr/>
          <a:lstStyle/>
          <a:p>
            <a:r>
              <a:rPr lang="en-US" smtClean="0"/>
              <a:t>Features:</a:t>
            </a:r>
          </a:p>
          <a:p>
            <a:pPr lvl="1"/>
            <a:r>
              <a:rPr lang="en-US" smtClean="0"/>
              <a:t>Save time and effort in IP camera configuration.</a:t>
            </a:r>
          </a:p>
          <a:p>
            <a:pPr lvl="1"/>
            <a:r>
              <a:rPr lang="en-US" smtClean="0"/>
              <a:t>Sophisticated yet simple to setup surveillance solution. </a:t>
            </a:r>
            <a:endParaRPr lang="zh-TW"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1028" name="Picture 4"/>
          <p:cNvPicPr>
            <a:picLocks noChangeAspect="1" noChangeArrowheads="1"/>
          </p:cNvPicPr>
          <p:nvPr/>
        </p:nvPicPr>
        <p:blipFill>
          <a:blip r:embed="rId2" cstate="print"/>
          <a:srcRect/>
          <a:stretch>
            <a:fillRect/>
          </a:stretch>
        </p:blipFill>
        <p:spPr bwMode="auto">
          <a:xfrm>
            <a:off x="285720" y="79224"/>
            <a:ext cx="8643998" cy="5283121"/>
          </a:xfrm>
          <a:prstGeom prst="rect">
            <a:avLst/>
          </a:prstGeom>
          <a:noFill/>
          <a:ln w="9525">
            <a:noFill/>
            <a:miter lim="800000"/>
            <a:headEnd/>
            <a:tailEnd/>
          </a:ln>
          <a:effectLst/>
        </p:spPr>
      </p:pic>
      <p:grpSp>
        <p:nvGrpSpPr>
          <p:cNvPr id="4" name="群組 9"/>
          <p:cNvGrpSpPr/>
          <p:nvPr/>
        </p:nvGrpSpPr>
        <p:grpSpPr>
          <a:xfrm>
            <a:off x="5357818" y="2440778"/>
            <a:ext cx="2000264" cy="1607355"/>
            <a:chOff x="642910" y="1214422"/>
            <a:chExt cx="3214710" cy="3000396"/>
          </a:xfrm>
        </p:grpSpPr>
        <p:sp>
          <p:nvSpPr>
            <p:cNvPr id="8" name="矩形 7"/>
            <p:cNvSpPr/>
            <p:nvPr/>
          </p:nvSpPr>
          <p:spPr>
            <a:xfrm>
              <a:off x="642910" y="1214422"/>
              <a:ext cx="3214710" cy="30003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9" name="Picture 5"/>
            <p:cNvPicPr>
              <a:picLocks noChangeAspect="1" noChangeArrowheads="1"/>
            </p:cNvPicPr>
            <p:nvPr/>
          </p:nvPicPr>
          <p:blipFill>
            <a:blip r:embed="rId3" cstate="print"/>
            <a:srcRect/>
            <a:stretch>
              <a:fillRect/>
            </a:stretch>
          </p:blipFill>
          <p:spPr bwMode="auto">
            <a:xfrm>
              <a:off x="714348" y="1285860"/>
              <a:ext cx="3071834" cy="2871793"/>
            </a:xfrm>
            <a:prstGeom prst="rect">
              <a:avLst/>
            </a:prstGeom>
            <a:noFill/>
            <a:ln w="9525">
              <a:noFill/>
              <a:miter lim="800000"/>
              <a:headEnd/>
              <a:tailEnd/>
            </a:ln>
            <a:effectLst/>
          </p:spPr>
        </p:pic>
      </p:grpSp>
      <p:grpSp>
        <p:nvGrpSpPr>
          <p:cNvPr id="5" name="群組 12"/>
          <p:cNvGrpSpPr/>
          <p:nvPr/>
        </p:nvGrpSpPr>
        <p:grpSpPr>
          <a:xfrm>
            <a:off x="3929058" y="1726398"/>
            <a:ext cx="2000264" cy="1607355"/>
            <a:chOff x="642910" y="1214422"/>
            <a:chExt cx="3214710" cy="3000396"/>
          </a:xfrm>
        </p:grpSpPr>
        <p:sp>
          <p:nvSpPr>
            <p:cNvPr id="14" name="矩形 13"/>
            <p:cNvSpPr/>
            <p:nvPr/>
          </p:nvSpPr>
          <p:spPr>
            <a:xfrm>
              <a:off x="642910" y="1214422"/>
              <a:ext cx="3214710" cy="30003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15" name="Picture 5"/>
            <p:cNvPicPr>
              <a:picLocks noChangeAspect="1" noChangeArrowheads="1"/>
            </p:cNvPicPr>
            <p:nvPr/>
          </p:nvPicPr>
          <p:blipFill>
            <a:blip r:embed="rId3" cstate="print"/>
            <a:srcRect/>
            <a:stretch>
              <a:fillRect/>
            </a:stretch>
          </p:blipFill>
          <p:spPr bwMode="auto">
            <a:xfrm>
              <a:off x="714348" y="1285860"/>
              <a:ext cx="3071834" cy="2871793"/>
            </a:xfrm>
            <a:prstGeom prst="rect">
              <a:avLst/>
            </a:prstGeom>
            <a:noFill/>
            <a:ln w="9525">
              <a:noFill/>
              <a:miter lim="800000"/>
              <a:headEnd/>
              <a:tailEnd/>
            </a:ln>
            <a:effectLst/>
          </p:spPr>
        </p:pic>
      </p:grpSp>
      <p:grpSp>
        <p:nvGrpSpPr>
          <p:cNvPr id="6" name="群組 15"/>
          <p:cNvGrpSpPr/>
          <p:nvPr/>
        </p:nvGrpSpPr>
        <p:grpSpPr>
          <a:xfrm>
            <a:off x="3286116" y="1428740"/>
            <a:ext cx="2000264" cy="1607355"/>
            <a:chOff x="642910" y="1214422"/>
            <a:chExt cx="3214710" cy="3000396"/>
          </a:xfrm>
        </p:grpSpPr>
        <p:sp>
          <p:nvSpPr>
            <p:cNvPr id="17" name="矩形 16"/>
            <p:cNvSpPr/>
            <p:nvPr/>
          </p:nvSpPr>
          <p:spPr>
            <a:xfrm>
              <a:off x="642910" y="1214422"/>
              <a:ext cx="3214710" cy="30003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18" name="Picture 5"/>
            <p:cNvPicPr>
              <a:picLocks noChangeAspect="1" noChangeArrowheads="1"/>
            </p:cNvPicPr>
            <p:nvPr/>
          </p:nvPicPr>
          <p:blipFill>
            <a:blip r:embed="rId3" cstate="print"/>
            <a:srcRect/>
            <a:stretch>
              <a:fillRect/>
            </a:stretch>
          </p:blipFill>
          <p:spPr bwMode="auto">
            <a:xfrm>
              <a:off x="714348" y="1285860"/>
              <a:ext cx="3071834" cy="2871793"/>
            </a:xfrm>
            <a:prstGeom prst="rect">
              <a:avLst/>
            </a:prstGeom>
            <a:noFill/>
            <a:ln w="9525">
              <a:noFill/>
              <a:miter lim="800000"/>
              <a:headEnd/>
              <a:tailEnd/>
            </a:ln>
            <a:effectLst/>
          </p:spPr>
        </p:pic>
      </p:grpSp>
      <p:grpSp>
        <p:nvGrpSpPr>
          <p:cNvPr id="7" name="群組 18"/>
          <p:cNvGrpSpPr/>
          <p:nvPr/>
        </p:nvGrpSpPr>
        <p:grpSpPr>
          <a:xfrm>
            <a:off x="2285984" y="2083588"/>
            <a:ext cx="2000264" cy="1607355"/>
            <a:chOff x="642910" y="1214422"/>
            <a:chExt cx="3214710" cy="3000396"/>
          </a:xfrm>
        </p:grpSpPr>
        <p:sp>
          <p:nvSpPr>
            <p:cNvPr id="20" name="矩形 19"/>
            <p:cNvSpPr/>
            <p:nvPr/>
          </p:nvSpPr>
          <p:spPr>
            <a:xfrm>
              <a:off x="642910" y="1214422"/>
              <a:ext cx="3214710" cy="30003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21" name="Picture 5"/>
            <p:cNvPicPr>
              <a:picLocks noChangeAspect="1" noChangeArrowheads="1"/>
            </p:cNvPicPr>
            <p:nvPr/>
          </p:nvPicPr>
          <p:blipFill>
            <a:blip r:embed="rId3" cstate="print"/>
            <a:srcRect/>
            <a:stretch>
              <a:fillRect/>
            </a:stretch>
          </p:blipFill>
          <p:spPr bwMode="auto">
            <a:xfrm>
              <a:off x="714348" y="1285860"/>
              <a:ext cx="3071834" cy="2871793"/>
            </a:xfrm>
            <a:prstGeom prst="rect">
              <a:avLst/>
            </a:prstGeom>
            <a:noFill/>
            <a:ln w="9525">
              <a:noFill/>
              <a:miter lim="800000"/>
              <a:headEnd/>
              <a:tailEnd/>
            </a:ln>
            <a:effectLst/>
          </p:spPr>
        </p:pic>
      </p:grpSp>
      <p:grpSp>
        <p:nvGrpSpPr>
          <p:cNvPr id="10" name="群組 21"/>
          <p:cNvGrpSpPr/>
          <p:nvPr/>
        </p:nvGrpSpPr>
        <p:grpSpPr>
          <a:xfrm>
            <a:off x="1857356" y="2857500"/>
            <a:ext cx="2000264" cy="1607355"/>
            <a:chOff x="642910" y="1214422"/>
            <a:chExt cx="3214710" cy="3000396"/>
          </a:xfrm>
        </p:grpSpPr>
        <p:sp>
          <p:nvSpPr>
            <p:cNvPr id="23" name="矩形 22"/>
            <p:cNvSpPr/>
            <p:nvPr/>
          </p:nvSpPr>
          <p:spPr>
            <a:xfrm>
              <a:off x="642910" y="1214422"/>
              <a:ext cx="3214710" cy="30003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24" name="Picture 5"/>
            <p:cNvPicPr>
              <a:picLocks noChangeAspect="1" noChangeArrowheads="1"/>
            </p:cNvPicPr>
            <p:nvPr/>
          </p:nvPicPr>
          <p:blipFill>
            <a:blip r:embed="rId3" cstate="print"/>
            <a:srcRect/>
            <a:stretch>
              <a:fillRect/>
            </a:stretch>
          </p:blipFill>
          <p:spPr bwMode="auto">
            <a:xfrm>
              <a:off x="714348" y="1285860"/>
              <a:ext cx="3071834" cy="2871793"/>
            </a:xfrm>
            <a:prstGeom prst="rect">
              <a:avLst/>
            </a:prstGeom>
            <a:noFill/>
            <a:ln w="9525">
              <a:noFill/>
              <a:miter lim="800000"/>
              <a:headEnd/>
              <a:tailEnd/>
            </a:ln>
            <a:effectLst/>
          </p:spPr>
        </p:pic>
      </p:grpSp>
      <p:sp>
        <p:nvSpPr>
          <p:cNvPr id="25" name="圓角矩形 24"/>
          <p:cNvSpPr/>
          <p:nvPr/>
        </p:nvSpPr>
        <p:spPr>
          <a:xfrm>
            <a:off x="4286248" y="4167197"/>
            <a:ext cx="2286016" cy="583405"/>
          </a:xfrm>
          <a:prstGeom prst="roundRect">
            <a:avLst/>
          </a:prstGeom>
          <a:effectLst>
            <a:innerShdw blurRad="114300">
              <a:prstClr val="black"/>
            </a:inn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TW" sz="2000" dirty="0" smtClean="0"/>
              <a:t>Normal</a:t>
            </a:r>
          </a:p>
          <a:p>
            <a:pPr algn="ctr"/>
            <a:r>
              <a:rPr lang="en-US" altLang="zh-TW" sz="2000" dirty="0" smtClean="0"/>
              <a:t> IP configuration</a:t>
            </a:r>
            <a:endParaRPr lang="zh-TW"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xit" presetSubtype="16" fill="hold" nodeType="clickEffect">
                                  <p:stCondLst>
                                    <p:cond delay="0"/>
                                  </p:stCondLst>
                                  <p:childTnLst>
                                    <p:animEffect transition="out" filter="box(in)">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3" presetClass="entr" presetSubtype="1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xit" presetSubtype="16" fill="hold" nodeType="clickEffect">
                                  <p:stCondLst>
                                    <p:cond delay="0"/>
                                  </p:stCondLst>
                                  <p:childTnLst>
                                    <p:animEffect transition="out" filter="box(in)">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3" presetClass="entr" presetSubtype="1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xit" presetSubtype="16" fill="hold" nodeType="clickEffect">
                                  <p:stCondLst>
                                    <p:cond delay="0"/>
                                  </p:stCondLst>
                                  <p:childTnLst>
                                    <p:animEffect transition="out" filter="box(in)">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3" presetClass="entr" presetSubtype="1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linds(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xit" presetSubtype="16" fill="hold" nodeType="clickEffect">
                                  <p:stCondLst>
                                    <p:cond delay="0"/>
                                  </p:stCondLst>
                                  <p:childTnLst>
                                    <p:animEffect transition="out" filter="box(in)">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 presetClass="entr" presetSubtype="1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linds(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xit" presetSubtype="16" fill="hold" nodeType="clickEffect">
                                  <p:stCondLst>
                                    <p:cond delay="0"/>
                                  </p:stCondLst>
                                  <p:childTnLst>
                                    <p:animEffect transition="out" filter="box(in)">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1028" name="Picture 4"/>
          <p:cNvPicPr>
            <a:picLocks noChangeAspect="1" noChangeArrowheads="1"/>
          </p:cNvPicPr>
          <p:nvPr/>
        </p:nvPicPr>
        <p:blipFill>
          <a:blip r:embed="rId2" cstate="print"/>
          <a:srcRect/>
          <a:stretch>
            <a:fillRect/>
          </a:stretch>
        </p:blipFill>
        <p:spPr bwMode="auto">
          <a:xfrm>
            <a:off x="285720" y="79224"/>
            <a:ext cx="8643998" cy="5283121"/>
          </a:xfrm>
          <a:prstGeom prst="rect">
            <a:avLst/>
          </a:prstGeom>
          <a:noFill/>
          <a:ln w="9525">
            <a:noFill/>
            <a:miter lim="800000"/>
            <a:headEnd/>
            <a:tailEnd/>
          </a:ln>
          <a:effectLst/>
        </p:spPr>
      </p:pic>
      <p:grpSp>
        <p:nvGrpSpPr>
          <p:cNvPr id="4" name="群組 25"/>
          <p:cNvGrpSpPr/>
          <p:nvPr/>
        </p:nvGrpSpPr>
        <p:grpSpPr>
          <a:xfrm>
            <a:off x="571472" y="952487"/>
            <a:ext cx="6996158" cy="2444764"/>
            <a:chOff x="571472" y="1142984"/>
            <a:chExt cx="6996158" cy="2933717"/>
          </a:xfrm>
        </p:grpSpPr>
        <p:pic>
          <p:nvPicPr>
            <p:cNvPr id="2050" name="Picture 2"/>
            <p:cNvPicPr>
              <a:picLocks noChangeAspect="1" noChangeArrowheads="1"/>
            </p:cNvPicPr>
            <p:nvPr/>
          </p:nvPicPr>
          <p:blipFill>
            <a:blip r:embed="rId3" cstate="print"/>
            <a:srcRect/>
            <a:stretch>
              <a:fillRect/>
            </a:stretch>
          </p:blipFill>
          <p:spPr bwMode="auto">
            <a:xfrm>
              <a:off x="7072330" y="3071810"/>
              <a:ext cx="495300" cy="504825"/>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1643042" y="2071678"/>
              <a:ext cx="495300" cy="504825"/>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cstate="print"/>
            <a:srcRect/>
            <a:stretch>
              <a:fillRect/>
            </a:stretch>
          </p:blipFill>
          <p:spPr bwMode="auto">
            <a:xfrm>
              <a:off x="3571868" y="1142984"/>
              <a:ext cx="495300" cy="504825"/>
            </a:xfrm>
            <a:prstGeom prst="rect">
              <a:avLst/>
            </a:prstGeom>
            <a:noFill/>
            <a:ln w="9525">
              <a:noFill/>
              <a:miter lim="800000"/>
              <a:headEnd/>
              <a:tailEnd/>
            </a:ln>
            <a:effectLst/>
          </p:spPr>
        </p:pic>
        <p:pic>
          <p:nvPicPr>
            <p:cNvPr id="2053" name="Picture 5"/>
            <p:cNvPicPr>
              <a:picLocks noChangeAspect="1" noChangeArrowheads="1"/>
            </p:cNvPicPr>
            <p:nvPr/>
          </p:nvPicPr>
          <p:blipFill>
            <a:blip r:embed="rId3" cstate="print"/>
            <a:srcRect/>
            <a:stretch>
              <a:fillRect/>
            </a:stretch>
          </p:blipFill>
          <p:spPr bwMode="auto">
            <a:xfrm>
              <a:off x="6000760" y="2071678"/>
              <a:ext cx="495300" cy="504825"/>
            </a:xfrm>
            <a:prstGeom prst="rect">
              <a:avLst/>
            </a:prstGeom>
            <a:noFill/>
            <a:ln w="9525">
              <a:noFill/>
              <a:miter lim="800000"/>
              <a:headEnd/>
              <a:tailEnd/>
            </a:ln>
            <a:effectLst/>
          </p:spPr>
        </p:pic>
        <p:pic>
          <p:nvPicPr>
            <p:cNvPr id="2054" name="Picture 6"/>
            <p:cNvPicPr>
              <a:picLocks noChangeAspect="1" noChangeArrowheads="1"/>
            </p:cNvPicPr>
            <p:nvPr/>
          </p:nvPicPr>
          <p:blipFill>
            <a:blip r:embed="rId3" cstate="print"/>
            <a:srcRect/>
            <a:stretch>
              <a:fillRect/>
            </a:stretch>
          </p:blipFill>
          <p:spPr bwMode="auto">
            <a:xfrm>
              <a:off x="571472" y="3571876"/>
              <a:ext cx="495300" cy="504825"/>
            </a:xfrm>
            <a:prstGeom prst="rect">
              <a:avLst/>
            </a:prstGeom>
            <a:noFill/>
            <a:ln w="9525">
              <a:noFill/>
              <a:miter lim="800000"/>
              <a:headEnd/>
              <a:tailEnd/>
            </a:ln>
            <a:effectLst/>
          </p:spPr>
        </p:pic>
      </p:grpSp>
      <p:sp>
        <p:nvSpPr>
          <p:cNvPr id="27" name="圓角矩形 26"/>
          <p:cNvSpPr/>
          <p:nvPr/>
        </p:nvSpPr>
        <p:spPr>
          <a:xfrm>
            <a:off x="5357818" y="3631412"/>
            <a:ext cx="2286016" cy="5834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TW" sz="2000" dirty="0" smtClean="0"/>
              <a:t>Auto IP configuration</a:t>
            </a:r>
            <a:endParaRPr lang="zh-TW"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Applications from Switch </a:t>
            </a:r>
            <a:endParaRPr lang="zh-TW" altLang="en-US" dirty="0"/>
          </a:p>
        </p:txBody>
      </p:sp>
      <p:sp>
        <p:nvSpPr>
          <p:cNvPr id="3" name="內容版面配置區 2"/>
          <p:cNvSpPr>
            <a:spLocks noGrp="1"/>
          </p:cNvSpPr>
          <p:nvPr>
            <p:ph idx="1"/>
          </p:nvPr>
        </p:nvSpPr>
        <p:spPr/>
        <p:txBody>
          <a:bodyPr>
            <a:normAutofit/>
          </a:bodyPr>
          <a:lstStyle/>
          <a:p>
            <a:r>
              <a:rPr lang="en-US" dirty="0" smtClean="0"/>
              <a:t>Device IP for each port</a:t>
            </a:r>
            <a:endParaRPr lang="zh-TW" altLang="en-US" dirty="0" smtClean="0"/>
          </a:p>
          <a:p>
            <a:r>
              <a:rPr lang="en-US" dirty="0" smtClean="0"/>
              <a:t>Link up / link down for each port</a:t>
            </a:r>
            <a:endParaRPr lang="zh-TW" altLang="en-US" dirty="0" smtClean="0"/>
          </a:p>
          <a:p>
            <a:r>
              <a:rPr lang="en-US" dirty="0" err="1" smtClean="0"/>
              <a:t>PoE</a:t>
            </a:r>
            <a:r>
              <a:rPr lang="en-US" dirty="0" smtClean="0"/>
              <a:t> enable / </a:t>
            </a:r>
            <a:r>
              <a:rPr lang="en-US" dirty="0" err="1" smtClean="0"/>
              <a:t>PoE</a:t>
            </a:r>
            <a:r>
              <a:rPr lang="en-US" dirty="0" smtClean="0"/>
              <a:t> disable for each port</a:t>
            </a:r>
            <a:endParaRPr lang="zh-TW" altLang="en-US" dirty="0" smtClean="0"/>
          </a:p>
          <a:p>
            <a:r>
              <a:rPr lang="en-US" altLang="zh-CN" dirty="0" smtClean="0"/>
              <a:t>Analyze </a:t>
            </a:r>
            <a:r>
              <a:rPr lang="en-US" altLang="zh-CN" dirty="0" err="1" smtClean="0"/>
              <a:t>NetFlow</a:t>
            </a:r>
            <a:r>
              <a:rPr lang="en-US" altLang="zh-CN" dirty="0" smtClean="0"/>
              <a:t> of each port</a:t>
            </a:r>
            <a:endParaRPr lang="zh-TW" altLang="en-US" dirty="0" smtClean="0"/>
          </a:p>
          <a:p>
            <a:r>
              <a:rPr lang="en-US" altLang="zh-TW" dirty="0" smtClean="0"/>
              <a:t>Remaining </a:t>
            </a:r>
            <a:r>
              <a:rPr lang="en-US" dirty="0" smtClean="0"/>
              <a:t>power for each port</a:t>
            </a:r>
            <a:endParaRPr lang="zh-TW" altLang="en-US" dirty="0" smtClean="0"/>
          </a:p>
          <a:p>
            <a:r>
              <a:rPr lang="en-US" altLang="zh-CN" dirty="0" smtClean="0"/>
              <a:t>Build up switch’s topology</a:t>
            </a:r>
          </a:p>
          <a:p>
            <a:pPr lvl="1"/>
            <a:endParaRPr lang="zh-TW" altLang="en-US" dirty="0" smtClean="0"/>
          </a:p>
          <a:p>
            <a:endParaRPr lang="zh-TW"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7" name="Straight Arrow Connector 39"/>
          <p:cNvCxnSpPr/>
          <p:nvPr/>
        </p:nvCxnSpPr>
        <p:spPr>
          <a:xfrm>
            <a:off x="2771800" y="4537687"/>
            <a:ext cx="4608512" cy="0"/>
          </a:xfrm>
          <a:prstGeom prst="straightConnector1">
            <a:avLst/>
          </a:prstGeom>
          <a:ln w="12700" cmpd="sng">
            <a:solidFill>
              <a:schemeClr val="accent3">
                <a:lumMod val="75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36588" y="4233333"/>
            <a:ext cx="8051800" cy="0"/>
          </a:xfrm>
          <a:prstGeom prst="line">
            <a:avLst/>
          </a:prstGeom>
          <a:ln>
            <a:solidFill>
              <a:srgbClr val="BFBFBF"/>
            </a:solidFill>
            <a:prstDash val="dot"/>
          </a:ln>
          <a:effectLst/>
        </p:spPr>
        <p:style>
          <a:lnRef idx="2">
            <a:schemeClr val="accent1"/>
          </a:lnRef>
          <a:fillRef idx="0">
            <a:schemeClr val="accent1"/>
          </a:fillRef>
          <a:effectRef idx="1">
            <a:schemeClr val="accent1"/>
          </a:effectRef>
          <a:fontRef idx="minor">
            <a:schemeClr val="tx1"/>
          </a:fontRef>
        </p:style>
      </p:cxnSp>
      <p:sp>
        <p:nvSpPr>
          <p:cNvPr id="5" name="Right Arrow 4"/>
          <p:cNvSpPr/>
          <p:nvPr/>
        </p:nvSpPr>
        <p:spPr>
          <a:xfrm>
            <a:off x="5004048" y="5067168"/>
            <a:ext cx="4036765" cy="480053"/>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zh-TW" altLang="zh-TW">
              <a:solidFill>
                <a:srgbClr val="FFFFFF"/>
              </a:solidFill>
              <a:ea typeface="MS PGothic" pitchFamily="34" charset="-128"/>
            </a:endParaRPr>
          </a:p>
        </p:txBody>
      </p:sp>
      <p:sp>
        <p:nvSpPr>
          <p:cNvPr id="7" name="Rectangle 6"/>
          <p:cNvSpPr/>
          <p:nvPr/>
        </p:nvSpPr>
        <p:spPr>
          <a:xfrm>
            <a:off x="1835696" y="5187181"/>
            <a:ext cx="3168352" cy="240027"/>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zh-TW" altLang="zh-TW" sz="1600" dirty="0">
              <a:solidFill>
                <a:srgbClr val="FFFFFF"/>
              </a:solidFill>
              <a:ea typeface="MS PGothic" pitchFamily="34" charset="-128"/>
            </a:endParaRPr>
          </a:p>
        </p:txBody>
      </p:sp>
      <p:sp>
        <p:nvSpPr>
          <p:cNvPr id="14" name="Round Same Side Corner Rectangle 13"/>
          <p:cNvSpPr/>
          <p:nvPr/>
        </p:nvSpPr>
        <p:spPr>
          <a:xfrm rot="16200000">
            <a:off x="-280328" y="4674527"/>
            <a:ext cx="1149615" cy="309562"/>
          </a:xfrm>
          <a:prstGeom prst="round2SameRect">
            <a:avLst/>
          </a:prstGeom>
          <a:solidFill>
            <a:srgbClr val="BFD6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rgbClr val="FFFFFF"/>
                </a:solidFill>
              </a:rPr>
              <a:t>HOME</a:t>
            </a:r>
          </a:p>
        </p:txBody>
      </p:sp>
      <p:sp>
        <p:nvSpPr>
          <p:cNvPr id="19" name="Round Same Side Corner Rectangle 18"/>
          <p:cNvSpPr/>
          <p:nvPr/>
        </p:nvSpPr>
        <p:spPr>
          <a:xfrm rot="16200000">
            <a:off x="-451549" y="3317978"/>
            <a:ext cx="1500000" cy="317501"/>
          </a:xfrm>
          <a:prstGeom prst="round2SameRect">
            <a:avLst/>
          </a:prstGeom>
          <a:solidFill>
            <a:srgbClr val="FFB70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rgbClr val="FFFFFF"/>
                </a:solidFill>
              </a:rPr>
              <a:t>SMB/ SOHO</a:t>
            </a:r>
          </a:p>
        </p:txBody>
      </p:sp>
      <p:sp>
        <p:nvSpPr>
          <p:cNvPr id="20" name="Round Same Side Corner Rectangle 19"/>
          <p:cNvSpPr/>
          <p:nvPr/>
        </p:nvSpPr>
        <p:spPr>
          <a:xfrm rot="16200000">
            <a:off x="-451550" y="1770532"/>
            <a:ext cx="1500000" cy="317500"/>
          </a:xfrm>
          <a:prstGeom prst="round2Same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rgbClr val="FFFFFF"/>
                </a:solidFill>
              </a:rPr>
              <a:t>ENTERPRISE</a:t>
            </a:r>
          </a:p>
        </p:txBody>
      </p:sp>
      <p:cxnSp>
        <p:nvCxnSpPr>
          <p:cNvPr id="30" name="Straight Connector 29"/>
          <p:cNvCxnSpPr/>
          <p:nvPr/>
        </p:nvCxnSpPr>
        <p:spPr>
          <a:xfrm>
            <a:off x="612776" y="2737487"/>
            <a:ext cx="8050213" cy="0"/>
          </a:xfrm>
          <a:prstGeom prst="line">
            <a:avLst/>
          </a:prstGeom>
          <a:ln>
            <a:solidFill>
              <a:srgbClr val="BFBFBF"/>
            </a:solidFill>
            <a:prstDash val="dot"/>
          </a:ln>
          <a:effectLst/>
        </p:spPr>
        <p:style>
          <a:lnRef idx="2">
            <a:schemeClr val="accent1"/>
          </a:lnRef>
          <a:fillRef idx="0">
            <a:schemeClr val="accent1"/>
          </a:fillRef>
          <a:effectRef idx="1">
            <a:schemeClr val="accent1"/>
          </a:effectRef>
          <a:fontRef idx="minor">
            <a:schemeClr val="tx1"/>
          </a:fontRef>
        </p:style>
      </p:cxnSp>
      <p:grpSp>
        <p:nvGrpSpPr>
          <p:cNvPr id="2" name="Group 21"/>
          <p:cNvGrpSpPr>
            <a:grpSpLocks/>
          </p:cNvGrpSpPr>
          <p:nvPr/>
        </p:nvGrpSpPr>
        <p:grpSpPr bwMode="auto">
          <a:xfrm>
            <a:off x="2740267" y="5180835"/>
            <a:ext cx="2191772" cy="292392"/>
            <a:chOff x="2604960" y="6216720"/>
            <a:chExt cx="2191690" cy="351216"/>
          </a:xfrm>
        </p:grpSpPr>
        <p:sp>
          <p:nvSpPr>
            <p:cNvPr id="2123" name="TextBox 42"/>
            <p:cNvSpPr txBox="1">
              <a:spLocks noChangeArrowheads="1"/>
            </p:cNvSpPr>
            <p:nvPr/>
          </p:nvSpPr>
          <p:spPr bwMode="auto">
            <a:xfrm>
              <a:off x="3481186" y="6216725"/>
              <a:ext cx="507307" cy="351211"/>
            </a:xfrm>
            <a:prstGeom prst="rect">
              <a:avLst/>
            </a:prstGeom>
            <a:noFill/>
            <a:ln w="9525">
              <a:noFill/>
              <a:miter lim="800000"/>
              <a:headEnd/>
              <a:tailEnd/>
            </a:ln>
          </p:spPr>
          <p:txBody>
            <a:bodyPr>
              <a:spAutoFit/>
            </a:bodyPr>
            <a:lstStyle/>
            <a:p>
              <a:r>
                <a:rPr lang="en-US" altLang="zh-TW" sz="1300" dirty="0" smtClean="0">
                  <a:solidFill>
                    <a:schemeClr val="bg1"/>
                  </a:solidFill>
                </a:rPr>
                <a:t>Feb</a:t>
              </a:r>
              <a:endParaRPr lang="en-US" altLang="zh-TW" sz="1300" dirty="0">
                <a:solidFill>
                  <a:schemeClr val="bg1"/>
                </a:solidFill>
              </a:endParaRPr>
            </a:p>
          </p:txBody>
        </p:sp>
        <p:sp>
          <p:nvSpPr>
            <p:cNvPr id="2124" name="TextBox 43"/>
            <p:cNvSpPr txBox="1">
              <a:spLocks noChangeArrowheads="1"/>
            </p:cNvSpPr>
            <p:nvPr/>
          </p:nvSpPr>
          <p:spPr bwMode="auto">
            <a:xfrm>
              <a:off x="4295395" y="6216724"/>
              <a:ext cx="501255" cy="351211"/>
            </a:xfrm>
            <a:prstGeom prst="rect">
              <a:avLst/>
            </a:prstGeom>
            <a:noFill/>
            <a:ln w="9525">
              <a:noFill/>
              <a:miter lim="800000"/>
              <a:headEnd/>
              <a:tailEnd/>
            </a:ln>
          </p:spPr>
          <p:txBody>
            <a:bodyPr>
              <a:spAutoFit/>
            </a:bodyPr>
            <a:lstStyle/>
            <a:p>
              <a:r>
                <a:rPr lang="en-US" altLang="zh-TW" sz="1300" dirty="0" smtClean="0">
                  <a:solidFill>
                    <a:schemeClr val="bg1"/>
                  </a:solidFill>
                </a:rPr>
                <a:t>Mar</a:t>
              </a:r>
              <a:endParaRPr lang="en-US" altLang="zh-TW" sz="1300" dirty="0">
                <a:solidFill>
                  <a:schemeClr val="bg1"/>
                </a:solidFill>
              </a:endParaRPr>
            </a:p>
          </p:txBody>
        </p:sp>
        <p:sp>
          <p:nvSpPr>
            <p:cNvPr id="2125" name="TextBox 44"/>
            <p:cNvSpPr txBox="1">
              <a:spLocks noChangeArrowheads="1"/>
            </p:cNvSpPr>
            <p:nvPr/>
          </p:nvSpPr>
          <p:spPr bwMode="auto">
            <a:xfrm>
              <a:off x="2604960" y="6216720"/>
              <a:ext cx="532223" cy="351211"/>
            </a:xfrm>
            <a:prstGeom prst="rect">
              <a:avLst/>
            </a:prstGeom>
            <a:noFill/>
            <a:ln w="9525">
              <a:noFill/>
              <a:miter lim="800000"/>
              <a:headEnd/>
              <a:tailEnd/>
            </a:ln>
          </p:spPr>
          <p:txBody>
            <a:bodyPr>
              <a:spAutoFit/>
            </a:bodyPr>
            <a:lstStyle/>
            <a:p>
              <a:r>
                <a:rPr lang="en-US" altLang="zh-TW" sz="1300" dirty="0" smtClean="0">
                  <a:solidFill>
                    <a:schemeClr val="bg1"/>
                  </a:solidFill>
                </a:rPr>
                <a:t>Jan</a:t>
              </a:r>
              <a:endParaRPr lang="en-US" altLang="zh-TW" sz="1300" dirty="0">
                <a:solidFill>
                  <a:schemeClr val="bg1"/>
                </a:solidFill>
              </a:endParaRPr>
            </a:p>
          </p:txBody>
        </p:sp>
      </p:grpSp>
      <p:sp>
        <p:nvSpPr>
          <p:cNvPr id="2060" name="TextBox 45"/>
          <p:cNvSpPr txBox="1">
            <a:spLocks noChangeArrowheads="1"/>
          </p:cNvSpPr>
          <p:nvPr/>
        </p:nvSpPr>
        <p:spPr bwMode="auto">
          <a:xfrm>
            <a:off x="5265169" y="5167757"/>
            <a:ext cx="522287" cy="292388"/>
          </a:xfrm>
          <a:prstGeom prst="rect">
            <a:avLst/>
          </a:prstGeom>
          <a:noFill/>
          <a:ln w="9525">
            <a:noFill/>
            <a:miter lim="800000"/>
            <a:headEnd/>
            <a:tailEnd/>
          </a:ln>
        </p:spPr>
        <p:txBody>
          <a:bodyPr>
            <a:spAutoFit/>
          </a:bodyPr>
          <a:lstStyle/>
          <a:p>
            <a:r>
              <a:rPr lang="en-US" altLang="zh-TW" sz="1300" dirty="0" smtClean="0">
                <a:solidFill>
                  <a:srgbClr val="FFFFFF"/>
                </a:solidFill>
              </a:rPr>
              <a:t>Apr</a:t>
            </a:r>
            <a:endParaRPr lang="en-US" altLang="zh-TW" sz="1300" dirty="0">
              <a:solidFill>
                <a:srgbClr val="FFFFFF"/>
              </a:solidFill>
            </a:endParaRPr>
          </a:p>
        </p:txBody>
      </p:sp>
      <p:sp>
        <p:nvSpPr>
          <p:cNvPr id="2061" name="TextBox 46"/>
          <p:cNvSpPr txBox="1">
            <a:spLocks noChangeArrowheads="1"/>
          </p:cNvSpPr>
          <p:nvPr/>
        </p:nvSpPr>
        <p:spPr bwMode="auto">
          <a:xfrm>
            <a:off x="6153821" y="5167637"/>
            <a:ext cx="527843" cy="292388"/>
          </a:xfrm>
          <a:prstGeom prst="rect">
            <a:avLst/>
          </a:prstGeom>
          <a:noFill/>
          <a:ln w="9525">
            <a:noFill/>
            <a:miter lim="800000"/>
            <a:headEnd/>
            <a:tailEnd/>
          </a:ln>
        </p:spPr>
        <p:txBody>
          <a:bodyPr wrap="square">
            <a:spAutoFit/>
          </a:bodyPr>
          <a:lstStyle/>
          <a:p>
            <a:r>
              <a:rPr lang="en-US" altLang="zh-TW" sz="1300" dirty="0" smtClean="0">
                <a:solidFill>
                  <a:srgbClr val="FFFFFF"/>
                </a:solidFill>
              </a:rPr>
              <a:t>May</a:t>
            </a:r>
            <a:endParaRPr lang="en-US" altLang="zh-TW" sz="1300" dirty="0">
              <a:solidFill>
                <a:srgbClr val="FFFFFF"/>
              </a:solidFill>
            </a:endParaRPr>
          </a:p>
        </p:txBody>
      </p:sp>
      <p:sp>
        <p:nvSpPr>
          <p:cNvPr id="2062" name="TextBox 47"/>
          <p:cNvSpPr txBox="1">
            <a:spLocks noChangeArrowheads="1"/>
          </p:cNvSpPr>
          <p:nvPr/>
        </p:nvSpPr>
        <p:spPr bwMode="auto">
          <a:xfrm>
            <a:off x="7089924" y="5167757"/>
            <a:ext cx="506412" cy="292388"/>
          </a:xfrm>
          <a:prstGeom prst="rect">
            <a:avLst/>
          </a:prstGeom>
          <a:noFill/>
          <a:ln w="9525">
            <a:noFill/>
            <a:miter lim="800000"/>
            <a:headEnd/>
            <a:tailEnd/>
          </a:ln>
        </p:spPr>
        <p:txBody>
          <a:bodyPr>
            <a:spAutoFit/>
          </a:bodyPr>
          <a:lstStyle/>
          <a:p>
            <a:r>
              <a:rPr lang="en-US" altLang="zh-TW" sz="1300" dirty="0" smtClean="0">
                <a:solidFill>
                  <a:srgbClr val="FFFFFF"/>
                </a:solidFill>
              </a:rPr>
              <a:t>Jun</a:t>
            </a:r>
            <a:endParaRPr lang="en-US" altLang="zh-TW" sz="1300" dirty="0">
              <a:solidFill>
                <a:srgbClr val="FFFFFF"/>
              </a:solidFill>
            </a:endParaRPr>
          </a:p>
        </p:txBody>
      </p:sp>
      <p:sp>
        <p:nvSpPr>
          <p:cNvPr id="59" name="TextBox 58"/>
          <p:cNvSpPr txBox="1"/>
          <p:nvPr/>
        </p:nvSpPr>
        <p:spPr>
          <a:xfrm>
            <a:off x="3449390" y="5361326"/>
            <a:ext cx="1122610" cy="307777"/>
          </a:xfrm>
          <a:prstGeom prst="rect">
            <a:avLst/>
          </a:prstGeom>
          <a:noFill/>
        </p:spPr>
        <p:txBody>
          <a:bodyPr wrap="square">
            <a:spAutoFit/>
          </a:bodyPr>
          <a:lstStyle/>
          <a:p>
            <a:pPr fontAlgn="auto">
              <a:spcBef>
                <a:spcPts val="0"/>
              </a:spcBef>
              <a:spcAft>
                <a:spcPts val="0"/>
              </a:spcAft>
              <a:defRPr/>
            </a:pPr>
            <a:r>
              <a:rPr lang="en-US" sz="1400" dirty="0" smtClean="0">
                <a:solidFill>
                  <a:schemeClr val="bg1">
                    <a:lumMod val="65000"/>
                  </a:schemeClr>
                </a:solidFill>
                <a:latin typeface="+mn-lt"/>
                <a:ea typeface="+mn-ea"/>
              </a:rPr>
              <a:t>Q1, 2014</a:t>
            </a:r>
            <a:endParaRPr lang="en-US" sz="1400" dirty="0">
              <a:solidFill>
                <a:schemeClr val="bg1">
                  <a:lumMod val="65000"/>
                </a:schemeClr>
              </a:solidFill>
              <a:latin typeface="+mn-lt"/>
              <a:ea typeface="+mn-ea"/>
            </a:endParaRPr>
          </a:p>
        </p:txBody>
      </p:sp>
      <p:sp>
        <p:nvSpPr>
          <p:cNvPr id="60" name="TextBox 59"/>
          <p:cNvSpPr txBox="1"/>
          <p:nvPr/>
        </p:nvSpPr>
        <p:spPr>
          <a:xfrm>
            <a:off x="6026474" y="5339292"/>
            <a:ext cx="1137815" cy="307777"/>
          </a:xfrm>
          <a:prstGeom prst="rect">
            <a:avLst/>
          </a:prstGeom>
          <a:noFill/>
        </p:spPr>
        <p:txBody>
          <a:bodyPr wrap="square">
            <a:spAutoFit/>
          </a:bodyPr>
          <a:lstStyle/>
          <a:p>
            <a:pPr fontAlgn="auto">
              <a:spcBef>
                <a:spcPts val="0"/>
              </a:spcBef>
              <a:spcAft>
                <a:spcPts val="0"/>
              </a:spcAft>
              <a:defRPr/>
            </a:pPr>
            <a:r>
              <a:rPr lang="en-US" sz="1400" dirty="0" smtClean="0">
                <a:solidFill>
                  <a:schemeClr val="bg1">
                    <a:lumMod val="65000"/>
                  </a:schemeClr>
                </a:solidFill>
                <a:latin typeface="+mn-lt"/>
                <a:ea typeface="+mn-ea"/>
              </a:rPr>
              <a:t>Q2,2014</a:t>
            </a:r>
            <a:endParaRPr lang="en-US" sz="1400" dirty="0">
              <a:solidFill>
                <a:schemeClr val="bg1">
                  <a:lumMod val="65000"/>
                </a:schemeClr>
              </a:solidFill>
              <a:latin typeface="+mn-lt"/>
              <a:ea typeface="+mn-ea"/>
            </a:endParaRPr>
          </a:p>
        </p:txBody>
      </p:sp>
      <p:grpSp>
        <p:nvGrpSpPr>
          <p:cNvPr id="4" name="Group 16"/>
          <p:cNvGrpSpPr>
            <a:grpSpLocks/>
          </p:cNvGrpSpPr>
          <p:nvPr/>
        </p:nvGrpSpPr>
        <p:grpSpPr bwMode="auto">
          <a:xfrm>
            <a:off x="3779911" y="3817617"/>
            <a:ext cx="1368153" cy="456256"/>
            <a:chOff x="2045642" y="4826838"/>
            <a:chExt cx="1368260" cy="663915"/>
          </a:xfrm>
        </p:grpSpPr>
        <p:sp>
          <p:nvSpPr>
            <p:cNvPr id="69" name="Rounded Rectangle 68"/>
            <p:cNvSpPr/>
            <p:nvPr/>
          </p:nvSpPr>
          <p:spPr>
            <a:xfrm>
              <a:off x="2045642" y="4826838"/>
              <a:ext cx="1295501" cy="269926"/>
            </a:xfrm>
            <a:prstGeom prst="roundRect">
              <a:avLst/>
            </a:prstGeom>
            <a:solidFill>
              <a:srgbClr val="D0B73C"/>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rgbClr val="FFFFFF"/>
                  </a:solidFill>
                </a:rPr>
                <a:t>VS- </a:t>
              </a:r>
              <a:r>
                <a:rPr lang="en-US" sz="1400" dirty="0" smtClean="0">
                  <a:solidFill>
                    <a:srgbClr val="FFFFFF"/>
                  </a:solidFill>
                </a:rPr>
                <a:t>2000 </a:t>
              </a:r>
              <a:r>
                <a:rPr lang="en-US" sz="1400" dirty="0">
                  <a:solidFill>
                    <a:srgbClr val="FFFFFF"/>
                  </a:solidFill>
                </a:rPr>
                <a:t>Pro+</a:t>
              </a:r>
            </a:p>
          </p:txBody>
        </p:sp>
        <p:sp>
          <p:nvSpPr>
            <p:cNvPr id="71" name="Rectangle 70"/>
            <p:cNvSpPr/>
            <p:nvPr/>
          </p:nvSpPr>
          <p:spPr>
            <a:xfrm>
              <a:off x="2189670" y="5042895"/>
              <a:ext cx="1224232" cy="447858"/>
            </a:xfrm>
            <a:prstGeom prst="rect">
              <a:avLst/>
            </a:prstGeom>
          </p:spPr>
          <p:txBody>
            <a:bodyPr wrap="square">
              <a:spAutoFit/>
            </a:bodyPr>
            <a:lstStyle/>
            <a:p>
              <a:pPr fontAlgn="auto">
                <a:spcBef>
                  <a:spcPts val="0"/>
                </a:spcBef>
                <a:spcAft>
                  <a:spcPts val="0"/>
                </a:spcAft>
                <a:defRPr/>
              </a:pPr>
              <a:r>
                <a:rPr lang="en-US" sz="1400" dirty="0">
                  <a:solidFill>
                    <a:srgbClr val="FFFF00"/>
                  </a:solidFill>
                  <a:latin typeface="+mn-lt"/>
                  <a:ea typeface="+mn-ea"/>
                </a:rPr>
                <a:t>( </a:t>
              </a:r>
              <a:r>
                <a:rPr lang="en-US" sz="1400" dirty="0" smtClean="0">
                  <a:solidFill>
                    <a:srgbClr val="FFFF00"/>
                  </a:solidFill>
                  <a:latin typeface="+mn-lt"/>
                  <a:ea typeface="+mn-ea"/>
                </a:rPr>
                <a:t>Mar. 2014)</a:t>
              </a:r>
              <a:endParaRPr lang="en-US" sz="1400" dirty="0">
                <a:solidFill>
                  <a:srgbClr val="FFFF00"/>
                </a:solidFill>
                <a:latin typeface="+mn-lt"/>
                <a:ea typeface="+mn-ea"/>
              </a:endParaRPr>
            </a:p>
          </p:txBody>
        </p:sp>
      </p:grpSp>
      <p:sp>
        <p:nvSpPr>
          <p:cNvPr id="78" name="Rounded Rectangle 77"/>
          <p:cNvSpPr/>
          <p:nvPr/>
        </p:nvSpPr>
        <p:spPr bwMode="auto">
          <a:xfrm>
            <a:off x="971600" y="1823881"/>
            <a:ext cx="1728192" cy="224896"/>
          </a:xfrm>
          <a:prstGeom prst="roundRect">
            <a:avLst/>
          </a:prstGeom>
          <a:solidFill>
            <a:schemeClr val="accent1">
              <a:lumMod val="60000"/>
              <a:lumOff val="40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rgbClr val="FFFFFF"/>
                </a:solidFill>
              </a:rPr>
              <a:t>VS- </a:t>
            </a:r>
            <a:r>
              <a:rPr lang="en-US" sz="1400" dirty="0" smtClean="0">
                <a:solidFill>
                  <a:srgbClr val="FFFFFF"/>
                </a:solidFill>
              </a:rPr>
              <a:t>12100U-RP Pro+</a:t>
            </a:r>
            <a:endParaRPr lang="en-US" sz="1400" dirty="0">
              <a:solidFill>
                <a:srgbClr val="FFFFFF"/>
              </a:solidFill>
            </a:endParaRPr>
          </a:p>
        </p:txBody>
      </p:sp>
      <p:sp>
        <p:nvSpPr>
          <p:cNvPr id="79" name="Rounded Rectangle 78"/>
          <p:cNvSpPr/>
          <p:nvPr/>
        </p:nvSpPr>
        <p:spPr>
          <a:xfrm>
            <a:off x="4962624" y="1537354"/>
            <a:ext cx="1769616" cy="223573"/>
          </a:xfrm>
          <a:prstGeom prst="roundRect">
            <a:avLst/>
          </a:prstGeom>
          <a:solidFill>
            <a:schemeClr val="tx2">
              <a:lumMod val="20000"/>
              <a:lumOff val="80000"/>
            </a:schemeClr>
          </a:solidFill>
          <a:ln w="6350" cmpd="sng">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VS- </a:t>
            </a:r>
            <a:r>
              <a:rPr lang="en-US" sz="1400" dirty="0" smtClean="0">
                <a:solidFill>
                  <a:schemeClr val="tx1"/>
                </a:solidFill>
              </a:rPr>
              <a:t>16200U-RP Pro+</a:t>
            </a:r>
            <a:endParaRPr lang="en-US" sz="1400" dirty="0">
              <a:solidFill>
                <a:schemeClr val="tx1"/>
              </a:solidFill>
            </a:endParaRPr>
          </a:p>
        </p:txBody>
      </p:sp>
      <p:sp>
        <p:nvSpPr>
          <p:cNvPr id="2070" name="TextBox 81"/>
          <p:cNvSpPr txBox="1">
            <a:spLocks noChangeArrowheads="1"/>
          </p:cNvSpPr>
          <p:nvPr/>
        </p:nvSpPr>
        <p:spPr bwMode="auto">
          <a:xfrm>
            <a:off x="7931150" y="5173927"/>
            <a:ext cx="698500" cy="292388"/>
          </a:xfrm>
          <a:prstGeom prst="rect">
            <a:avLst/>
          </a:prstGeom>
          <a:noFill/>
          <a:ln w="9525">
            <a:noFill/>
            <a:miter lim="800000"/>
            <a:headEnd/>
            <a:tailEnd/>
          </a:ln>
        </p:spPr>
        <p:txBody>
          <a:bodyPr>
            <a:spAutoFit/>
          </a:bodyPr>
          <a:lstStyle/>
          <a:p>
            <a:r>
              <a:rPr lang="en-US" altLang="zh-TW" sz="1300" dirty="0" smtClean="0">
                <a:solidFill>
                  <a:schemeClr val="bg1"/>
                </a:solidFill>
              </a:rPr>
              <a:t>2014</a:t>
            </a:r>
            <a:endParaRPr lang="en-US" altLang="zh-TW" sz="1300" dirty="0">
              <a:solidFill>
                <a:schemeClr val="bg1"/>
              </a:solidFill>
            </a:endParaRPr>
          </a:p>
        </p:txBody>
      </p:sp>
      <p:cxnSp>
        <p:nvCxnSpPr>
          <p:cNvPr id="81" name="Straight Arrow Connector 39"/>
          <p:cNvCxnSpPr/>
          <p:nvPr/>
        </p:nvCxnSpPr>
        <p:spPr>
          <a:xfrm>
            <a:off x="2987824" y="2536479"/>
            <a:ext cx="720080" cy="0"/>
          </a:xfrm>
          <a:prstGeom prst="straightConnector1">
            <a:avLst/>
          </a:prstGeom>
          <a:ln w="12700" cmpd="sng">
            <a:solidFill>
              <a:schemeClr val="tx2">
                <a:lumMod val="60000"/>
                <a:lumOff val="4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39"/>
          <p:cNvCxnSpPr/>
          <p:nvPr/>
        </p:nvCxnSpPr>
        <p:spPr>
          <a:xfrm>
            <a:off x="3347864" y="2257433"/>
            <a:ext cx="2448272" cy="0"/>
          </a:xfrm>
          <a:prstGeom prst="straightConnector1">
            <a:avLst/>
          </a:prstGeom>
          <a:ln w="12700" cmpd="sng">
            <a:solidFill>
              <a:schemeClr val="tx2">
                <a:lumMod val="60000"/>
                <a:lumOff val="4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4" name="Rounded Rectangle 33"/>
          <p:cNvSpPr/>
          <p:nvPr/>
        </p:nvSpPr>
        <p:spPr bwMode="auto">
          <a:xfrm>
            <a:off x="960439" y="4417674"/>
            <a:ext cx="1163289" cy="240027"/>
          </a:xfrm>
          <a:prstGeom prst="roundRect">
            <a:avLst/>
          </a:prstGeom>
          <a:solidFill>
            <a:srgbClr val="BFD62B"/>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rgbClr val="FFFFFF"/>
                </a:solidFill>
              </a:rPr>
              <a:t>VS- </a:t>
            </a:r>
            <a:r>
              <a:rPr lang="en-US" sz="1400" dirty="0" smtClean="0">
                <a:solidFill>
                  <a:srgbClr val="FFFFFF"/>
                </a:solidFill>
              </a:rPr>
              <a:t>2100L</a:t>
            </a:r>
            <a:endParaRPr lang="en-US" sz="1400" dirty="0">
              <a:solidFill>
                <a:srgbClr val="FFFFFF"/>
              </a:solidFill>
            </a:endParaRPr>
          </a:p>
        </p:txBody>
      </p:sp>
      <p:grpSp>
        <p:nvGrpSpPr>
          <p:cNvPr id="6" name="Group 12"/>
          <p:cNvGrpSpPr>
            <a:grpSpLocks/>
          </p:cNvGrpSpPr>
          <p:nvPr/>
        </p:nvGrpSpPr>
        <p:grpSpPr bwMode="auto">
          <a:xfrm>
            <a:off x="960440" y="2797966"/>
            <a:ext cx="1667345" cy="1218408"/>
            <a:chOff x="965251" y="3533360"/>
            <a:chExt cx="1679756" cy="1462161"/>
          </a:xfrm>
        </p:grpSpPr>
        <p:grpSp>
          <p:nvGrpSpPr>
            <p:cNvPr id="8" name="Group 11"/>
            <p:cNvGrpSpPr>
              <a:grpSpLocks/>
            </p:cNvGrpSpPr>
            <p:nvPr/>
          </p:nvGrpSpPr>
          <p:grpSpPr bwMode="auto">
            <a:xfrm>
              <a:off x="965251" y="3922319"/>
              <a:ext cx="1679756" cy="1073202"/>
              <a:chOff x="965251" y="3922317"/>
              <a:chExt cx="1679756" cy="1073201"/>
            </a:xfrm>
          </p:grpSpPr>
          <p:sp>
            <p:nvSpPr>
              <p:cNvPr id="33" name="Rounded Rectangle 32"/>
              <p:cNvSpPr/>
              <p:nvPr/>
            </p:nvSpPr>
            <p:spPr>
              <a:xfrm>
                <a:off x="971597" y="4727217"/>
                <a:ext cx="1296242" cy="268301"/>
              </a:xfrm>
              <a:prstGeom prst="roundRect">
                <a:avLst/>
              </a:prstGeom>
              <a:solidFill>
                <a:srgbClr val="E4870E"/>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rgbClr val="FFFFFF"/>
                    </a:solidFill>
                  </a:rPr>
                  <a:t>VS- </a:t>
                </a:r>
                <a:r>
                  <a:rPr lang="en-US" sz="1400" dirty="0" smtClean="0">
                    <a:solidFill>
                      <a:srgbClr val="FFFFFF"/>
                    </a:solidFill>
                  </a:rPr>
                  <a:t>2100 Pro+</a:t>
                </a:r>
                <a:endParaRPr lang="en-US" sz="1400" dirty="0">
                  <a:solidFill>
                    <a:srgbClr val="FFFFFF"/>
                  </a:solidFill>
                </a:endParaRPr>
              </a:p>
            </p:txBody>
          </p:sp>
          <p:sp>
            <p:nvSpPr>
              <p:cNvPr id="35" name="Rounded Rectangle 34"/>
              <p:cNvSpPr/>
              <p:nvPr/>
            </p:nvSpPr>
            <p:spPr>
              <a:xfrm>
                <a:off x="965251" y="4328736"/>
                <a:ext cx="1294656" cy="268300"/>
              </a:xfrm>
              <a:prstGeom prst="roundRect">
                <a:avLst/>
              </a:prstGeom>
              <a:solidFill>
                <a:srgbClr val="E4870E"/>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rgbClr val="FFFFFF"/>
                    </a:solidFill>
                  </a:rPr>
                  <a:t>VS- </a:t>
                </a:r>
                <a:r>
                  <a:rPr lang="en-US" sz="1400" dirty="0" smtClean="0">
                    <a:solidFill>
                      <a:srgbClr val="FFFFFF"/>
                    </a:solidFill>
                  </a:rPr>
                  <a:t>4100 Pro+</a:t>
                </a:r>
                <a:endParaRPr lang="en-US" sz="1400" dirty="0">
                  <a:solidFill>
                    <a:srgbClr val="FFFFFF"/>
                  </a:solidFill>
                </a:endParaRPr>
              </a:p>
            </p:txBody>
          </p:sp>
          <p:sp>
            <p:nvSpPr>
              <p:cNvPr id="36" name="Rounded Rectangle 35"/>
              <p:cNvSpPr/>
              <p:nvPr/>
            </p:nvSpPr>
            <p:spPr>
              <a:xfrm>
                <a:off x="965251" y="3922317"/>
                <a:ext cx="1679756" cy="258577"/>
              </a:xfrm>
              <a:prstGeom prst="roundRect">
                <a:avLst/>
              </a:prstGeom>
              <a:solidFill>
                <a:srgbClr val="E4870E"/>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rgbClr val="FFFFFF"/>
                    </a:solidFill>
                  </a:rPr>
                  <a:t>VS- </a:t>
                </a:r>
                <a:r>
                  <a:rPr lang="en-US" sz="1400" dirty="0" smtClean="0">
                    <a:solidFill>
                      <a:srgbClr val="FFFFFF"/>
                    </a:solidFill>
                  </a:rPr>
                  <a:t>4100U-RP Pro+</a:t>
                </a:r>
                <a:endParaRPr lang="en-US" sz="1400" dirty="0">
                  <a:solidFill>
                    <a:srgbClr val="FFFFFF"/>
                  </a:solidFill>
                </a:endParaRPr>
              </a:p>
            </p:txBody>
          </p:sp>
        </p:grpSp>
        <p:sp>
          <p:nvSpPr>
            <p:cNvPr id="37" name="Rounded Rectangle 36"/>
            <p:cNvSpPr/>
            <p:nvPr/>
          </p:nvSpPr>
          <p:spPr>
            <a:xfrm>
              <a:off x="965251" y="3533360"/>
              <a:ext cx="1294656" cy="268301"/>
            </a:xfrm>
            <a:prstGeom prst="roundRect">
              <a:avLst/>
            </a:prstGeom>
            <a:solidFill>
              <a:srgbClr val="E4870E"/>
            </a:solid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rgbClr val="FFFFFF"/>
                  </a:solidFill>
                </a:rPr>
                <a:t>VS- </a:t>
              </a:r>
              <a:r>
                <a:rPr lang="en-US" sz="1400" dirty="0" smtClean="0">
                  <a:solidFill>
                    <a:srgbClr val="FFFFFF"/>
                  </a:solidFill>
                </a:rPr>
                <a:t>6100 Pro+</a:t>
              </a:r>
              <a:endParaRPr lang="en-US" sz="1400" dirty="0">
                <a:solidFill>
                  <a:srgbClr val="FFFFFF"/>
                </a:solidFill>
              </a:endParaRPr>
            </a:p>
          </p:txBody>
        </p:sp>
      </p:grpSp>
      <p:sp>
        <p:nvSpPr>
          <p:cNvPr id="76" name="Rounded Rectangle 75"/>
          <p:cNvSpPr/>
          <p:nvPr/>
        </p:nvSpPr>
        <p:spPr bwMode="auto">
          <a:xfrm>
            <a:off x="960438" y="2437455"/>
            <a:ext cx="1235298" cy="240026"/>
          </a:xfrm>
          <a:prstGeom prst="roundRect">
            <a:avLst/>
          </a:prstGeom>
          <a:solidFill>
            <a:schemeClr val="accent1">
              <a:lumMod val="7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rgbClr val="FFFFFF"/>
                </a:solidFill>
              </a:rPr>
              <a:t>VS- </a:t>
            </a:r>
            <a:r>
              <a:rPr lang="en-US" sz="1400" dirty="0" smtClean="0">
                <a:solidFill>
                  <a:srgbClr val="FFFFFF"/>
                </a:solidFill>
              </a:rPr>
              <a:t>8100 Pro+</a:t>
            </a:r>
            <a:endParaRPr lang="en-US" sz="1400" dirty="0">
              <a:solidFill>
                <a:srgbClr val="FFFFFF"/>
              </a:solidFill>
            </a:endParaRPr>
          </a:p>
        </p:txBody>
      </p:sp>
      <p:sp>
        <p:nvSpPr>
          <p:cNvPr id="77" name="Rounded Rectangle 76"/>
          <p:cNvSpPr/>
          <p:nvPr/>
        </p:nvSpPr>
        <p:spPr bwMode="auto">
          <a:xfrm>
            <a:off x="960438" y="2137421"/>
            <a:ext cx="1595338" cy="226864"/>
          </a:xfrm>
          <a:prstGeom prst="roundRect">
            <a:avLst/>
          </a:prstGeom>
          <a:solidFill>
            <a:schemeClr val="accent1">
              <a:lumMod val="7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rgbClr val="FFFFFF"/>
                </a:solidFill>
              </a:rPr>
              <a:t>VS- </a:t>
            </a:r>
            <a:r>
              <a:rPr lang="en-US" sz="1400" dirty="0" smtClean="0">
                <a:solidFill>
                  <a:srgbClr val="FFFFFF"/>
                </a:solidFill>
              </a:rPr>
              <a:t>8100U-RP Pro+</a:t>
            </a:r>
            <a:endParaRPr lang="en-US" sz="1400" dirty="0">
              <a:solidFill>
                <a:srgbClr val="FFFFFF"/>
              </a:solidFill>
            </a:endParaRPr>
          </a:p>
        </p:txBody>
      </p:sp>
      <p:sp>
        <p:nvSpPr>
          <p:cNvPr id="104" name="Rectangle 61"/>
          <p:cNvSpPr/>
          <p:nvPr/>
        </p:nvSpPr>
        <p:spPr>
          <a:xfrm>
            <a:off x="6706840" y="1516483"/>
            <a:ext cx="1000595" cy="307777"/>
          </a:xfrm>
          <a:prstGeom prst="rect">
            <a:avLst/>
          </a:prstGeom>
        </p:spPr>
        <p:txBody>
          <a:bodyPr wrap="none">
            <a:spAutoFit/>
          </a:bodyPr>
          <a:lstStyle/>
          <a:p>
            <a:pPr fontAlgn="auto">
              <a:spcBef>
                <a:spcPts val="0"/>
              </a:spcBef>
              <a:spcAft>
                <a:spcPts val="0"/>
              </a:spcAft>
              <a:defRPr/>
            </a:pPr>
            <a:r>
              <a:rPr lang="en-US" sz="1400" dirty="0">
                <a:solidFill>
                  <a:schemeClr val="bg1">
                    <a:lumMod val="65000"/>
                  </a:schemeClr>
                </a:solidFill>
                <a:latin typeface="+mn-lt"/>
                <a:ea typeface="+mn-ea"/>
              </a:rPr>
              <a:t>( </a:t>
            </a:r>
            <a:r>
              <a:rPr lang="en-US" sz="1400" dirty="0" smtClean="0">
                <a:solidFill>
                  <a:schemeClr val="bg1">
                    <a:lumMod val="65000"/>
                  </a:schemeClr>
                </a:solidFill>
                <a:latin typeface="+mn-lt"/>
                <a:ea typeface="+mn-ea"/>
              </a:rPr>
              <a:t>Q2</a:t>
            </a:r>
            <a:r>
              <a:rPr lang="en-US" sz="1400" dirty="0" smtClean="0">
                <a:solidFill>
                  <a:schemeClr val="bg1">
                    <a:lumMod val="65000"/>
                  </a:schemeClr>
                </a:solidFill>
              </a:rPr>
              <a:t>.</a:t>
            </a:r>
            <a:r>
              <a:rPr lang="en-US" sz="1400" dirty="0" smtClean="0">
                <a:solidFill>
                  <a:schemeClr val="bg1">
                    <a:lumMod val="65000"/>
                  </a:schemeClr>
                </a:solidFill>
                <a:latin typeface="+mn-lt"/>
                <a:ea typeface="+mn-ea"/>
              </a:rPr>
              <a:t> 2014)</a:t>
            </a:r>
            <a:endParaRPr lang="en-US" sz="1400" dirty="0">
              <a:solidFill>
                <a:schemeClr val="bg1">
                  <a:lumMod val="65000"/>
                </a:schemeClr>
              </a:solidFill>
              <a:latin typeface="+mn-lt"/>
              <a:ea typeface="+mn-ea"/>
            </a:endParaRPr>
          </a:p>
        </p:txBody>
      </p:sp>
      <p:cxnSp>
        <p:nvCxnSpPr>
          <p:cNvPr id="108" name="Straight Arrow Connector 107"/>
          <p:cNvCxnSpPr/>
          <p:nvPr/>
        </p:nvCxnSpPr>
        <p:spPr>
          <a:xfrm>
            <a:off x="2987824" y="3937620"/>
            <a:ext cx="720080" cy="0"/>
          </a:xfrm>
          <a:prstGeom prst="straightConnector1">
            <a:avLst/>
          </a:prstGeom>
          <a:ln w="12700" cmpd="sng">
            <a:solidFill>
              <a:srgbClr val="FFB707"/>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5" name="Rounded Rectangle 33"/>
          <p:cNvSpPr/>
          <p:nvPr/>
        </p:nvSpPr>
        <p:spPr bwMode="auto">
          <a:xfrm>
            <a:off x="7524328" y="4417673"/>
            <a:ext cx="1008112" cy="235955"/>
          </a:xfrm>
          <a:prstGeom prst="roundRect">
            <a:avLst/>
          </a:prstGeom>
          <a:solidFill>
            <a:srgbClr val="00B050"/>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smtClean="0">
                <a:solidFill>
                  <a:srgbClr val="FFFFFF"/>
                </a:solidFill>
              </a:rPr>
              <a:t>VS-2200L</a:t>
            </a:r>
            <a:endParaRPr lang="en-US" sz="1400" dirty="0">
              <a:solidFill>
                <a:srgbClr val="FFFFFF"/>
              </a:solidFill>
            </a:endParaRPr>
          </a:p>
        </p:txBody>
      </p:sp>
      <p:grpSp>
        <p:nvGrpSpPr>
          <p:cNvPr id="9" name="群組 90"/>
          <p:cNvGrpSpPr/>
          <p:nvPr/>
        </p:nvGrpSpPr>
        <p:grpSpPr>
          <a:xfrm>
            <a:off x="3537746" y="4242978"/>
            <a:ext cx="3914575" cy="997718"/>
            <a:chOff x="6663687" y="476672"/>
            <a:chExt cx="3914575" cy="1197261"/>
          </a:xfrm>
        </p:grpSpPr>
        <p:sp>
          <p:nvSpPr>
            <p:cNvPr id="10" name="Rectangle 9"/>
            <p:cNvSpPr/>
            <p:nvPr/>
          </p:nvSpPr>
          <p:spPr bwMode="auto">
            <a:xfrm>
              <a:off x="6663687" y="521085"/>
              <a:ext cx="3112962" cy="1079500"/>
            </a:xfrm>
            <a:prstGeom prst="rect">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zh-TW" altLang="zh-TW">
                <a:solidFill>
                  <a:srgbClr val="FFFFFF"/>
                </a:solidFill>
                <a:ea typeface="MS PGothic" pitchFamily="34" charset="-128"/>
              </a:endParaRPr>
            </a:p>
          </p:txBody>
        </p:sp>
        <p:grpSp>
          <p:nvGrpSpPr>
            <p:cNvPr id="11" name="群組 101"/>
            <p:cNvGrpSpPr/>
            <p:nvPr/>
          </p:nvGrpSpPr>
          <p:grpSpPr>
            <a:xfrm>
              <a:off x="6735421" y="579335"/>
              <a:ext cx="98425" cy="930413"/>
              <a:chOff x="2745383" y="5194236"/>
              <a:chExt cx="98425" cy="930413"/>
            </a:xfrm>
          </p:grpSpPr>
          <p:sp>
            <p:nvSpPr>
              <p:cNvPr id="83" name="矩形 82"/>
              <p:cNvSpPr/>
              <p:nvPr/>
            </p:nvSpPr>
            <p:spPr>
              <a:xfrm>
                <a:off x="2745383" y="5339678"/>
                <a:ext cx="98425" cy="50801"/>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85" name="矩形 84"/>
              <p:cNvSpPr/>
              <p:nvPr/>
            </p:nvSpPr>
            <p:spPr>
              <a:xfrm>
                <a:off x="2745383" y="5485120"/>
                <a:ext cx="98425" cy="50801"/>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86" name="矩形 85"/>
              <p:cNvSpPr/>
              <p:nvPr/>
            </p:nvSpPr>
            <p:spPr>
              <a:xfrm>
                <a:off x="2745383" y="5630562"/>
                <a:ext cx="98425" cy="50801"/>
              </a:xfrm>
              <a:prstGeom prst="rect">
                <a:avLst/>
              </a:prstGeom>
              <a:solidFill>
                <a:srgbClr val="D0B7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87" name="矩形 86"/>
              <p:cNvSpPr/>
              <p:nvPr/>
            </p:nvSpPr>
            <p:spPr>
              <a:xfrm>
                <a:off x="2745383" y="5776004"/>
                <a:ext cx="98425" cy="50801"/>
              </a:xfrm>
              <a:prstGeom prst="rect">
                <a:avLst/>
              </a:prstGeom>
              <a:solidFill>
                <a:srgbClr val="E467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88" name="矩形 87"/>
              <p:cNvSpPr/>
              <p:nvPr/>
            </p:nvSpPr>
            <p:spPr>
              <a:xfrm>
                <a:off x="2745383" y="5921448"/>
                <a:ext cx="98425" cy="50801"/>
              </a:xfrm>
              <a:prstGeom prst="rect">
                <a:avLst/>
              </a:prstGeom>
              <a:solidFill>
                <a:srgbClr val="BFD6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sp>
            <p:nvSpPr>
              <p:cNvPr id="90" name="矩形 89"/>
              <p:cNvSpPr/>
              <p:nvPr/>
            </p:nvSpPr>
            <p:spPr>
              <a:xfrm>
                <a:off x="2745383" y="5194236"/>
                <a:ext cx="98425" cy="50801"/>
              </a:xfrm>
              <a:prstGeom prst="rect">
                <a:avLst/>
              </a:prstGeom>
              <a:solidFill>
                <a:schemeClr val="tx2">
                  <a:lumMod val="20000"/>
                  <a:lumOff val="80000"/>
                </a:schemeClr>
              </a:solidFill>
              <a:ln>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96" name="矩形 95"/>
              <p:cNvSpPr/>
              <p:nvPr/>
            </p:nvSpPr>
            <p:spPr>
              <a:xfrm>
                <a:off x="2745383" y="6073848"/>
                <a:ext cx="98425" cy="50801"/>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grpSp>
        <p:grpSp>
          <p:nvGrpSpPr>
            <p:cNvPr id="12" name="群組 105"/>
            <p:cNvGrpSpPr/>
            <p:nvPr/>
          </p:nvGrpSpPr>
          <p:grpSpPr>
            <a:xfrm>
              <a:off x="6811124" y="476672"/>
              <a:ext cx="3767138" cy="1197261"/>
              <a:chOff x="2843808" y="5091573"/>
              <a:chExt cx="3767138" cy="1197261"/>
            </a:xfrm>
          </p:grpSpPr>
          <p:sp>
            <p:nvSpPr>
              <p:cNvPr id="94" name="TextBox 93"/>
              <p:cNvSpPr txBox="1"/>
              <p:nvPr/>
            </p:nvSpPr>
            <p:spPr bwMode="auto">
              <a:xfrm>
                <a:off x="2843808" y="5692875"/>
                <a:ext cx="2622484" cy="295465"/>
              </a:xfrm>
              <a:prstGeom prst="rect">
                <a:avLst/>
              </a:prstGeom>
              <a:noFill/>
            </p:spPr>
            <p:txBody>
              <a:bodyPr wrap="square">
                <a:spAutoFit/>
              </a:bodyPr>
              <a:lstStyle/>
              <a:p>
                <a:pPr>
                  <a:defRPr/>
                </a:pPr>
                <a:r>
                  <a:rPr lang="en-US" altLang="zh-TW" sz="1000" i="1" dirty="0" smtClean="0">
                    <a:solidFill>
                      <a:schemeClr val="bg1">
                        <a:lumMod val="50000"/>
                      </a:schemeClr>
                    </a:solidFill>
                    <a:latin typeface="+mj-lt"/>
                  </a:rPr>
                  <a:t>Intel Celeron processor 2.7GHz, 4GB DDR3 RAM</a:t>
                </a:r>
                <a:endParaRPr lang="en-US" sz="1000" i="1" dirty="0">
                  <a:solidFill>
                    <a:schemeClr val="bg1">
                      <a:lumMod val="50000"/>
                    </a:schemeClr>
                  </a:solidFill>
                  <a:latin typeface="+mj-lt"/>
                  <a:ea typeface="+mn-ea"/>
                </a:endParaRPr>
              </a:p>
            </p:txBody>
          </p:sp>
          <p:sp>
            <p:nvSpPr>
              <p:cNvPr id="154" name="TextBox 153"/>
              <p:cNvSpPr txBox="1"/>
              <p:nvPr/>
            </p:nvSpPr>
            <p:spPr bwMode="auto">
              <a:xfrm>
                <a:off x="2843808" y="5392224"/>
                <a:ext cx="3154363" cy="295465"/>
              </a:xfrm>
              <a:prstGeom prst="rect">
                <a:avLst/>
              </a:prstGeom>
              <a:noFill/>
            </p:spPr>
            <p:txBody>
              <a:bodyPr wrap="square">
                <a:spAutoFit/>
              </a:bodyPr>
              <a:lstStyle/>
              <a:p>
                <a:pPr>
                  <a:defRPr/>
                </a:pPr>
                <a:r>
                  <a:rPr lang="en-US" altLang="zh-TW" sz="1000" i="1" dirty="0" smtClean="0">
                    <a:solidFill>
                      <a:schemeClr val="bg1">
                        <a:lumMod val="50000"/>
                      </a:schemeClr>
                    </a:solidFill>
                    <a:latin typeface="+mn-lt"/>
                  </a:rPr>
                  <a:t>Intel Core i3 processor 3.3GHz, 4GB DDR3 RAM</a:t>
                </a:r>
              </a:p>
            </p:txBody>
          </p:sp>
          <p:sp>
            <p:nvSpPr>
              <p:cNvPr id="158" name="TextBox 157"/>
              <p:cNvSpPr txBox="1"/>
              <p:nvPr/>
            </p:nvSpPr>
            <p:spPr bwMode="auto">
              <a:xfrm>
                <a:off x="2851850" y="5241819"/>
                <a:ext cx="2734750" cy="295465"/>
              </a:xfrm>
              <a:prstGeom prst="rect">
                <a:avLst/>
              </a:prstGeom>
              <a:noFill/>
            </p:spPr>
            <p:txBody>
              <a:bodyPr wrap="square">
                <a:spAutoFit/>
              </a:bodyPr>
              <a:lstStyle/>
              <a:p>
                <a:pPr fontAlgn="auto">
                  <a:spcBef>
                    <a:spcPts val="0"/>
                  </a:spcBef>
                  <a:spcAft>
                    <a:spcPts val="0"/>
                  </a:spcAft>
                  <a:defRPr/>
                </a:pPr>
                <a:r>
                  <a:rPr lang="en-US" sz="1000" i="1" dirty="0" smtClean="0">
                    <a:solidFill>
                      <a:schemeClr val="bg1">
                        <a:lumMod val="50000"/>
                      </a:schemeClr>
                    </a:solidFill>
                    <a:latin typeface="+mn-lt"/>
                    <a:ea typeface="+mn-ea"/>
                  </a:rPr>
                  <a:t>Intel </a:t>
                </a:r>
                <a:r>
                  <a:rPr lang="en-US" altLang="zh-TW" sz="1000" i="1" dirty="0" smtClean="0">
                    <a:solidFill>
                      <a:schemeClr val="bg1">
                        <a:lumMod val="50000"/>
                      </a:schemeClr>
                    </a:solidFill>
                    <a:latin typeface="+mn-lt"/>
                    <a:ea typeface="+mn-ea"/>
                  </a:rPr>
                  <a:t>C</a:t>
                </a:r>
                <a:r>
                  <a:rPr lang="en-US" sz="1000" i="1" dirty="0" smtClean="0">
                    <a:solidFill>
                      <a:schemeClr val="bg1">
                        <a:lumMod val="50000"/>
                      </a:schemeClr>
                    </a:solidFill>
                    <a:latin typeface="+mn-lt"/>
                    <a:ea typeface="+mn-ea"/>
                  </a:rPr>
                  <a:t>ore i5 processor 3.7GHz, 8GB </a:t>
                </a:r>
                <a:r>
                  <a:rPr lang="en-US" sz="1000" i="1" dirty="0">
                    <a:solidFill>
                      <a:schemeClr val="bg1">
                        <a:lumMod val="50000"/>
                      </a:schemeClr>
                    </a:solidFill>
                    <a:latin typeface="+mn-lt"/>
                    <a:ea typeface="+mn-ea"/>
                  </a:rPr>
                  <a:t>DDR3 RAM</a:t>
                </a:r>
              </a:p>
            </p:txBody>
          </p:sp>
          <p:sp>
            <p:nvSpPr>
              <p:cNvPr id="177" name="TextBox 176"/>
              <p:cNvSpPr txBox="1"/>
              <p:nvPr/>
            </p:nvSpPr>
            <p:spPr bwMode="auto">
              <a:xfrm>
                <a:off x="2843808" y="5843120"/>
                <a:ext cx="3154363" cy="295465"/>
              </a:xfrm>
              <a:prstGeom prst="rect">
                <a:avLst/>
              </a:prstGeom>
              <a:noFill/>
            </p:spPr>
            <p:txBody>
              <a:bodyPr>
                <a:spAutoFit/>
              </a:bodyPr>
              <a:lstStyle/>
              <a:p>
                <a:pPr fontAlgn="auto">
                  <a:spcBef>
                    <a:spcPts val="0"/>
                  </a:spcBef>
                  <a:spcAft>
                    <a:spcPts val="0"/>
                  </a:spcAft>
                  <a:defRPr/>
                </a:pPr>
                <a:r>
                  <a:rPr lang="en-US" sz="1000" i="1" dirty="0">
                    <a:solidFill>
                      <a:schemeClr val="bg1">
                        <a:lumMod val="50000"/>
                      </a:schemeClr>
                    </a:solidFill>
                    <a:latin typeface="+mn-lt"/>
                    <a:ea typeface="+mn-ea"/>
                  </a:rPr>
                  <a:t>Marvell </a:t>
                </a:r>
                <a:r>
                  <a:rPr lang="en-US" sz="1000" i="1" dirty="0" smtClean="0">
                    <a:solidFill>
                      <a:schemeClr val="bg1">
                        <a:lumMod val="50000"/>
                      </a:schemeClr>
                    </a:solidFill>
                    <a:latin typeface="+mn-lt"/>
                    <a:ea typeface="+mn-ea"/>
                  </a:rPr>
                  <a:t>1.6 </a:t>
                </a:r>
                <a:r>
                  <a:rPr lang="en-US" sz="1000" i="1" dirty="0">
                    <a:solidFill>
                      <a:schemeClr val="bg1">
                        <a:lumMod val="50000"/>
                      </a:schemeClr>
                    </a:solidFill>
                    <a:latin typeface="+mn-lt"/>
                    <a:ea typeface="+mn-ea"/>
                  </a:rPr>
                  <a:t>GHz </a:t>
                </a:r>
                <a:r>
                  <a:rPr lang="en-US" sz="1000" i="1" dirty="0" smtClean="0">
                    <a:solidFill>
                      <a:schemeClr val="bg1">
                        <a:lumMod val="50000"/>
                      </a:schemeClr>
                    </a:solidFill>
                    <a:latin typeface="+mn-lt"/>
                    <a:ea typeface="+mn-ea"/>
                  </a:rPr>
                  <a:t>processor, 512MB DDR3 </a:t>
                </a:r>
                <a:r>
                  <a:rPr lang="en-US" sz="1000" i="1" dirty="0">
                    <a:solidFill>
                      <a:schemeClr val="bg1">
                        <a:lumMod val="50000"/>
                      </a:schemeClr>
                    </a:solidFill>
                    <a:latin typeface="+mn-lt"/>
                    <a:ea typeface="+mn-ea"/>
                  </a:rPr>
                  <a:t>RAM</a:t>
                </a:r>
              </a:p>
            </p:txBody>
          </p:sp>
          <p:sp>
            <p:nvSpPr>
              <p:cNvPr id="89" name="TextBox 157"/>
              <p:cNvSpPr txBox="1"/>
              <p:nvPr/>
            </p:nvSpPr>
            <p:spPr bwMode="auto">
              <a:xfrm>
                <a:off x="2851850" y="5091573"/>
                <a:ext cx="2843213" cy="295465"/>
              </a:xfrm>
              <a:prstGeom prst="rect">
                <a:avLst/>
              </a:prstGeom>
              <a:noFill/>
            </p:spPr>
            <p:txBody>
              <a:bodyPr wrap="square">
                <a:spAutoFit/>
              </a:bodyPr>
              <a:lstStyle/>
              <a:p>
                <a:pPr fontAlgn="auto">
                  <a:spcBef>
                    <a:spcPts val="0"/>
                  </a:spcBef>
                  <a:spcAft>
                    <a:spcPts val="0"/>
                  </a:spcAft>
                  <a:defRPr/>
                </a:pPr>
                <a:r>
                  <a:rPr lang="en-US" sz="1000" b="1" i="1" dirty="0" smtClean="0">
                    <a:solidFill>
                      <a:srgbClr val="0070C0"/>
                    </a:solidFill>
                    <a:latin typeface="+mn-lt"/>
                    <a:ea typeface="+mn-ea"/>
                  </a:rPr>
                  <a:t>Intel </a:t>
                </a:r>
                <a:r>
                  <a:rPr lang="en-US" sz="1000" b="1" i="1" dirty="0" err="1" smtClean="0">
                    <a:solidFill>
                      <a:srgbClr val="0070C0"/>
                    </a:solidFill>
                    <a:latin typeface="+mn-lt"/>
                    <a:ea typeface="+mn-ea"/>
                  </a:rPr>
                  <a:t>Haswell</a:t>
                </a:r>
                <a:r>
                  <a:rPr lang="en-US" sz="1000" b="1" i="1" dirty="0" smtClean="0">
                    <a:solidFill>
                      <a:srgbClr val="0070C0"/>
                    </a:solidFill>
                    <a:latin typeface="+mn-lt"/>
                    <a:ea typeface="+mn-ea"/>
                  </a:rPr>
                  <a:t> processor, 4/8GB </a:t>
                </a:r>
                <a:r>
                  <a:rPr lang="en-US" sz="1000" b="1" i="1" dirty="0">
                    <a:solidFill>
                      <a:srgbClr val="0070C0"/>
                    </a:solidFill>
                    <a:latin typeface="+mn-lt"/>
                    <a:ea typeface="+mn-ea"/>
                  </a:rPr>
                  <a:t>DDR3 RAM</a:t>
                </a:r>
              </a:p>
            </p:txBody>
          </p:sp>
          <p:sp>
            <p:nvSpPr>
              <p:cNvPr id="100" name="TextBox 93"/>
              <p:cNvSpPr txBox="1"/>
              <p:nvPr/>
            </p:nvSpPr>
            <p:spPr bwMode="auto">
              <a:xfrm>
                <a:off x="2843808" y="5993369"/>
                <a:ext cx="3767138" cy="295465"/>
              </a:xfrm>
              <a:prstGeom prst="rect">
                <a:avLst/>
              </a:prstGeom>
              <a:noFill/>
            </p:spPr>
            <p:txBody>
              <a:bodyPr>
                <a:spAutoFit/>
              </a:bodyPr>
              <a:lstStyle/>
              <a:p>
                <a:pPr fontAlgn="auto">
                  <a:spcBef>
                    <a:spcPts val="0"/>
                  </a:spcBef>
                  <a:spcAft>
                    <a:spcPts val="0"/>
                  </a:spcAft>
                  <a:defRPr/>
                </a:pPr>
                <a:r>
                  <a:rPr lang="en-US" sz="1000" i="1" dirty="0" smtClean="0">
                    <a:solidFill>
                      <a:schemeClr val="bg1">
                        <a:lumMod val="50000"/>
                      </a:schemeClr>
                    </a:solidFill>
                    <a:latin typeface="+mn-lt"/>
                  </a:rPr>
                  <a:t>Marvell Processor</a:t>
                </a:r>
                <a:endParaRPr lang="en-US" sz="1000" i="1" dirty="0">
                  <a:solidFill>
                    <a:schemeClr val="bg1">
                      <a:lumMod val="50000"/>
                    </a:schemeClr>
                  </a:solidFill>
                  <a:latin typeface="+mn-lt"/>
                  <a:ea typeface="+mn-ea"/>
                </a:endParaRPr>
              </a:p>
            </p:txBody>
          </p:sp>
          <p:sp>
            <p:nvSpPr>
              <p:cNvPr id="80" name="TextBox 153"/>
              <p:cNvSpPr txBox="1"/>
              <p:nvPr/>
            </p:nvSpPr>
            <p:spPr bwMode="auto">
              <a:xfrm>
                <a:off x="2843808" y="5533551"/>
                <a:ext cx="3154363" cy="295465"/>
              </a:xfrm>
              <a:prstGeom prst="rect">
                <a:avLst/>
              </a:prstGeom>
              <a:noFill/>
            </p:spPr>
            <p:txBody>
              <a:bodyPr wrap="square">
                <a:spAutoFit/>
              </a:bodyPr>
              <a:lstStyle/>
              <a:p>
                <a:pPr>
                  <a:defRPr/>
                </a:pPr>
                <a:r>
                  <a:rPr lang="en-US" altLang="zh-TW" sz="1000" b="1" i="1" dirty="0" smtClean="0">
                    <a:solidFill>
                      <a:srgbClr val="0070C0"/>
                    </a:solidFill>
                    <a:latin typeface="+mn-lt"/>
                  </a:rPr>
                  <a:t>Intel Atom processor 1.91GHz, 2GB DDR3 RAM</a:t>
                </a:r>
              </a:p>
            </p:txBody>
          </p:sp>
        </p:grpSp>
      </p:grpSp>
      <p:sp>
        <p:nvSpPr>
          <p:cNvPr id="101" name="Rectangle 61"/>
          <p:cNvSpPr/>
          <p:nvPr/>
        </p:nvSpPr>
        <p:spPr>
          <a:xfrm>
            <a:off x="7668345" y="4597694"/>
            <a:ext cx="630301" cy="307777"/>
          </a:xfrm>
          <a:prstGeom prst="rect">
            <a:avLst/>
          </a:prstGeom>
        </p:spPr>
        <p:txBody>
          <a:bodyPr wrap="none">
            <a:spAutoFit/>
          </a:bodyPr>
          <a:lstStyle/>
          <a:p>
            <a:pPr fontAlgn="auto">
              <a:spcBef>
                <a:spcPts val="0"/>
              </a:spcBef>
              <a:spcAft>
                <a:spcPts val="0"/>
              </a:spcAft>
              <a:defRPr/>
            </a:pPr>
            <a:r>
              <a:rPr lang="en-US" sz="1400" dirty="0">
                <a:solidFill>
                  <a:schemeClr val="bg1">
                    <a:lumMod val="65000"/>
                  </a:schemeClr>
                </a:solidFill>
                <a:latin typeface="+mn-lt"/>
                <a:ea typeface="+mn-ea"/>
              </a:rPr>
              <a:t>( </a:t>
            </a:r>
            <a:r>
              <a:rPr lang="en-US" sz="1400" dirty="0" smtClean="0">
                <a:solidFill>
                  <a:schemeClr val="bg1">
                    <a:lumMod val="65000"/>
                  </a:schemeClr>
                </a:solidFill>
                <a:latin typeface="+mn-lt"/>
                <a:ea typeface="+mn-ea"/>
              </a:rPr>
              <a:t>TBD)</a:t>
            </a:r>
            <a:endParaRPr lang="en-US" sz="1400" dirty="0">
              <a:solidFill>
                <a:schemeClr val="bg1">
                  <a:lumMod val="65000"/>
                </a:schemeClr>
              </a:solidFill>
              <a:latin typeface="+mn-lt"/>
              <a:ea typeface="+mn-ea"/>
            </a:endParaRPr>
          </a:p>
        </p:txBody>
      </p:sp>
      <p:sp>
        <p:nvSpPr>
          <p:cNvPr id="105" name="Rounded Rectangle 36"/>
          <p:cNvSpPr/>
          <p:nvPr/>
        </p:nvSpPr>
        <p:spPr bwMode="auto">
          <a:xfrm>
            <a:off x="2267744" y="2796274"/>
            <a:ext cx="576064" cy="223573"/>
          </a:xfrm>
          <a:prstGeom prst="roundRect">
            <a:avLst/>
          </a:prstGeom>
          <a:solidFill>
            <a:srgbClr val="E4870E">
              <a:alpha val="70000"/>
            </a:srgbClr>
          </a:solid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b="1" dirty="0" smtClean="0">
                <a:solidFill>
                  <a:srgbClr val="FFFFFF"/>
                </a:solidFill>
              </a:rPr>
              <a:t>330 Mbps</a:t>
            </a:r>
            <a:endParaRPr lang="en-US" sz="1000" b="1" dirty="0">
              <a:solidFill>
                <a:srgbClr val="FFFFFF"/>
              </a:solidFill>
            </a:endParaRPr>
          </a:p>
        </p:txBody>
      </p:sp>
      <p:sp>
        <p:nvSpPr>
          <p:cNvPr id="109" name="Rounded Rectangle 36"/>
          <p:cNvSpPr/>
          <p:nvPr/>
        </p:nvSpPr>
        <p:spPr bwMode="auto">
          <a:xfrm>
            <a:off x="2699792" y="3097527"/>
            <a:ext cx="576064" cy="240027"/>
          </a:xfrm>
          <a:prstGeom prst="roundRect">
            <a:avLst/>
          </a:prstGeom>
          <a:solidFill>
            <a:srgbClr val="E4870E">
              <a:alpha val="70000"/>
            </a:srgbClr>
          </a:solid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b="1" dirty="0" smtClean="0">
                <a:solidFill>
                  <a:srgbClr val="FFFFFF"/>
                </a:solidFill>
              </a:rPr>
              <a:t>250</a:t>
            </a:r>
          </a:p>
          <a:p>
            <a:pPr algn="ctr" fontAlgn="auto">
              <a:spcBef>
                <a:spcPts val="0"/>
              </a:spcBef>
              <a:spcAft>
                <a:spcPts val="0"/>
              </a:spcAft>
              <a:defRPr/>
            </a:pPr>
            <a:r>
              <a:rPr lang="en-US" sz="1000" b="1" dirty="0" smtClean="0">
                <a:solidFill>
                  <a:srgbClr val="FFFFFF"/>
                </a:solidFill>
              </a:rPr>
              <a:t>Mbps</a:t>
            </a:r>
            <a:endParaRPr lang="en-US" sz="1000" b="1" dirty="0">
              <a:solidFill>
                <a:srgbClr val="FFFFFF"/>
              </a:solidFill>
            </a:endParaRPr>
          </a:p>
        </p:txBody>
      </p:sp>
      <p:sp>
        <p:nvSpPr>
          <p:cNvPr id="110" name="Rounded Rectangle 36"/>
          <p:cNvSpPr/>
          <p:nvPr/>
        </p:nvSpPr>
        <p:spPr bwMode="auto">
          <a:xfrm>
            <a:off x="2267744" y="3465380"/>
            <a:ext cx="576064" cy="223573"/>
          </a:xfrm>
          <a:prstGeom prst="roundRect">
            <a:avLst/>
          </a:prstGeom>
          <a:solidFill>
            <a:srgbClr val="E4870E">
              <a:alpha val="70000"/>
            </a:srgbClr>
          </a:solid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b="1" dirty="0" smtClean="0">
                <a:solidFill>
                  <a:srgbClr val="FFFFFF"/>
                </a:solidFill>
              </a:rPr>
              <a:t>250 Mbps</a:t>
            </a:r>
            <a:endParaRPr lang="en-US" sz="1000" b="1" dirty="0">
              <a:solidFill>
                <a:srgbClr val="FFFFFF"/>
              </a:solidFill>
            </a:endParaRPr>
          </a:p>
        </p:txBody>
      </p:sp>
      <p:sp>
        <p:nvSpPr>
          <p:cNvPr id="111" name="Rounded Rectangle 36"/>
          <p:cNvSpPr/>
          <p:nvPr/>
        </p:nvSpPr>
        <p:spPr bwMode="auto">
          <a:xfrm>
            <a:off x="2267744" y="3799934"/>
            <a:ext cx="576064" cy="223573"/>
          </a:xfrm>
          <a:prstGeom prst="roundRect">
            <a:avLst/>
          </a:prstGeom>
          <a:solidFill>
            <a:srgbClr val="E4870E">
              <a:alpha val="70000"/>
            </a:srgbClr>
          </a:solid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b="1" dirty="0" smtClean="0">
                <a:solidFill>
                  <a:srgbClr val="FFFFFF"/>
                </a:solidFill>
              </a:rPr>
              <a:t>180</a:t>
            </a:r>
          </a:p>
          <a:p>
            <a:pPr algn="ctr" fontAlgn="auto">
              <a:spcBef>
                <a:spcPts val="0"/>
              </a:spcBef>
              <a:spcAft>
                <a:spcPts val="0"/>
              </a:spcAft>
              <a:defRPr/>
            </a:pPr>
            <a:r>
              <a:rPr lang="en-US" sz="1000" b="1" dirty="0" smtClean="0">
                <a:solidFill>
                  <a:srgbClr val="FFFFFF"/>
                </a:solidFill>
              </a:rPr>
              <a:t> Mbps</a:t>
            </a:r>
            <a:endParaRPr lang="en-US" sz="1000" b="1" dirty="0">
              <a:solidFill>
                <a:srgbClr val="FFFFFF"/>
              </a:solidFill>
            </a:endParaRPr>
          </a:p>
        </p:txBody>
      </p:sp>
      <p:sp>
        <p:nvSpPr>
          <p:cNvPr id="124" name="Rounded Rectangle 33"/>
          <p:cNvSpPr/>
          <p:nvPr/>
        </p:nvSpPr>
        <p:spPr bwMode="auto">
          <a:xfrm>
            <a:off x="2123728" y="4417674"/>
            <a:ext cx="576064" cy="240027"/>
          </a:xfrm>
          <a:prstGeom prst="roundRect">
            <a:avLst/>
          </a:prstGeom>
          <a:solidFill>
            <a:srgbClr val="BFD62B">
              <a:alpha val="78000"/>
            </a:srgbClr>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b="1" dirty="0" smtClean="0">
                <a:solidFill>
                  <a:srgbClr val="FFFFFF"/>
                </a:solidFill>
              </a:rPr>
              <a:t>40 Mbps</a:t>
            </a:r>
            <a:endParaRPr lang="en-US" sz="1000" b="1" dirty="0">
              <a:solidFill>
                <a:srgbClr val="FFFFFF"/>
              </a:solidFill>
            </a:endParaRPr>
          </a:p>
        </p:txBody>
      </p:sp>
      <p:sp>
        <p:nvSpPr>
          <p:cNvPr id="140" name="Rounded Rectangle 74"/>
          <p:cNvSpPr/>
          <p:nvPr/>
        </p:nvSpPr>
        <p:spPr bwMode="auto">
          <a:xfrm>
            <a:off x="2771800" y="1837387"/>
            <a:ext cx="576064" cy="224896"/>
          </a:xfrm>
          <a:prstGeom prst="roundRect">
            <a:avLst/>
          </a:prstGeom>
          <a:solidFill>
            <a:schemeClr val="accent1">
              <a:lumMod val="60000"/>
              <a:lumOff val="40000"/>
              <a:alpha val="80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dirty="0" smtClean="0">
                <a:solidFill>
                  <a:srgbClr val="FFFFFF"/>
                </a:solidFill>
              </a:rPr>
              <a:t>450</a:t>
            </a:r>
          </a:p>
          <a:p>
            <a:pPr algn="ctr" fontAlgn="auto">
              <a:spcBef>
                <a:spcPts val="0"/>
              </a:spcBef>
              <a:spcAft>
                <a:spcPts val="0"/>
              </a:spcAft>
              <a:defRPr/>
            </a:pPr>
            <a:r>
              <a:rPr lang="en-US" sz="1000" dirty="0" smtClean="0">
                <a:solidFill>
                  <a:srgbClr val="FFFFFF"/>
                </a:solidFill>
              </a:rPr>
              <a:t>Mbps</a:t>
            </a:r>
            <a:endParaRPr lang="en-US" sz="1000" dirty="0">
              <a:solidFill>
                <a:srgbClr val="FFFFFF"/>
              </a:solidFill>
            </a:endParaRPr>
          </a:p>
        </p:txBody>
      </p:sp>
      <p:sp>
        <p:nvSpPr>
          <p:cNvPr id="191" name="Rectangle 27"/>
          <p:cNvSpPr/>
          <p:nvPr/>
        </p:nvSpPr>
        <p:spPr>
          <a:xfrm>
            <a:off x="467545" y="5187181"/>
            <a:ext cx="2021805" cy="240027"/>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zh-TW" altLang="zh-TW" sz="1600">
              <a:solidFill>
                <a:srgbClr val="FFFFFF"/>
              </a:solidFill>
              <a:ea typeface="MS PGothic" pitchFamily="34" charset="-128"/>
            </a:endParaRPr>
          </a:p>
        </p:txBody>
      </p:sp>
      <p:grpSp>
        <p:nvGrpSpPr>
          <p:cNvPr id="13" name="Group 20"/>
          <p:cNvGrpSpPr>
            <a:grpSpLocks/>
          </p:cNvGrpSpPr>
          <p:nvPr/>
        </p:nvGrpSpPr>
        <p:grpSpPr bwMode="auto">
          <a:xfrm>
            <a:off x="568325" y="5164790"/>
            <a:ext cx="1375028" cy="292392"/>
            <a:chOff x="568021" y="6229464"/>
            <a:chExt cx="1374951" cy="313186"/>
          </a:xfrm>
        </p:grpSpPr>
        <p:sp>
          <p:nvSpPr>
            <p:cNvPr id="193" name="TextBox 48"/>
            <p:cNvSpPr txBox="1">
              <a:spLocks noChangeArrowheads="1"/>
            </p:cNvSpPr>
            <p:nvPr/>
          </p:nvSpPr>
          <p:spPr bwMode="auto">
            <a:xfrm>
              <a:off x="1320422" y="6229464"/>
              <a:ext cx="622550" cy="313181"/>
            </a:xfrm>
            <a:prstGeom prst="rect">
              <a:avLst/>
            </a:prstGeom>
            <a:noFill/>
            <a:ln w="9525">
              <a:noFill/>
              <a:miter lim="800000"/>
              <a:headEnd/>
              <a:tailEnd/>
            </a:ln>
          </p:spPr>
          <p:txBody>
            <a:bodyPr>
              <a:spAutoFit/>
            </a:bodyPr>
            <a:lstStyle/>
            <a:p>
              <a:r>
                <a:rPr lang="en-US" altLang="zh-TW" sz="1300" dirty="0" smtClean="0">
                  <a:solidFill>
                    <a:srgbClr val="FFFFFF"/>
                  </a:solidFill>
                </a:rPr>
                <a:t>Dec</a:t>
              </a:r>
              <a:endParaRPr lang="en-US" altLang="zh-TW" sz="1300" dirty="0">
                <a:solidFill>
                  <a:srgbClr val="FFFFFF"/>
                </a:solidFill>
              </a:endParaRPr>
            </a:p>
          </p:txBody>
        </p:sp>
        <p:sp>
          <p:nvSpPr>
            <p:cNvPr id="195" name="TextBox 55"/>
            <p:cNvSpPr txBox="1">
              <a:spLocks noChangeArrowheads="1"/>
            </p:cNvSpPr>
            <p:nvPr/>
          </p:nvSpPr>
          <p:spPr bwMode="auto">
            <a:xfrm>
              <a:off x="568021" y="6229468"/>
              <a:ext cx="554402" cy="313182"/>
            </a:xfrm>
            <a:prstGeom prst="rect">
              <a:avLst/>
            </a:prstGeom>
            <a:noFill/>
            <a:ln w="9525">
              <a:noFill/>
              <a:miter lim="800000"/>
              <a:headEnd/>
              <a:tailEnd/>
            </a:ln>
          </p:spPr>
          <p:txBody>
            <a:bodyPr>
              <a:spAutoFit/>
            </a:bodyPr>
            <a:lstStyle/>
            <a:p>
              <a:r>
                <a:rPr lang="en-US" altLang="zh-TW" sz="1300" dirty="0" smtClean="0">
                  <a:solidFill>
                    <a:srgbClr val="FFFFFF"/>
                  </a:solidFill>
                </a:rPr>
                <a:t>Nov</a:t>
              </a:r>
              <a:endParaRPr lang="en-US" altLang="zh-TW" sz="1300" dirty="0">
                <a:solidFill>
                  <a:srgbClr val="FFFFFF"/>
                </a:solidFill>
              </a:endParaRPr>
            </a:p>
          </p:txBody>
        </p:sp>
      </p:grpSp>
      <p:sp>
        <p:nvSpPr>
          <p:cNvPr id="196" name="TextBox 60"/>
          <p:cNvSpPr txBox="1"/>
          <p:nvPr/>
        </p:nvSpPr>
        <p:spPr>
          <a:xfrm>
            <a:off x="1032768" y="5361326"/>
            <a:ext cx="1378992" cy="307777"/>
          </a:xfrm>
          <a:prstGeom prst="rect">
            <a:avLst/>
          </a:prstGeom>
          <a:noFill/>
        </p:spPr>
        <p:txBody>
          <a:bodyPr wrap="square">
            <a:spAutoFit/>
          </a:bodyPr>
          <a:lstStyle/>
          <a:p>
            <a:pPr fontAlgn="auto">
              <a:spcBef>
                <a:spcPts val="0"/>
              </a:spcBef>
              <a:spcAft>
                <a:spcPts val="0"/>
              </a:spcAft>
              <a:defRPr/>
            </a:pPr>
            <a:r>
              <a:rPr lang="en-US" sz="1400" dirty="0" smtClean="0">
                <a:solidFill>
                  <a:schemeClr val="bg1">
                    <a:lumMod val="65000"/>
                  </a:schemeClr>
                </a:solidFill>
                <a:latin typeface="+mn-lt"/>
              </a:rPr>
              <a:t>Q4,2013</a:t>
            </a:r>
            <a:endParaRPr lang="en-US" sz="1400" dirty="0">
              <a:solidFill>
                <a:schemeClr val="bg1">
                  <a:lumMod val="65000"/>
                </a:schemeClr>
              </a:solidFill>
              <a:latin typeface="+mn-lt"/>
              <a:ea typeface="+mn-ea"/>
            </a:endParaRPr>
          </a:p>
        </p:txBody>
      </p:sp>
      <p:cxnSp>
        <p:nvCxnSpPr>
          <p:cNvPr id="199" name="Straight Connector 29"/>
          <p:cNvCxnSpPr/>
          <p:nvPr/>
        </p:nvCxnSpPr>
        <p:spPr>
          <a:xfrm>
            <a:off x="492945" y="1166730"/>
            <a:ext cx="8050213" cy="0"/>
          </a:xfrm>
          <a:prstGeom prst="line">
            <a:avLst/>
          </a:prstGeom>
          <a:ln>
            <a:solidFill>
              <a:srgbClr val="BFBFBF"/>
            </a:solidFill>
            <a:prstDash val="dot"/>
          </a:ln>
          <a:effectLst/>
        </p:spPr>
        <p:style>
          <a:lnRef idx="2">
            <a:schemeClr val="accent1"/>
          </a:lnRef>
          <a:fillRef idx="0">
            <a:schemeClr val="accent1"/>
          </a:fillRef>
          <a:effectRef idx="1">
            <a:schemeClr val="accent1"/>
          </a:effectRef>
          <a:fontRef idx="minor">
            <a:schemeClr val="tx1"/>
          </a:fontRef>
        </p:style>
      </p:cxnSp>
      <p:sp>
        <p:nvSpPr>
          <p:cNvPr id="162" name="Rounded Rectangle 75"/>
          <p:cNvSpPr/>
          <p:nvPr/>
        </p:nvSpPr>
        <p:spPr bwMode="auto">
          <a:xfrm>
            <a:off x="2267744" y="2437453"/>
            <a:ext cx="576064" cy="240027"/>
          </a:xfrm>
          <a:prstGeom prst="roundRect">
            <a:avLst/>
          </a:prstGeom>
          <a:solidFill>
            <a:schemeClr val="accent1">
              <a:lumMod val="75000"/>
              <a:alpha val="7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00" dirty="0" smtClean="0">
                <a:solidFill>
                  <a:srgbClr val="FFFFFF"/>
                </a:solidFill>
              </a:rPr>
              <a:t>400</a:t>
            </a:r>
          </a:p>
          <a:p>
            <a:pPr algn="ctr">
              <a:defRPr/>
            </a:pPr>
            <a:r>
              <a:rPr lang="en-US" sz="1000" dirty="0" smtClean="0">
                <a:solidFill>
                  <a:srgbClr val="FFFFFF"/>
                </a:solidFill>
              </a:rPr>
              <a:t>Mbps</a:t>
            </a:r>
            <a:endParaRPr lang="en-US" sz="1000" dirty="0">
              <a:solidFill>
                <a:srgbClr val="FFFFFF"/>
              </a:solidFill>
            </a:endParaRPr>
          </a:p>
        </p:txBody>
      </p:sp>
      <p:sp>
        <p:nvSpPr>
          <p:cNvPr id="163" name="Rounded Rectangle 75"/>
          <p:cNvSpPr/>
          <p:nvPr/>
        </p:nvSpPr>
        <p:spPr bwMode="auto">
          <a:xfrm>
            <a:off x="2627784" y="2129855"/>
            <a:ext cx="576064" cy="240027"/>
          </a:xfrm>
          <a:prstGeom prst="roundRect">
            <a:avLst/>
          </a:prstGeom>
          <a:solidFill>
            <a:schemeClr val="accent1">
              <a:lumMod val="75000"/>
              <a:alpha val="7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00" dirty="0" smtClean="0">
                <a:solidFill>
                  <a:srgbClr val="FFFFFF"/>
                </a:solidFill>
              </a:rPr>
              <a:t>400</a:t>
            </a:r>
          </a:p>
          <a:p>
            <a:pPr algn="ctr">
              <a:defRPr/>
            </a:pPr>
            <a:r>
              <a:rPr lang="en-US" sz="1000" dirty="0" smtClean="0">
                <a:solidFill>
                  <a:srgbClr val="FFFFFF"/>
                </a:solidFill>
              </a:rPr>
              <a:t>Mbps</a:t>
            </a:r>
            <a:endParaRPr lang="en-US" sz="1000" dirty="0">
              <a:solidFill>
                <a:srgbClr val="FFFFFF"/>
              </a:solidFill>
            </a:endParaRPr>
          </a:p>
        </p:txBody>
      </p:sp>
      <p:sp>
        <p:nvSpPr>
          <p:cNvPr id="97" name="Rounded Rectangle 78"/>
          <p:cNvSpPr/>
          <p:nvPr/>
        </p:nvSpPr>
        <p:spPr>
          <a:xfrm>
            <a:off x="3779912" y="2437454"/>
            <a:ext cx="1368152" cy="223573"/>
          </a:xfrm>
          <a:prstGeom prst="roundRect">
            <a:avLst/>
          </a:prstGeom>
          <a:solidFill>
            <a:schemeClr val="tx2">
              <a:lumMod val="20000"/>
              <a:lumOff val="80000"/>
            </a:schemeClr>
          </a:solidFill>
          <a:ln w="6350" cmpd="sng">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VS- </a:t>
            </a:r>
            <a:r>
              <a:rPr lang="en-US" sz="1400" dirty="0" smtClean="0">
                <a:solidFill>
                  <a:schemeClr val="tx1"/>
                </a:solidFill>
              </a:rPr>
              <a:t>8200 Pro+</a:t>
            </a:r>
            <a:endParaRPr lang="en-US" sz="1400" dirty="0">
              <a:solidFill>
                <a:schemeClr val="tx1"/>
              </a:solidFill>
            </a:endParaRPr>
          </a:p>
        </p:txBody>
      </p:sp>
      <p:sp>
        <p:nvSpPr>
          <p:cNvPr id="112" name="Rounded Rectangle 78"/>
          <p:cNvSpPr/>
          <p:nvPr/>
        </p:nvSpPr>
        <p:spPr>
          <a:xfrm>
            <a:off x="5868144" y="2137420"/>
            <a:ext cx="1769616" cy="223573"/>
          </a:xfrm>
          <a:prstGeom prst="roundRect">
            <a:avLst/>
          </a:prstGeom>
          <a:solidFill>
            <a:schemeClr val="tx2">
              <a:lumMod val="20000"/>
              <a:lumOff val="80000"/>
            </a:schemeClr>
          </a:solidFill>
          <a:ln w="6350" cmpd="sng">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VS- </a:t>
            </a:r>
            <a:r>
              <a:rPr lang="en-US" sz="1400" dirty="0" smtClean="0">
                <a:solidFill>
                  <a:schemeClr val="tx1"/>
                </a:solidFill>
              </a:rPr>
              <a:t>8200U-RP Pro+</a:t>
            </a:r>
            <a:endParaRPr lang="en-US" sz="1400" dirty="0">
              <a:solidFill>
                <a:schemeClr val="tx1"/>
              </a:solidFill>
            </a:endParaRPr>
          </a:p>
        </p:txBody>
      </p:sp>
      <p:sp>
        <p:nvSpPr>
          <p:cNvPr id="113" name="Rounded Rectangle 78"/>
          <p:cNvSpPr/>
          <p:nvPr/>
        </p:nvSpPr>
        <p:spPr>
          <a:xfrm>
            <a:off x="5868144" y="1813837"/>
            <a:ext cx="1769616" cy="223573"/>
          </a:xfrm>
          <a:prstGeom prst="roundRect">
            <a:avLst/>
          </a:prstGeom>
          <a:solidFill>
            <a:schemeClr val="tx2">
              <a:lumMod val="20000"/>
              <a:lumOff val="80000"/>
            </a:schemeClr>
          </a:solidFill>
          <a:ln w="6350" cmpd="sng">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VS- </a:t>
            </a:r>
            <a:r>
              <a:rPr lang="en-US" sz="1400" dirty="0" smtClean="0">
                <a:solidFill>
                  <a:schemeClr val="tx1"/>
                </a:solidFill>
              </a:rPr>
              <a:t>12200U-RP Pro+</a:t>
            </a:r>
            <a:endParaRPr lang="en-US" sz="1400" dirty="0">
              <a:solidFill>
                <a:schemeClr val="tx1"/>
              </a:solidFill>
            </a:endParaRPr>
          </a:p>
        </p:txBody>
      </p:sp>
      <p:cxnSp>
        <p:nvCxnSpPr>
          <p:cNvPr id="114" name="Straight Arrow Connector 39"/>
          <p:cNvCxnSpPr/>
          <p:nvPr/>
        </p:nvCxnSpPr>
        <p:spPr>
          <a:xfrm>
            <a:off x="3419872" y="1957400"/>
            <a:ext cx="2376264" cy="0"/>
          </a:xfrm>
          <a:prstGeom prst="straightConnector1">
            <a:avLst/>
          </a:prstGeom>
          <a:ln w="12700" cmpd="sng">
            <a:solidFill>
              <a:schemeClr val="tx2">
                <a:lumMod val="60000"/>
                <a:lumOff val="4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9" name="Rectangle 61"/>
          <p:cNvSpPr/>
          <p:nvPr/>
        </p:nvSpPr>
        <p:spPr>
          <a:xfrm>
            <a:off x="7614108" y="1777380"/>
            <a:ext cx="692818" cy="307777"/>
          </a:xfrm>
          <a:prstGeom prst="rect">
            <a:avLst/>
          </a:prstGeom>
        </p:spPr>
        <p:txBody>
          <a:bodyPr wrap="none">
            <a:spAutoFit/>
          </a:bodyPr>
          <a:lstStyle/>
          <a:p>
            <a:pPr fontAlgn="auto">
              <a:spcBef>
                <a:spcPts val="0"/>
              </a:spcBef>
              <a:spcAft>
                <a:spcPts val="0"/>
              </a:spcAft>
              <a:defRPr/>
            </a:pPr>
            <a:r>
              <a:rPr lang="en-US" sz="1400" dirty="0">
                <a:solidFill>
                  <a:schemeClr val="bg1">
                    <a:lumMod val="65000"/>
                  </a:schemeClr>
                </a:solidFill>
                <a:latin typeface="+mn-lt"/>
                <a:ea typeface="+mn-ea"/>
              </a:rPr>
              <a:t>( </a:t>
            </a:r>
            <a:r>
              <a:rPr lang="en-US" sz="1400" dirty="0" smtClean="0">
                <a:solidFill>
                  <a:schemeClr val="bg1">
                    <a:lumMod val="65000"/>
                  </a:schemeClr>
                </a:solidFill>
              </a:rPr>
              <a:t>TBD</a:t>
            </a:r>
            <a:r>
              <a:rPr lang="en-US" sz="1400" dirty="0" smtClean="0">
                <a:solidFill>
                  <a:schemeClr val="bg1">
                    <a:lumMod val="65000"/>
                  </a:schemeClr>
                </a:solidFill>
                <a:latin typeface="+mn-lt"/>
                <a:ea typeface="+mn-ea"/>
              </a:rPr>
              <a:t>)</a:t>
            </a:r>
            <a:endParaRPr lang="en-US" sz="1400" dirty="0">
              <a:solidFill>
                <a:schemeClr val="bg1">
                  <a:lumMod val="65000"/>
                </a:schemeClr>
              </a:solidFill>
              <a:latin typeface="+mn-lt"/>
              <a:ea typeface="+mn-ea"/>
            </a:endParaRPr>
          </a:p>
        </p:txBody>
      </p:sp>
      <p:sp>
        <p:nvSpPr>
          <p:cNvPr id="120" name="Rectangle 61"/>
          <p:cNvSpPr/>
          <p:nvPr/>
        </p:nvSpPr>
        <p:spPr>
          <a:xfrm>
            <a:off x="7614108" y="2137420"/>
            <a:ext cx="692818" cy="307777"/>
          </a:xfrm>
          <a:prstGeom prst="rect">
            <a:avLst/>
          </a:prstGeom>
        </p:spPr>
        <p:txBody>
          <a:bodyPr wrap="none">
            <a:spAutoFit/>
          </a:bodyPr>
          <a:lstStyle/>
          <a:p>
            <a:pPr fontAlgn="auto">
              <a:spcBef>
                <a:spcPts val="0"/>
              </a:spcBef>
              <a:spcAft>
                <a:spcPts val="0"/>
              </a:spcAft>
              <a:defRPr/>
            </a:pPr>
            <a:r>
              <a:rPr lang="en-US" sz="1400" dirty="0">
                <a:solidFill>
                  <a:schemeClr val="bg1">
                    <a:lumMod val="65000"/>
                  </a:schemeClr>
                </a:solidFill>
                <a:latin typeface="+mn-lt"/>
                <a:ea typeface="+mn-ea"/>
              </a:rPr>
              <a:t>( </a:t>
            </a:r>
            <a:r>
              <a:rPr lang="en-US" sz="1400" dirty="0" smtClean="0">
                <a:solidFill>
                  <a:schemeClr val="bg1">
                    <a:lumMod val="65000"/>
                  </a:schemeClr>
                </a:solidFill>
              </a:rPr>
              <a:t>TBD</a:t>
            </a:r>
            <a:r>
              <a:rPr lang="en-US" sz="1400" dirty="0" smtClean="0">
                <a:solidFill>
                  <a:schemeClr val="bg1">
                    <a:lumMod val="65000"/>
                  </a:schemeClr>
                </a:solidFill>
                <a:latin typeface="+mn-lt"/>
                <a:ea typeface="+mn-ea"/>
              </a:rPr>
              <a:t>)</a:t>
            </a:r>
            <a:endParaRPr lang="en-US" sz="1400" dirty="0">
              <a:solidFill>
                <a:schemeClr val="bg1">
                  <a:lumMod val="65000"/>
                </a:schemeClr>
              </a:solidFill>
              <a:latin typeface="+mn-lt"/>
              <a:ea typeface="+mn-ea"/>
            </a:endParaRPr>
          </a:p>
        </p:txBody>
      </p:sp>
      <p:sp>
        <p:nvSpPr>
          <p:cNvPr id="121" name="Rectangle 61"/>
          <p:cNvSpPr/>
          <p:nvPr/>
        </p:nvSpPr>
        <p:spPr>
          <a:xfrm>
            <a:off x="5076057" y="2437454"/>
            <a:ext cx="1096775" cy="307777"/>
          </a:xfrm>
          <a:prstGeom prst="rect">
            <a:avLst/>
          </a:prstGeom>
        </p:spPr>
        <p:txBody>
          <a:bodyPr wrap="none">
            <a:spAutoFit/>
          </a:bodyPr>
          <a:lstStyle/>
          <a:p>
            <a:pPr fontAlgn="auto">
              <a:spcBef>
                <a:spcPts val="0"/>
              </a:spcBef>
              <a:spcAft>
                <a:spcPts val="0"/>
              </a:spcAft>
              <a:defRPr/>
            </a:pPr>
            <a:r>
              <a:rPr lang="en-US" sz="1400" dirty="0">
                <a:solidFill>
                  <a:srgbClr val="FFFF00"/>
                </a:solidFill>
                <a:latin typeface="+mn-lt"/>
                <a:ea typeface="+mn-ea"/>
              </a:rPr>
              <a:t>( </a:t>
            </a:r>
            <a:r>
              <a:rPr lang="en-US" sz="1400" dirty="0" smtClean="0">
                <a:solidFill>
                  <a:srgbClr val="FFFF00"/>
                </a:solidFill>
              </a:rPr>
              <a:t>Feb.</a:t>
            </a:r>
            <a:r>
              <a:rPr lang="en-US" sz="1400" dirty="0" smtClean="0">
                <a:solidFill>
                  <a:srgbClr val="FFFF00"/>
                </a:solidFill>
                <a:latin typeface="+mn-lt"/>
                <a:ea typeface="+mn-ea"/>
              </a:rPr>
              <a:t> 2014)</a:t>
            </a:r>
            <a:endParaRPr lang="en-US" sz="1400" dirty="0">
              <a:solidFill>
                <a:srgbClr val="FFFF00"/>
              </a:solidFill>
              <a:latin typeface="+mn-lt"/>
              <a:ea typeface="+mn-ea"/>
            </a:endParaRPr>
          </a:p>
        </p:txBody>
      </p:sp>
      <p:sp>
        <p:nvSpPr>
          <p:cNvPr id="91" name="標題 90"/>
          <p:cNvSpPr>
            <a:spLocks noGrp="1"/>
          </p:cNvSpPr>
          <p:nvPr>
            <p:ph type="title"/>
          </p:nvPr>
        </p:nvSpPr>
        <p:spPr/>
        <p:txBody>
          <a:bodyPr/>
          <a:lstStyle/>
          <a:p>
            <a:r>
              <a:rPr lang="en-US" altLang="zh-TW" smtClean="0"/>
              <a:t>QNAP NVR Product Roadmap</a:t>
            </a:r>
            <a:endParaRPr lang="zh-TW" alt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5004048" y="5065240"/>
            <a:ext cx="4036765" cy="480053"/>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zh-TW" altLang="zh-TW">
              <a:solidFill>
                <a:srgbClr val="FFFFFF"/>
              </a:solidFill>
              <a:ea typeface="MS PGothic" pitchFamily="34" charset="-128"/>
            </a:endParaRPr>
          </a:p>
        </p:txBody>
      </p:sp>
      <p:sp>
        <p:nvSpPr>
          <p:cNvPr id="7" name="Rectangle 6"/>
          <p:cNvSpPr/>
          <p:nvPr/>
        </p:nvSpPr>
        <p:spPr>
          <a:xfrm>
            <a:off x="1835696" y="5185253"/>
            <a:ext cx="3168352" cy="240027"/>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zh-TW" altLang="zh-TW" sz="1600" dirty="0">
              <a:solidFill>
                <a:srgbClr val="FFFFFF"/>
              </a:solidFill>
              <a:ea typeface="MS PGothic" pitchFamily="34" charset="-128"/>
            </a:endParaRPr>
          </a:p>
        </p:txBody>
      </p:sp>
      <p:sp>
        <p:nvSpPr>
          <p:cNvPr id="19" name="Round Same Side Corner Rectangle 18"/>
          <p:cNvSpPr/>
          <p:nvPr/>
        </p:nvSpPr>
        <p:spPr>
          <a:xfrm rot="16200000">
            <a:off x="-1670884" y="2977315"/>
            <a:ext cx="3974415" cy="353245"/>
          </a:xfrm>
          <a:prstGeom prst="round2Same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smtClean="0">
                <a:solidFill>
                  <a:srgbClr val="FFFFFF"/>
                </a:solidFill>
              </a:rPr>
              <a:t>Outdoor</a:t>
            </a:r>
            <a:endParaRPr lang="en-US" sz="1600" dirty="0">
              <a:solidFill>
                <a:srgbClr val="FFFFFF"/>
              </a:solidFill>
            </a:endParaRPr>
          </a:p>
        </p:txBody>
      </p:sp>
      <p:grpSp>
        <p:nvGrpSpPr>
          <p:cNvPr id="2" name="Group 21"/>
          <p:cNvGrpSpPr>
            <a:grpSpLocks/>
          </p:cNvGrpSpPr>
          <p:nvPr/>
        </p:nvGrpSpPr>
        <p:grpSpPr bwMode="auto">
          <a:xfrm>
            <a:off x="2740267" y="5180835"/>
            <a:ext cx="2191772" cy="292392"/>
            <a:chOff x="2604960" y="6216720"/>
            <a:chExt cx="2191690" cy="351216"/>
          </a:xfrm>
        </p:grpSpPr>
        <p:sp>
          <p:nvSpPr>
            <p:cNvPr id="2123" name="TextBox 42"/>
            <p:cNvSpPr txBox="1">
              <a:spLocks noChangeArrowheads="1"/>
            </p:cNvSpPr>
            <p:nvPr/>
          </p:nvSpPr>
          <p:spPr bwMode="auto">
            <a:xfrm>
              <a:off x="3481186" y="6216725"/>
              <a:ext cx="507307" cy="351211"/>
            </a:xfrm>
            <a:prstGeom prst="rect">
              <a:avLst/>
            </a:prstGeom>
            <a:noFill/>
            <a:ln w="9525">
              <a:noFill/>
              <a:miter lim="800000"/>
              <a:headEnd/>
              <a:tailEnd/>
            </a:ln>
          </p:spPr>
          <p:txBody>
            <a:bodyPr>
              <a:spAutoFit/>
            </a:bodyPr>
            <a:lstStyle/>
            <a:p>
              <a:r>
                <a:rPr lang="en-US" altLang="zh-TW" sz="1300" dirty="0" smtClean="0">
                  <a:solidFill>
                    <a:schemeClr val="bg1"/>
                  </a:solidFill>
                </a:rPr>
                <a:t>Feb</a:t>
              </a:r>
              <a:endParaRPr lang="en-US" altLang="zh-TW" sz="1300" dirty="0">
                <a:solidFill>
                  <a:schemeClr val="bg1"/>
                </a:solidFill>
              </a:endParaRPr>
            </a:p>
          </p:txBody>
        </p:sp>
        <p:sp>
          <p:nvSpPr>
            <p:cNvPr id="2124" name="TextBox 43"/>
            <p:cNvSpPr txBox="1">
              <a:spLocks noChangeArrowheads="1"/>
            </p:cNvSpPr>
            <p:nvPr/>
          </p:nvSpPr>
          <p:spPr bwMode="auto">
            <a:xfrm>
              <a:off x="4295395" y="6216724"/>
              <a:ext cx="501255" cy="351211"/>
            </a:xfrm>
            <a:prstGeom prst="rect">
              <a:avLst/>
            </a:prstGeom>
            <a:noFill/>
            <a:ln w="9525">
              <a:noFill/>
              <a:miter lim="800000"/>
              <a:headEnd/>
              <a:tailEnd/>
            </a:ln>
          </p:spPr>
          <p:txBody>
            <a:bodyPr>
              <a:spAutoFit/>
            </a:bodyPr>
            <a:lstStyle/>
            <a:p>
              <a:r>
                <a:rPr lang="en-US" altLang="zh-TW" sz="1300" dirty="0" smtClean="0">
                  <a:solidFill>
                    <a:schemeClr val="bg1"/>
                  </a:solidFill>
                </a:rPr>
                <a:t>Mar</a:t>
              </a:r>
              <a:endParaRPr lang="en-US" altLang="zh-TW" sz="1300" dirty="0">
                <a:solidFill>
                  <a:schemeClr val="bg1"/>
                </a:solidFill>
              </a:endParaRPr>
            </a:p>
          </p:txBody>
        </p:sp>
        <p:sp>
          <p:nvSpPr>
            <p:cNvPr id="2125" name="TextBox 44"/>
            <p:cNvSpPr txBox="1">
              <a:spLocks noChangeArrowheads="1"/>
            </p:cNvSpPr>
            <p:nvPr/>
          </p:nvSpPr>
          <p:spPr bwMode="auto">
            <a:xfrm>
              <a:off x="2604960" y="6216720"/>
              <a:ext cx="532223" cy="351211"/>
            </a:xfrm>
            <a:prstGeom prst="rect">
              <a:avLst/>
            </a:prstGeom>
            <a:noFill/>
            <a:ln w="9525">
              <a:noFill/>
              <a:miter lim="800000"/>
              <a:headEnd/>
              <a:tailEnd/>
            </a:ln>
          </p:spPr>
          <p:txBody>
            <a:bodyPr>
              <a:spAutoFit/>
            </a:bodyPr>
            <a:lstStyle/>
            <a:p>
              <a:r>
                <a:rPr lang="en-US" altLang="zh-TW" sz="1300" dirty="0" smtClean="0">
                  <a:solidFill>
                    <a:schemeClr val="bg1"/>
                  </a:solidFill>
                </a:rPr>
                <a:t>Jan</a:t>
              </a:r>
              <a:endParaRPr lang="en-US" altLang="zh-TW" sz="1300" dirty="0">
                <a:solidFill>
                  <a:schemeClr val="bg1"/>
                </a:solidFill>
              </a:endParaRPr>
            </a:p>
          </p:txBody>
        </p:sp>
      </p:grpSp>
      <p:sp>
        <p:nvSpPr>
          <p:cNvPr id="2060" name="TextBox 45"/>
          <p:cNvSpPr txBox="1">
            <a:spLocks noChangeArrowheads="1"/>
          </p:cNvSpPr>
          <p:nvPr/>
        </p:nvSpPr>
        <p:spPr bwMode="auto">
          <a:xfrm>
            <a:off x="5265169" y="5167757"/>
            <a:ext cx="522287" cy="292388"/>
          </a:xfrm>
          <a:prstGeom prst="rect">
            <a:avLst/>
          </a:prstGeom>
          <a:noFill/>
          <a:ln w="9525">
            <a:noFill/>
            <a:miter lim="800000"/>
            <a:headEnd/>
            <a:tailEnd/>
          </a:ln>
        </p:spPr>
        <p:txBody>
          <a:bodyPr>
            <a:spAutoFit/>
          </a:bodyPr>
          <a:lstStyle/>
          <a:p>
            <a:r>
              <a:rPr lang="en-US" altLang="zh-TW" sz="1300" dirty="0" smtClean="0">
                <a:solidFill>
                  <a:srgbClr val="FFFFFF"/>
                </a:solidFill>
              </a:rPr>
              <a:t>Apr</a:t>
            </a:r>
            <a:endParaRPr lang="en-US" altLang="zh-TW" sz="1300" dirty="0">
              <a:solidFill>
                <a:srgbClr val="FFFFFF"/>
              </a:solidFill>
            </a:endParaRPr>
          </a:p>
        </p:txBody>
      </p:sp>
      <p:sp>
        <p:nvSpPr>
          <p:cNvPr id="2061" name="TextBox 46"/>
          <p:cNvSpPr txBox="1">
            <a:spLocks noChangeArrowheads="1"/>
          </p:cNvSpPr>
          <p:nvPr/>
        </p:nvSpPr>
        <p:spPr bwMode="auto">
          <a:xfrm>
            <a:off x="6153821" y="5167637"/>
            <a:ext cx="527843" cy="292388"/>
          </a:xfrm>
          <a:prstGeom prst="rect">
            <a:avLst/>
          </a:prstGeom>
          <a:noFill/>
          <a:ln w="9525">
            <a:noFill/>
            <a:miter lim="800000"/>
            <a:headEnd/>
            <a:tailEnd/>
          </a:ln>
        </p:spPr>
        <p:txBody>
          <a:bodyPr wrap="square">
            <a:spAutoFit/>
          </a:bodyPr>
          <a:lstStyle/>
          <a:p>
            <a:r>
              <a:rPr lang="en-US" altLang="zh-TW" sz="1300" dirty="0" smtClean="0">
                <a:solidFill>
                  <a:srgbClr val="FFFFFF"/>
                </a:solidFill>
              </a:rPr>
              <a:t>May</a:t>
            </a:r>
            <a:endParaRPr lang="en-US" altLang="zh-TW" sz="1300" dirty="0">
              <a:solidFill>
                <a:srgbClr val="FFFFFF"/>
              </a:solidFill>
            </a:endParaRPr>
          </a:p>
        </p:txBody>
      </p:sp>
      <p:sp>
        <p:nvSpPr>
          <p:cNvPr id="2062" name="TextBox 47"/>
          <p:cNvSpPr txBox="1">
            <a:spLocks noChangeArrowheads="1"/>
          </p:cNvSpPr>
          <p:nvPr/>
        </p:nvSpPr>
        <p:spPr bwMode="auto">
          <a:xfrm>
            <a:off x="7089924" y="5167757"/>
            <a:ext cx="506412" cy="292388"/>
          </a:xfrm>
          <a:prstGeom prst="rect">
            <a:avLst/>
          </a:prstGeom>
          <a:noFill/>
          <a:ln w="9525">
            <a:noFill/>
            <a:miter lim="800000"/>
            <a:headEnd/>
            <a:tailEnd/>
          </a:ln>
        </p:spPr>
        <p:txBody>
          <a:bodyPr>
            <a:spAutoFit/>
          </a:bodyPr>
          <a:lstStyle/>
          <a:p>
            <a:r>
              <a:rPr lang="en-US" altLang="zh-TW" sz="1300" dirty="0" smtClean="0">
                <a:solidFill>
                  <a:srgbClr val="FFFFFF"/>
                </a:solidFill>
              </a:rPr>
              <a:t>Jun</a:t>
            </a:r>
            <a:endParaRPr lang="en-US" altLang="zh-TW" sz="1300" dirty="0">
              <a:solidFill>
                <a:srgbClr val="FFFFFF"/>
              </a:solidFill>
            </a:endParaRPr>
          </a:p>
        </p:txBody>
      </p:sp>
      <p:sp>
        <p:nvSpPr>
          <p:cNvPr id="59" name="TextBox 58"/>
          <p:cNvSpPr txBox="1"/>
          <p:nvPr/>
        </p:nvSpPr>
        <p:spPr>
          <a:xfrm>
            <a:off x="3449390" y="5361326"/>
            <a:ext cx="1122610" cy="307777"/>
          </a:xfrm>
          <a:prstGeom prst="rect">
            <a:avLst/>
          </a:prstGeom>
          <a:noFill/>
        </p:spPr>
        <p:txBody>
          <a:bodyPr wrap="square">
            <a:spAutoFit/>
          </a:bodyPr>
          <a:lstStyle/>
          <a:p>
            <a:pPr fontAlgn="auto">
              <a:spcBef>
                <a:spcPts val="0"/>
              </a:spcBef>
              <a:spcAft>
                <a:spcPts val="0"/>
              </a:spcAft>
              <a:defRPr/>
            </a:pPr>
            <a:r>
              <a:rPr lang="en-US" sz="1400" dirty="0" smtClean="0">
                <a:solidFill>
                  <a:schemeClr val="bg1">
                    <a:lumMod val="65000"/>
                  </a:schemeClr>
                </a:solidFill>
                <a:latin typeface="+mn-lt"/>
                <a:ea typeface="+mn-ea"/>
              </a:rPr>
              <a:t>Q1, 2014</a:t>
            </a:r>
            <a:endParaRPr lang="en-US" sz="1400" dirty="0">
              <a:solidFill>
                <a:schemeClr val="bg1">
                  <a:lumMod val="65000"/>
                </a:schemeClr>
              </a:solidFill>
              <a:latin typeface="+mn-lt"/>
              <a:ea typeface="+mn-ea"/>
            </a:endParaRPr>
          </a:p>
        </p:txBody>
      </p:sp>
      <p:sp>
        <p:nvSpPr>
          <p:cNvPr id="60" name="TextBox 59"/>
          <p:cNvSpPr txBox="1"/>
          <p:nvPr/>
        </p:nvSpPr>
        <p:spPr>
          <a:xfrm>
            <a:off x="6026474" y="5339292"/>
            <a:ext cx="1137815" cy="307777"/>
          </a:xfrm>
          <a:prstGeom prst="rect">
            <a:avLst/>
          </a:prstGeom>
          <a:noFill/>
        </p:spPr>
        <p:txBody>
          <a:bodyPr wrap="square">
            <a:spAutoFit/>
          </a:bodyPr>
          <a:lstStyle/>
          <a:p>
            <a:pPr fontAlgn="auto">
              <a:spcBef>
                <a:spcPts val="0"/>
              </a:spcBef>
              <a:spcAft>
                <a:spcPts val="0"/>
              </a:spcAft>
              <a:defRPr/>
            </a:pPr>
            <a:r>
              <a:rPr lang="en-US" sz="1400" dirty="0" smtClean="0">
                <a:solidFill>
                  <a:schemeClr val="bg1">
                    <a:lumMod val="65000"/>
                  </a:schemeClr>
                </a:solidFill>
                <a:latin typeface="+mn-lt"/>
                <a:ea typeface="+mn-ea"/>
              </a:rPr>
              <a:t>Q2,2014</a:t>
            </a:r>
            <a:endParaRPr lang="en-US" sz="1400" dirty="0">
              <a:solidFill>
                <a:schemeClr val="bg1">
                  <a:lumMod val="65000"/>
                </a:schemeClr>
              </a:solidFill>
              <a:latin typeface="+mn-lt"/>
              <a:ea typeface="+mn-ea"/>
            </a:endParaRPr>
          </a:p>
        </p:txBody>
      </p:sp>
      <p:sp>
        <p:nvSpPr>
          <p:cNvPr id="2070" name="TextBox 81"/>
          <p:cNvSpPr txBox="1">
            <a:spLocks noChangeArrowheads="1"/>
          </p:cNvSpPr>
          <p:nvPr/>
        </p:nvSpPr>
        <p:spPr bwMode="auto">
          <a:xfrm>
            <a:off x="7931150" y="5173927"/>
            <a:ext cx="698500" cy="292388"/>
          </a:xfrm>
          <a:prstGeom prst="rect">
            <a:avLst/>
          </a:prstGeom>
          <a:noFill/>
          <a:ln w="9525">
            <a:noFill/>
            <a:miter lim="800000"/>
            <a:headEnd/>
            <a:tailEnd/>
          </a:ln>
        </p:spPr>
        <p:txBody>
          <a:bodyPr>
            <a:spAutoFit/>
          </a:bodyPr>
          <a:lstStyle/>
          <a:p>
            <a:r>
              <a:rPr lang="en-US" altLang="zh-TW" sz="1300" dirty="0" smtClean="0">
                <a:solidFill>
                  <a:schemeClr val="bg1"/>
                </a:solidFill>
              </a:rPr>
              <a:t>2014</a:t>
            </a:r>
            <a:endParaRPr lang="en-US" altLang="zh-TW" sz="1300" dirty="0">
              <a:solidFill>
                <a:schemeClr val="bg1"/>
              </a:solidFill>
            </a:endParaRPr>
          </a:p>
        </p:txBody>
      </p:sp>
      <p:sp>
        <p:nvSpPr>
          <p:cNvPr id="10" name="Rectangle 9"/>
          <p:cNvSpPr/>
          <p:nvPr/>
        </p:nvSpPr>
        <p:spPr bwMode="auto">
          <a:xfrm>
            <a:off x="2915816" y="4597693"/>
            <a:ext cx="3238005" cy="240027"/>
          </a:xfrm>
          <a:prstGeom prst="rect">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zh-TW" altLang="zh-TW">
              <a:solidFill>
                <a:srgbClr val="FFFFFF"/>
              </a:solidFill>
              <a:ea typeface="MS PGothic" pitchFamily="34" charset="-128"/>
            </a:endParaRPr>
          </a:p>
        </p:txBody>
      </p:sp>
      <p:sp>
        <p:nvSpPr>
          <p:cNvPr id="87" name="矩形 86"/>
          <p:cNvSpPr/>
          <p:nvPr/>
        </p:nvSpPr>
        <p:spPr>
          <a:xfrm>
            <a:off x="2964459" y="4662454"/>
            <a:ext cx="98425" cy="42334"/>
          </a:xfrm>
          <a:prstGeom prst="rect">
            <a:avLst/>
          </a:prstGeom>
          <a:solidFill>
            <a:srgbClr val="E467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3" name="Rectangle 2"/>
          <p:cNvSpPr/>
          <p:nvPr/>
        </p:nvSpPr>
        <p:spPr bwMode="auto">
          <a:xfrm>
            <a:off x="2564737" y="4597694"/>
            <a:ext cx="4176464" cy="246221"/>
          </a:xfrm>
          <a:prstGeom prst="rect">
            <a:avLst/>
          </a:prstGeom>
        </p:spPr>
        <p:txBody>
          <a:bodyPr wrap="square">
            <a:spAutoFit/>
          </a:bodyPr>
          <a:lstStyle/>
          <a:p>
            <a:pPr algn="ctr" fontAlgn="auto">
              <a:spcBef>
                <a:spcPts val="0"/>
              </a:spcBef>
              <a:spcAft>
                <a:spcPts val="0"/>
              </a:spcAft>
              <a:defRPr/>
            </a:pPr>
            <a:r>
              <a:rPr lang="en-US" sz="1000" i="1" dirty="0" smtClean="0">
                <a:solidFill>
                  <a:schemeClr val="bg1">
                    <a:lumMod val="50000"/>
                  </a:schemeClr>
                </a:solidFill>
                <a:latin typeface="+mn-lt"/>
                <a:ea typeface="+mn-ea"/>
              </a:rPr>
              <a:t>Intel </a:t>
            </a:r>
            <a:r>
              <a:rPr lang="en-US" sz="1000" i="1" dirty="0" smtClean="0">
                <a:solidFill>
                  <a:schemeClr val="bg1">
                    <a:lumMod val="50000"/>
                  </a:schemeClr>
                </a:solidFill>
                <a:latin typeface="+mn-lt"/>
              </a:rPr>
              <a:t>Mobile processor dual-core1.1GHz</a:t>
            </a:r>
            <a:r>
              <a:rPr lang="en-US" sz="1000" i="1" dirty="0" smtClean="0">
                <a:solidFill>
                  <a:schemeClr val="bg1">
                    <a:lumMod val="50000"/>
                  </a:schemeClr>
                </a:solidFill>
                <a:latin typeface="+mn-lt"/>
                <a:ea typeface="+mn-ea"/>
              </a:rPr>
              <a:t>,2GB DDR3 RAM</a:t>
            </a:r>
            <a:endParaRPr lang="en-US" sz="1000" i="1" dirty="0">
              <a:solidFill>
                <a:schemeClr val="bg1">
                  <a:lumMod val="50000"/>
                </a:schemeClr>
              </a:solidFill>
              <a:latin typeface="+mn-lt"/>
              <a:ea typeface="+mn-ea"/>
            </a:endParaRPr>
          </a:p>
        </p:txBody>
      </p:sp>
      <p:sp>
        <p:nvSpPr>
          <p:cNvPr id="35" name="Rounded Rectangle 34"/>
          <p:cNvSpPr/>
          <p:nvPr/>
        </p:nvSpPr>
        <p:spPr bwMode="auto">
          <a:xfrm>
            <a:off x="5148064" y="3397560"/>
            <a:ext cx="1667346" cy="536878"/>
          </a:xfrm>
          <a:prstGeom prst="roundRect">
            <a:avLst/>
          </a:prstGeom>
          <a:solidFill>
            <a:srgbClr val="E4870E"/>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1400" dirty="0" smtClean="0">
                <a:solidFill>
                  <a:srgbClr val="FFFFFF"/>
                </a:solidFill>
              </a:rPr>
              <a:t>VS-M4000 /</a:t>
            </a:r>
          </a:p>
          <a:p>
            <a:pPr fontAlgn="auto">
              <a:spcBef>
                <a:spcPts val="0"/>
              </a:spcBef>
              <a:spcAft>
                <a:spcPts val="0"/>
              </a:spcAft>
              <a:defRPr/>
            </a:pPr>
            <a:r>
              <a:rPr lang="en-US" sz="1400" dirty="0" smtClean="0">
                <a:solidFill>
                  <a:srgbClr val="FFFFFF"/>
                </a:solidFill>
              </a:rPr>
              <a:t>VS-M4000 Pro+</a:t>
            </a:r>
            <a:endParaRPr lang="en-US" sz="1400" dirty="0">
              <a:solidFill>
                <a:srgbClr val="FFFFFF"/>
              </a:solidFill>
            </a:endParaRPr>
          </a:p>
        </p:txBody>
      </p:sp>
      <p:sp>
        <p:nvSpPr>
          <p:cNvPr id="191" name="Rectangle 27"/>
          <p:cNvSpPr/>
          <p:nvPr/>
        </p:nvSpPr>
        <p:spPr>
          <a:xfrm>
            <a:off x="467545" y="5185253"/>
            <a:ext cx="2021805" cy="240027"/>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zh-TW" altLang="zh-TW" sz="1600">
              <a:solidFill>
                <a:srgbClr val="FFFFFF"/>
              </a:solidFill>
              <a:ea typeface="MS PGothic" pitchFamily="34" charset="-128"/>
            </a:endParaRPr>
          </a:p>
        </p:txBody>
      </p:sp>
      <p:grpSp>
        <p:nvGrpSpPr>
          <p:cNvPr id="4" name="Group 20"/>
          <p:cNvGrpSpPr>
            <a:grpSpLocks/>
          </p:cNvGrpSpPr>
          <p:nvPr/>
        </p:nvGrpSpPr>
        <p:grpSpPr bwMode="auto">
          <a:xfrm>
            <a:off x="568325" y="5164790"/>
            <a:ext cx="1375028" cy="292392"/>
            <a:chOff x="568021" y="6229464"/>
            <a:chExt cx="1374951" cy="313186"/>
          </a:xfrm>
        </p:grpSpPr>
        <p:sp>
          <p:nvSpPr>
            <p:cNvPr id="193" name="TextBox 48"/>
            <p:cNvSpPr txBox="1">
              <a:spLocks noChangeArrowheads="1"/>
            </p:cNvSpPr>
            <p:nvPr/>
          </p:nvSpPr>
          <p:spPr bwMode="auto">
            <a:xfrm>
              <a:off x="1320422" y="6229464"/>
              <a:ext cx="622550" cy="313181"/>
            </a:xfrm>
            <a:prstGeom prst="rect">
              <a:avLst/>
            </a:prstGeom>
            <a:noFill/>
            <a:ln w="9525">
              <a:noFill/>
              <a:miter lim="800000"/>
              <a:headEnd/>
              <a:tailEnd/>
            </a:ln>
          </p:spPr>
          <p:txBody>
            <a:bodyPr>
              <a:spAutoFit/>
            </a:bodyPr>
            <a:lstStyle/>
            <a:p>
              <a:r>
                <a:rPr lang="en-US" altLang="zh-TW" sz="1300" dirty="0" smtClean="0">
                  <a:solidFill>
                    <a:srgbClr val="FFFFFF"/>
                  </a:solidFill>
                </a:rPr>
                <a:t>Dec</a:t>
              </a:r>
              <a:endParaRPr lang="en-US" altLang="zh-TW" sz="1300" dirty="0">
                <a:solidFill>
                  <a:srgbClr val="FFFFFF"/>
                </a:solidFill>
              </a:endParaRPr>
            </a:p>
          </p:txBody>
        </p:sp>
        <p:sp>
          <p:nvSpPr>
            <p:cNvPr id="195" name="TextBox 55"/>
            <p:cNvSpPr txBox="1">
              <a:spLocks noChangeArrowheads="1"/>
            </p:cNvSpPr>
            <p:nvPr/>
          </p:nvSpPr>
          <p:spPr bwMode="auto">
            <a:xfrm>
              <a:off x="568021" y="6229468"/>
              <a:ext cx="554402" cy="313182"/>
            </a:xfrm>
            <a:prstGeom prst="rect">
              <a:avLst/>
            </a:prstGeom>
            <a:noFill/>
            <a:ln w="9525">
              <a:noFill/>
              <a:miter lim="800000"/>
              <a:headEnd/>
              <a:tailEnd/>
            </a:ln>
          </p:spPr>
          <p:txBody>
            <a:bodyPr>
              <a:spAutoFit/>
            </a:bodyPr>
            <a:lstStyle/>
            <a:p>
              <a:r>
                <a:rPr lang="en-US" altLang="zh-TW" sz="1300" dirty="0" smtClean="0">
                  <a:solidFill>
                    <a:srgbClr val="FFFFFF"/>
                  </a:solidFill>
                </a:rPr>
                <a:t>Nov</a:t>
              </a:r>
              <a:endParaRPr lang="en-US" altLang="zh-TW" sz="1300" dirty="0">
                <a:solidFill>
                  <a:srgbClr val="FFFFFF"/>
                </a:solidFill>
              </a:endParaRPr>
            </a:p>
          </p:txBody>
        </p:sp>
      </p:grpSp>
      <p:cxnSp>
        <p:nvCxnSpPr>
          <p:cNvPr id="199" name="Straight Connector 29"/>
          <p:cNvCxnSpPr/>
          <p:nvPr/>
        </p:nvCxnSpPr>
        <p:spPr>
          <a:xfrm>
            <a:off x="492945" y="1166730"/>
            <a:ext cx="8050213" cy="0"/>
          </a:xfrm>
          <a:prstGeom prst="line">
            <a:avLst/>
          </a:prstGeom>
          <a:ln>
            <a:solidFill>
              <a:srgbClr val="BFBFBF"/>
            </a:solidFill>
            <a:prstDash val="dot"/>
          </a:ln>
          <a:effectLst/>
        </p:spPr>
        <p:style>
          <a:lnRef idx="2">
            <a:schemeClr val="accent1"/>
          </a:lnRef>
          <a:fillRef idx="0">
            <a:schemeClr val="accent1"/>
          </a:fillRef>
          <a:effectRef idx="1">
            <a:schemeClr val="accent1"/>
          </a:effectRef>
          <a:fontRef idx="minor">
            <a:schemeClr val="tx1"/>
          </a:fontRef>
        </p:style>
      </p:cxnSp>
      <p:sp>
        <p:nvSpPr>
          <p:cNvPr id="99" name="Rectangle 61"/>
          <p:cNvSpPr/>
          <p:nvPr/>
        </p:nvSpPr>
        <p:spPr>
          <a:xfrm>
            <a:off x="6876257" y="3637587"/>
            <a:ext cx="960519" cy="307777"/>
          </a:xfrm>
          <a:prstGeom prst="rect">
            <a:avLst/>
          </a:prstGeom>
        </p:spPr>
        <p:txBody>
          <a:bodyPr wrap="none">
            <a:spAutoFit/>
          </a:bodyPr>
          <a:lstStyle/>
          <a:p>
            <a:pPr fontAlgn="auto">
              <a:spcBef>
                <a:spcPts val="0"/>
              </a:spcBef>
              <a:spcAft>
                <a:spcPts val="0"/>
              </a:spcAft>
              <a:defRPr/>
            </a:pPr>
            <a:r>
              <a:rPr lang="en-US" sz="1400" dirty="0" smtClean="0">
                <a:solidFill>
                  <a:srgbClr val="FFFF00"/>
                </a:solidFill>
                <a:latin typeface="+mn-lt"/>
                <a:ea typeface="+mn-ea"/>
              </a:rPr>
              <a:t>(Q2</a:t>
            </a:r>
            <a:r>
              <a:rPr lang="en-US" sz="1400" dirty="0" smtClean="0">
                <a:solidFill>
                  <a:srgbClr val="FFFF00"/>
                </a:solidFill>
              </a:rPr>
              <a:t>.</a:t>
            </a:r>
            <a:r>
              <a:rPr lang="en-US" sz="1400" dirty="0" smtClean="0">
                <a:solidFill>
                  <a:srgbClr val="FFFF00"/>
                </a:solidFill>
                <a:latin typeface="+mn-lt"/>
                <a:ea typeface="+mn-ea"/>
              </a:rPr>
              <a:t> 2014)</a:t>
            </a:r>
            <a:endParaRPr lang="en-US" sz="1400" dirty="0">
              <a:solidFill>
                <a:srgbClr val="FFFF00"/>
              </a:solidFill>
              <a:latin typeface="+mn-lt"/>
              <a:ea typeface="+mn-ea"/>
            </a:endParaRPr>
          </a:p>
        </p:txBody>
      </p:sp>
      <p:sp>
        <p:nvSpPr>
          <p:cNvPr id="28" name="標題 27"/>
          <p:cNvSpPr>
            <a:spLocks noGrp="1"/>
          </p:cNvSpPr>
          <p:nvPr>
            <p:ph type="title"/>
          </p:nvPr>
        </p:nvSpPr>
        <p:spPr/>
        <p:txBody>
          <a:bodyPr>
            <a:normAutofit fontScale="90000"/>
          </a:bodyPr>
          <a:lstStyle/>
          <a:p>
            <a:r>
              <a:rPr lang="en-US" altLang="zh-TW" dirty="0" smtClean="0"/>
              <a:t>Industrial Grade NVR Product Roadmap</a:t>
            </a:r>
            <a:endParaRPr lang="zh-TW" altLang="en-US" dirty="0"/>
          </a:p>
        </p:txBody>
      </p:sp>
      <p:sp>
        <p:nvSpPr>
          <p:cNvPr id="30" name="TextBox 60"/>
          <p:cNvSpPr txBox="1"/>
          <p:nvPr/>
        </p:nvSpPr>
        <p:spPr>
          <a:xfrm>
            <a:off x="1032768" y="5361326"/>
            <a:ext cx="1378992" cy="307777"/>
          </a:xfrm>
          <a:prstGeom prst="rect">
            <a:avLst/>
          </a:prstGeom>
          <a:noFill/>
        </p:spPr>
        <p:txBody>
          <a:bodyPr wrap="square">
            <a:spAutoFit/>
          </a:bodyPr>
          <a:lstStyle/>
          <a:p>
            <a:pPr fontAlgn="auto">
              <a:spcBef>
                <a:spcPts val="0"/>
              </a:spcBef>
              <a:spcAft>
                <a:spcPts val="0"/>
              </a:spcAft>
              <a:defRPr/>
            </a:pPr>
            <a:r>
              <a:rPr lang="en-US" sz="1400" dirty="0" smtClean="0">
                <a:solidFill>
                  <a:schemeClr val="bg1">
                    <a:lumMod val="65000"/>
                  </a:schemeClr>
                </a:solidFill>
                <a:latin typeface="+mn-lt"/>
              </a:rPr>
              <a:t>Q4,2013</a:t>
            </a:r>
            <a:endParaRPr lang="en-US" sz="1400" dirty="0">
              <a:solidFill>
                <a:schemeClr val="bg1">
                  <a:lumMod val="65000"/>
                </a:schemeClr>
              </a:solidFill>
              <a:latin typeface="+mn-lt"/>
              <a:ea typeface="+mn-e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Shape 466"/>
        <p:cNvGrpSpPr/>
        <p:nvPr/>
      </p:nvGrpSpPr>
      <p:grpSpPr>
        <a:xfrm>
          <a:off x="0" y="0"/>
          <a:ext cx="0" cy="0"/>
          <a:chOff x="0" y="0"/>
          <a:chExt cx="0" cy="0"/>
        </a:xfrm>
      </p:grpSpPr>
      <p:sp>
        <p:nvSpPr>
          <p:cNvPr id="467" name="Shape 467"/>
          <p:cNvSpPr txBox="1">
            <a:spLocks noGrp="1"/>
          </p:cNvSpPr>
          <p:nvPr>
            <p:ph type="title"/>
          </p:nvPr>
        </p:nvSpPr>
        <p:spPr>
          <a:prstGeom prst="rect">
            <a:avLst/>
          </a:prstGeom>
          <a:noFill/>
          <a:ln>
            <a:noFill/>
          </a:ln>
        </p:spPr>
        <p:txBody>
          <a:bodyPr lIns="91425" tIns="45700" rIns="91425" bIns="45700" anchor="t" anchorCtr="0">
            <a:noAutofit/>
          </a:bodyPr>
          <a:lstStyle/>
          <a:p>
            <a:pPr lvl="0">
              <a:buSzPct val="25000"/>
            </a:pPr>
            <a:r>
              <a:rPr lang="en-US" sz="4000" b="1" i="0" u="none" strike="noStrike" cap="none" baseline="0" dirty="0" smtClean="0">
                <a:solidFill>
                  <a:srgbClr val="F2F2F2"/>
                </a:solidFill>
                <a:latin typeface="微軟正黑體"/>
                <a:ea typeface="微軟正黑體"/>
                <a:cs typeface="微軟正黑體"/>
                <a:sym typeface="Arial"/>
              </a:rPr>
              <a:t>QVR 5.0</a:t>
            </a:r>
            <a:endParaRPr lang="en-US" sz="4000" dirty="0">
              <a:latin typeface="微軟正黑體"/>
              <a:ea typeface="微軟正黑體"/>
              <a:cs typeface="微軟正黑體"/>
            </a:endParaRPr>
          </a:p>
        </p:txBody>
      </p:sp>
      <p:sp>
        <p:nvSpPr>
          <p:cNvPr id="5" name="文字版面配置區 4"/>
          <p:cNvSpPr>
            <a:spLocks noGrp="1"/>
          </p:cNvSpPr>
          <p:nvPr>
            <p:ph type="body" idx="1"/>
          </p:nvPr>
        </p:nvSpPr>
        <p:spPr/>
        <p:txBody>
          <a:bodyPr/>
          <a:lstStyle/>
          <a:p>
            <a:r>
              <a:rPr lang="en-US" altLang="zh-TW" dirty="0" smtClean="0">
                <a:solidFill>
                  <a:schemeClr val="bg1"/>
                </a:solidFill>
                <a:latin typeface="微軟正黑體"/>
                <a:ea typeface="微軟正黑體"/>
                <a:cs typeface="微軟正黑體"/>
                <a:sym typeface="Arial"/>
              </a:rPr>
              <a:t>QNAP </a:t>
            </a:r>
            <a:r>
              <a:rPr lang="en-US" altLang="zh-TW" dirty="0" err="1" smtClean="0">
                <a:solidFill>
                  <a:schemeClr val="bg1"/>
                </a:solidFill>
                <a:latin typeface="微軟正黑體"/>
                <a:ea typeface="微軟正黑體"/>
                <a:cs typeface="微軟正黑體"/>
                <a:sym typeface="Arial"/>
              </a:rPr>
              <a:t>VioStor</a:t>
            </a:r>
            <a:r>
              <a:rPr lang="en-US" altLang="zh-TW" dirty="0" smtClean="0">
                <a:solidFill>
                  <a:schemeClr val="bg1"/>
                </a:solidFill>
                <a:latin typeface="微軟正黑體"/>
                <a:ea typeface="微軟正黑體"/>
                <a:cs typeface="微軟正黑體"/>
                <a:sym typeface="Arial"/>
              </a:rPr>
              <a:t> Recording System</a:t>
            </a:r>
          </a:p>
          <a:p>
            <a:endParaRPr lang="zh-TW" altLang="en-US" dirty="0">
              <a:solidFill>
                <a:schemeClr val="bg1"/>
              </a:solidFill>
            </a:endParaRPr>
          </a:p>
        </p:txBody>
      </p:sp>
      <p:pic>
        <p:nvPicPr>
          <p:cNvPr id="6" name="圖片 5" descr="21.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0"/>
            <a:ext cx="5308106" cy="3319335"/>
          </a:xfrm>
          <a:prstGeom prst="rect">
            <a:avLst/>
          </a:prstGeom>
        </p:spPr>
      </p:pic>
      <p:sp>
        <p:nvSpPr>
          <p:cNvPr id="7" name="文字方塊 6"/>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P43.png"/>
          <p:cNvPicPr>
            <a:picLocks noChangeAspect="1"/>
          </p:cNvPicPr>
          <p:nvPr/>
        </p:nvPicPr>
        <p:blipFill>
          <a:blip r:embed="rId3"/>
          <a:stretch>
            <a:fillRect/>
          </a:stretch>
        </p:blipFill>
        <p:spPr>
          <a:xfrm>
            <a:off x="2958459" y="1761657"/>
            <a:ext cx="3497322" cy="3674029"/>
          </a:xfrm>
          <a:prstGeom prst="rect">
            <a:avLst/>
          </a:prstGeom>
        </p:spPr>
      </p:pic>
      <p:pic>
        <p:nvPicPr>
          <p:cNvPr id="1026" name="Picture 2" descr="C:\Users\Andrew Yu\Downloads\P43b.png"/>
          <p:cNvPicPr>
            <a:picLocks noChangeAspect="1" noChangeArrowheads="1"/>
          </p:cNvPicPr>
          <p:nvPr/>
        </p:nvPicPr>
        <p:blipFill>
          <a:blip r:embed="rId4"/>
          <a:srcRect/>
          <a:stretch>
            <a:fillRect/>
          </a:stretch>
        </p:blipFill>
        <p:spPr bwMode="auto">
          <a:xfrm>
            <a:off x="5265243" y="1813840"/>
            <a:ext cx="3421557" cy="3594136"/>
          </a:xfrm>
          <a:prstGeom prst="rect">
            <a:avLst/>
          </a:prstGeom>
          <a:noFill/>
        </p:spPr>
      </p:pic>
      <p:pic>
        <p:nvPicPr>
          <p:cNvPr id="3" name="圖片 2" descr="21.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0"/>
            <a:ext cx="5308106" cy="3319335"/>
          </a:xfrm>
          <a:prstGeom prst="rect">
            <a:avLst/>
          </a:prstGeom>
        </p:spPr>
      </p:pic>
      <p:sp>
        <p:nvSpPr>
          <p:cNvPr id="4" name="標題 3"/>
          <p:cNvSpPr>
            <a:spLocks noGrp="1"/>
          </p:cNvSpPr>
          <p:nvPr>
            <p:ph type="title"/>
          </p:nvPr>
        </p:nvSpPr>
        <p:spPr/>
        <p:txBody>
          <a:bodyPr>
            <a:noAutofit/>
          </a:bodyPr>
          <a:lstStyle/>
          <a:p>
            <a:r>
              <a:rPr lang="en-US" altLang="zh-TW" sz="4000" b="1" dirty="0" smtClean="0">
                <a:solidFill>
                  <a:srgbClr val="FFFFFF"/>
                </a:solidFill>
                <a:latin typeface="微軟正黑體"/>
                <a:ea typeface="微軟正黑體"/>
                <a:cs typeface="微軟正黑體"/>
              </a:rPr>
              <a:t>Multi-task, Multi-window</a:t>
            </a:r>
            <a:endParaRPr lang="zh-TW" altLang="en-US" sz="4000" b="1" dirty="0">
              <a:solidFill>
                <a:srgbClr val="FFFFFF"/>
              </a:solidFill>
              <a:latin typeface="微軟正黑體"/>
              <a:ea typeface="微軟正黑體"/>
              <a:cs typeface="微軟正黑體"/>
            </a:endParaRPr>
          </a:p>
        </p:txBody>
      </p:sp>
      <p:sp>
        <p:nvSpPr>
          <p:cNvPr id="6" name="文字方塊 5"/>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pic>
        <p:nvPicPr>
          <p:cNvPr id="9" name="圖片 8" descr="left angle of elevation_shadow-1.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360505" y="3293417"/>
            <a:ext cx="2349088" cy="3067224"/>
          </a:xfrm>
          <a:prstGeom prst="rect">
            <a:avLst/>
          </a:prstGeom>
        </p:spPr>
      </p:pic>
      <p:pic>
        <p:nvPicPr>
          <p:cNvPr id="10" name="圖片 9" descr="left angle of elevation_shadow.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5918" y="3267499"/>
            <a:ext cx="1919285" cy="2766812"/>
          </a:xfrm>
          <a:prstGeom prst="rect">
            <a:avLst/>
          </a:prstGeom>
        </p:spPr>
      </p:pic>
      <p:sp>
        <p:nvSpPr>
          <p:cNvPr id="14" name="Shape 507"/>
          <p:cNvSpPr txBox="1">
            <a:spLocks/>
          </p:cNvSpPr>
          <p:nvPr/>
        </p:nvSpPr>
        <p:spPr>
          <a:xfrm>
            <a:off x="457200" y="1333500"/>
            <a:ext cx="8229600" cy="898000"/>
          </a:xfrm>
          <a:prstGeom prst="rect">
            <a:avLst/>
          </a:prstGeom>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TW" sz="2000" dirty="0" smtClean="0">
                <a:solidFill>
                  <a:srgbClr val="FFFFFF"/>
                </a:solidFill>
                <a:ea typeface="微軟正黑體"/>
                <a:cs typeface="微軟正黑體"/>
              </a:rPr>
              <a:t>Dual display for live view and playback</a:t>
            </a:r>
          </a:p>
          <a:p>
            <a:r>
              <a:rPr lang="en-US" altLang="zh-TW" sz="2000" dirty="0" smtClean="0">
                <a:solidFill>
                  <a:srgbClr val="FFFFFF"/>
                </a:solidFill>
                <a:ea typeface="微軟正黑體"/>
                <a:cs typeface="微軟正黑體"/>
              </a:rPr>
              <a:t>Multiple tasks run on QVR desktop</a:t>
            </a:r>
            <a:endParaRPr lang="zh-TW" altLang="en-US" sz="2000" dirty="0">
              <a:solidFill>
                <a:srgbClr val="FFFFFF"/>
              </a:solidFill>
              <a:ea typeface="微軟正黑體"/>
              <a:cs typeface="微軟正黑體"/>
            </a:endParaRPr>
          </a:p>
        </p:txBody>
      </p:sp>
    </p:spTree>
    <p:extLst>
      <p:ext uri="{BB962C8B-B14F-4D97-AF65-F5344CB8AC3E}">
        <p14:creationId xmlns:p14="http://schemas.microsoft.com/office/powerpoint/2010/main" xmlns="" val="31076051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2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5308106" cy="3319335"/>
          </a:xfrm>
          <a:prstGeom prst="rect">
            <a:avLst/>
          </a:prstGeom>
        </p:spPr>
      </p:pic>
      <p:sp>
        <p:nvSpPr>
          <p:cNvPr id="2" name="標題 1"/>
          <p:cNvSpPr>
            <a:spLocks noGrp="1"/>
          </p:cNvSpPr>
          <p:nvPr>
            <p:ph type="title"/>
          </p:nvPr>
        </p:nvSpPr>
        <p:spPr/>
        <p:txBody>
          <a:bodyPr/>
          <a:lstStyle/>
          <a:p>
            <a:r>
              <a:rPr lang="en-US" altLang="zh-TW" dirty="0" smtClean="0"/>
              <a:t>Optimized Live View Interface</a:t>
            </a:r>
            <a:endParaRPr lang="zh-TW" altLang="en-US" dirty="0"/>
          </a:p>
        </p:txBody>
      </p:sp>
      <p:sp>
        <p:nvSpPr>
          <p:cNvPr id="9" name="文字方塊 8"/>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pic>
        <p:nvPicPr>
          <p:cNvPr id="10" name="Picture 2"/>
          <p:cNvPicPr>
            <a:picLocks noChangeArrowheads="1"/>
          </p:cNvPicPr>
          <p:nvPr/>
        </p:nvPicPr>
        <p:blipFill>
          <a:blip r:embed="rId4"/>
          <a:srcRect/>
          <a:stretch>
            <a:fillRect/>
          </a:stretch>
        </p:blipFill>
        <p:spPr bwMode="auto">
          <a:xfrm>
            <a:off x="1499655" y="2146263"/>
            <a:ext cx="6517384" cy="3351325"/>
          </a:xfrm>
          <a:prstGeom prst="rect">
            <a:avLst/>
          </a:prstGeom>
          <a:noFill/>
          <a:ln w="9525">
            <a:noFill/>
            <a:miter lim="800000"/>
            <a:headEnd/>
            <a:tailEnd/>
          </a:ln>
        </p:spPr>
      </p:pic>
      <p:pic>
        <p:nvPicPr>
          <p:cNvPr id="11" name="圖片 10"/>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499655" y="2146264"/>
            <a:ext cx="6517641" cy="3350474"/>
          </a:xfrm>
          <a:prstGeom prst="rect">
            <a:avLst/>
          </a:prstGeom>
        </p:spPr>
      </p:pic>
      <p:sp>
        <p:nvSpPr>
          <p:cNvPr id="12" name="圓角矩形 11"/>
          <p:cNvSpPr/>
          <p:nvPr/>
        </p:nvSpPr>
        <p:spPr>
          <a:xfrm>
            <a:off x="1462864" y="4864740"/>
            <a:ext cx="1222216" cy="6605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Shape 507"/>
          <p:cNvSpPr txBox="1">
            <a:spLocks/>
          </p:cNvSpPr>
          <p:nvPr/>
        </p:nvSpPr>
        <p:spPr>
          <a:xfrm>
            <a:off x="457200" y="1333500"/>
            <a:ext cx="8229600" cy="898000"/>
          </a:xfrm>
          <a:prstGeom prst="rect">
            <a:avLst/>
          </a:prstGeom>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TW" sz="2000" dirty="0" smtClean="0">
                <a:solidFill>
                  <a:srgbClr val="FFFFFF"/>
                </a:solidFill>
                <a:ea typeface="微軟正黑體"/>
                <a:cs typeface="微軟正黑體"/>
              </a:rPr>
              <a:t>Various remote monitoring modes</a:t>
            </a:r>
          </a:p>
          <a:p>
            <a:r>
              <a:rPr lang="en-US" altLang="zh-TW" sz="2000" dirty="0" smtClean="0">
                <a:solidFill>
                  <a:srgbClr val="FFFFFF"/>
                </a:solidFill>
                <a:ea typeface="微軟正黑體"/>
                <a:cs typeface="微軟正黑體"/>
              </a:rPr>
              <a:t>PTZ (Pan/Tilt/Zoom) control</a:t>
            </a:r>
          </a:p>
        </p:txBody>
      </p:sp>
    </p:spTree>
    <p:extLst>
      <p:ext uri="{BB962C8B-B14F-4D97-AF65-F5344CB8AC3E}">
        <p14:creationId xmlns:p14="http://schemas.microsoft.com/office/powerpoint/2010/main" xmlns="" val="6680351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par>
                          <p:cTn id="8" fill="hold">
                            <p:stCondLst>
                              <p:cond delay="500"/>
                            </p:stCondLst>
                            <p:childTnLst>
                              <p:par>
                                <p:cTn id="9" presetID="4" presetClass="exit" presetSubtype="16" fill="hold" grpId="1" nodeType="afterEffect">
                                  <p:stCondLst>
                                    <p:cond delay="0"/>
                                  </p:stCondLst>
                                  <p:childTnLst>
                                    <p:animEffect transition="out" filter="box(in)">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ox(i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2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5308106" cy="3319335"/>
          </a:xfrm>
          <a:prstGeom prst="rect">
            <a:avLst/>
          </a:prstGeom>
        </p:spPr>
      </p:pic>
      <p:sp>
        <p:nvSpPr>
          <p:cNvPr id="2" name="標題 1"/>
          <p:cNvSpPr>
            <a:spLocks noGrp="1"/>
          </p:cNvSpPr>
          <p:nvPr>
            <p:ph type="title"/>
          </p:nvPr>
        </p:nvSpPr>
        <p:spPr/>
        <p:txBody>
          <a:bodyPr>
            <a:normAutofit/>
          </a:bodyPr>
          <a:lstStyle/>
          <a:p>
            <a:r>
              <a:rPr lang="en-US" altLang="zh-TW" sz="4000" dirty="0" smtClean="0">
                <a:latin typeface="微軟正黑體"/>
                <a:ea typeface="微軟正黑體"/>
                <a:cs typeface="微軟正黑體"/>
              </a:rPr>
              <a:t>Interactive Control Buttons</a:t>
            </a:r>
            <a:endParaRPr lang="zh-TW" altLang="en-US" sz="4000" dirty="0">
              <a:solidFill>
                <a:schemeClr val="bg1"/>
              </a:solidFill>
              <a:latin typeface="微軟正黑體"/>
              <a:ea typeface="微軟正黑體"/>
              <a:cs typeface="微軟正黑體"/>
            </a:endParaRPr>
          </a:p>
        </p:txBody>
      </p:sp>
      <p:sp>
        <p:nvSpPr>
          <p:cNvPr id="10" name="Shape 507"/>
          <p:cNvSpPr txBox="1">
            <a:spLocks/>
          </p:cNvSpPr>
          <p:nvPr/>
        </p:nvSpPr>
        <p:spPr>
          <a:xfrm>
            <a:off x="457200" y="1333500"/>
            <a:ext cx="8229600" cy="898000"/>
          </a:xfrm>
          <a:prstGeom prst="rect">
            <a:avLst/>
          </a:prstGeom>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r>
              <a:rPr lang="en-US" altLang="zh-TW" sz="2000" dirty="0" smtClean="0">
                <a:solidFill>
                  <a:srgbClr val="FFFFFF"/>
                </a:solidFill>
                <a:ea typeface="微軟正黑體"/>
                <a:cs typeface="微軟正黑體"/>
              </a:rPr>
              <a:t>Whenever you move the mouse cursor over a camera channel, the supported function buttons of the camera will show up for quick access.</a:t>
            </a:r>
            <a:endParaRPr lang="en-US" altLang="zh-TW" sz="2000" dirty="0">
              <a:solidFill>
                <a:srgbClr val="FFFFFF"/>
              </a:solidFill>
              <a:ea typeface="微軟正黑體"/>
              <a:cs typeface="微軟正黑體"/>
            </a:endParaRPr>
          </a:p>
        </p:txBody>
      </p:sp>
      <p:pic>
        <p:nvPicPr>
          <p:cNvPr id="9" name="圖片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577322" y="2275443"/>
            <a:ext cx="6095497" cy="3353479"/>
          </a:xfrm>
          <a:prstGeom prst="rect">
            <a:avLst/>
          </a:prstGeom>
        </p:spPr>
      </p:pic>
      <p:sp>
        <p:nvSpPr>
          <p:cNvPr id="12" name="文字方塊 11"/>
          <p:cNvSpPr txBox="1"/>
          <p:nvPr/>
        </p:nvSpPr>
        <p:spPr>
          <a:xfrm>
            <a:off x="260521" y="86838"/>
            <a:ext cx="1215762" cy="523220"/>
          </a:xfrm>
          <a:prstGeom prst="rect">
            <a:avLst/>
          </a:prstGeom>
          <a:noFill/>
        </p:spPr>
        <p:txBody>
          <a:bodyPr wrap="square" rtlCol="0">
            <a:spAutoFit/>
          </a:bodyPr>
          <a:lstStyle/>
          <a:p>
            <a:pPr algn="ctr"/>
            <a:r>
              <a:rPr kumimoji="1" lang="en-US" altLang="zh-TW" b="1" dirty="0" smtClean="0">
                <a:solidFill>
                  <a:schemeClr val="accent5">
                    <a:lumMod val="50000"/>
                  </a:schemeClr>
                </a:solidFill>
                <a:latin typeface="+mn-lt"/>
                <a:ea typeface="微軟正黑體"/>
                <a:cs typeface="微軟正黑體"/>
              </a:rPr>
              <a:t>QNAP NVR</a:t>
            </a:r>
          </a:p>
          <a:p>
            <a:pPr algn="ctr"/>
            <a:r>
              <a:rPr kumimoji="1" lang="en-US" altLang="zh-TW" b="1" dirty="0" smtClean="0">
                <a:solidFill>
                  <a:schemeClr val="accent5">
                    <a:lumMod val="50000"/>
                  </a:schemeClr>
                </a:solidFill>
                <a:latin typeface="+mn-lt"/>
                <a:ea typeface="微軟正黑體"/>
                <a:cs typeface="微軟正黑體"/>
              </a:rPr>
              <a:t>QVR 5.0</a:t>
            </a:r>
            <a:endParaRPr kumimoji="1" lang="zh-TW" altLang="en-US" b="1" dirty="0">
              <a:solidFill>
                <a:schemeClr val="accent5">
                  <a:lumMod val="50000"/>
                </a:schemeClr>
              </a:solidFill>
              <a:latin typeface="+mn-lt"/>
              <a:ea typeface="微軟正黑體"/>
              <a:cs typeface="微軟正黑體"/>
            </a:endParaRPr>
          </a:p>
        </p:txBody>
      </p:sp>
    </p:spTree>
    <p:extLst>
      <p:ext uri="{BB962C8B-B14F-4D97-AF65-F5344CB8AC3E}">
        <p14:creationId xmlns:p14="http://schemas.microsoft.com/office/powerpoint/2010/main" xmlns="" val="219287826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4079</TotalTime>
  <Words>1166</Words>
  <Application>Microsoft Office PowerPoint</Application>
  <PresentationFormat>如螢幕大小 (16:10)</PresentationFormat>
  <Paragraphs>299</Paragraphs>
  <Slides>33</Slides>
  <Notes>23</Notes>
  <HiddenSlides>0</HiddenSlides>
  <MMClips>0</MMClips>
  <ScaleCrop>false</ScaleCrop>
  <HeadingPairs>
    <vt:vector size="4" baseType="variant">
      <vt:variant>
        <vt:lpstr>佈景主題</vt:lpstr>
      </vt:variant>
      <vt:variant>
        <vt:i4>1</vt:i4>
      </vt:variant>
      <vt:variant>
        <vt:lpstr>投影片標題</vt:lpstr>
      </vt:variant>
      <vt:variant>
        <vt:i4>33</vt:i4>
      </vt:variant>
    </vt:vector>
  </HeadingPairs>
  <TitlesOfParts>
    <vt:vector size="34" baseType="lpstr">
      <vt:lpstr>Office 佈景主題</vt:lpstr>
      <vt:lpstr>QNAP Surveillance Solution</vt:lpstr>
      <vt:lpstr>QNAP Security Roadmap</vt:lpstr>
      <vt:lpstr>QNAP NVR Features Roadmap</vt:lpstr>
      <vt:lpstr>QNAP NVR Product Roadmap</vt:lpstr>
      <vt:lpstr>Industrial Grade NVR Product Roadmap</vt:lpstr>
      <vt:lpstr>QVR 5.0</vt:lpstr>
      <vt:lpstr>Multi-task, Multi-window</vt:lpstr>
      <vt:lpstr>Optimized Live View Interface</vt:lpstr>
      <vt:lpstr>Interactive Control Buttons</vt:lpstr>
      <vt:lpstr>Instant Playback</vt:lpstr>
      <vt:lpstr>Same-screen IP Camera Configurations</vt:lpstr>
      <vt:lpstr>Remote IP Cam Management</vt:lpstr>
      <vt:lpstr>Intuitive Playback Interface</vt:lpstr>
      <vt:lpstr>Preview Recordings by Thumbnails</vt:lpstr>
      <vt:lpstr>Zoom in to See Details</vt:lpstr>
      <vt:lpstr>Extract Video for Export</vt:lpstr>
      <vt:lpstr>Select Recording Mode</vt:lpstr>
      <vt:lpstr>Smart Recording</vt:lpstr>
      <vt:lpstr>Support Global Camera Brands</vt:lpstr>
      <vt:lpstr>Mobile App</vt:lpstr>
      <vt:lpstr>Vcam Turn your mobile cam as IP camera</vt:lpstr>
      <vt:lpstr>VMobile Mobile Surveillance</vt:lpstr>
      <vt:lpstr>Industrial Grade NVR</vt:lpstr>
      <vt:lpstr>Outline </vt:lpstr>
      <vt:lpstr>Mobile NVR  Target Markets</vt:lpstr>
      <vt:lpstr>Applications</vt:lpstr>
      <vt:lpstr>QNAP Advantages</vt:lpstr>
      <vt:lpstr>Requirements</vt:lpstr>
      <vt:lpstr>Outdoor NVR</vt:lpstr>
      <vt:lpstr>One-click Configuration</vt:lpstr>
      <vt:lpstr>投影片 31</vt:lpstr>
      <vt:lpstr>投影片 32</vt:lpstr>
      <vt:lpstr>Applications from Switch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QNAP Smart NAS  App 應用大爆發</dc:title>
  <dc:creator>elsa</dc:creator>
  <cp:lastModifiedBy>Windows User</cp:lastModifiedBy>
  <cp:revision>275</cp:revision>
  <dcterms:modified xsi:type="dcterms:W3CDTF">2013-12-23T09:49:08Z</dcterms:modified>
</cp:coreProperties>
</file>