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Default Extension="tiff" ContentType="image/tiff"/>
  <Default Extension="gif" ContentType="image/gif"/>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7" r:id="rId2"/>
    <p:sldId id="365" r:id="rId3"/>
    <p:sldId id="338" r:id="rId4"/>
    <p:sldId id="260" r:id="rId5"/>
    <p:sldId id="398" r:id="rId6"/>
    <p:sldId id="370" r:id="rId7"/>
    <p:sldId id="262" r:id="rId8"/>
    <p:sldId id="261" r:id="rId9"/>
    <p:sldId id="397" r:id="rId10"/>
    <p:sldId id="401" r:id="rId11"/>
    <p:sldId id="364" r:id="rId12"/>
    <p:sldId id="266" r:id="rId13"/>
    <p:sldId id="402" r:id="rId14"/>
    <p:sldId id="399" r:id="rId15"/>
    <p:sldId id="286" r:id="rId16"/>
    <p:sldId id="379" r:id="rId17"/>
    <p:sldId id="382" r:id="rId18"/>
    <p:sldId id="383" r:id="rId19"/>
    <p:sldId id="384" r:id="rId20"/>
    <p:sldId id="385" r:id="rId21"/>
    <p:sldId id="386" r:id="rId22"/>
    <p:sldId id="343" r:id="rId23"/>
    <p:sldId id="341" r:id="rId24"/>
    <p:sldId id="339" r:id="rId25"/>
    <p:sldId id="387" r:id="rId26"/>
    <p:sldId id="413" r:id="rId27"/>
    <p:sldId id="372" r:id="rId28"/>
    <p:sldId id="369" r:id="rId29"/>
    <p:sldId id="348" r:id="rId30"/>
    <p:sldId id="349" r:id="rId31"/>
    <p:sldId id="351" r:id="rId32"/>
    <p:sldId id="407" r:id="rId33"/>
    <p:sldId id="408" r:id="rId34"/>
    <p:sldId id="359" r:id="rId35"/>
    <p:sldId id="355" r:id="rId36"/>
    <p:sldId id="412" r:id="rId37"/>
    <p:sldId id="357" r:id="rId38"/>
    <p:sldId id="361" r:id="rId39"/>
    <p:sldId id="363" r:id="rId40"/>
    <p:sldId id="409" r:id="rId41"/>
    <p:sldId id="417" r:id="rId42"/>
    <p:sldId id="414" r:id="rId43"/>
    <p:sldId id="415" r:id="rId44"/>
    <p:sldId id="416" r:id="rId45"/>
    <p:sldId id="418" r:id="rId46"/>
    <p:sldId id="410" r:id="rId47"/>
    <p:sldId id="411" r:id="rId48"/>
    <p:sldId id="396" r:id="rId49"/>
    <p:sldId id="404" r:id="rId50"/>
    <p:sldId id="405" r:id="rId51"/>
    <p:sldId id="389" r:id="rId52"/>
    <p:sldId id="390" r:id="rId53"/>
    <p:sldId id="391" r:id="rId54"/>
    <p:sldId id="392" r:id="rId55"/>
    <p:sldId id="393" r:id="rId56"/>
    <p:sldId id="394" r:id="rId57"/>
    <p:sldId id="395" r:id="rId5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656" y="-3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544792-123D-443F-AE5C-3FB075B1EEBF}"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043945D9-29F0-41CD-BB66-0FAE024F2886}">
      <dgm:prSet phldrT="[文字]" custT="1"/>
      <dgm:spPr/>
      <dgm:t>
        <a:bodyPr/>
        <a:lstStyle/>
        <a:p>
          <a:r>
            <a:rPr lang="en-US" altLang="zh-TW" sz="1200" dirty="0" smtClean="0"/>
            <a:t>Compatible with a </a:t>
          </a:r>
          <a:r>
            <a:rPr lang="en-US" altLang="zh-TW" sz="1200" dirty="0" smtClean="0">
              <a:solidFill>
                <a:srgbClr val="0070C0"/>
              </a:solidFill>
            </a:rPr>
            <a:t>broad range of IP cameras</a:t>
          </a:r>
          <a:endParaRPr lang="en-US" sz="1200" dirty="0"/>
        </a:p>
      </dgm:t>
    </dgm:pt>
    <dgm:pt modelId="{F0B225C6-3493-43EA-9DB2-3EE9460B2594}" type="parTrans" cxnId="{E611D4F9-829A-48F0-BFD3-C06074199CAC}">
      <dgm:prSet/>
      <dgm:spPr/>
      <dgm:t>
        <a:bodyPr/>
        <a:lstStyle/>
        <a:p>
          <a:endParaRPr lang="en-US"/>
        </a:p>
      </dgm:t>
    </dgm:pt>
    <dgm:pt modelId="{A578FAFC-F431-4E9D-A9F8-D6B2B45D686A}" type="sibTrans" cxnId="{E611D4F9-829A-48F0-BFD3-C06074199CAC}">
      <dgm:prSet/>
      <dgm:spPr/>
      <dgm:t>
        <a:bodyPr/>
        <a:lstStyle/>
        <a:p>
          <a:endParaRPr lang="en-US"/>
        </a:p>
      </dgm:t>
    </dgm:pt>
    <dgm:pt modelId="{67B6E65E-ADEE-4F45-B68A-B8AD44281A7A}">
      <dgm:prSet phldrT="[文字]" custT="1"/>
      <dgm:spPr/>
      <dgm:t>
        <a:bodyPr/>
        <a:lstStyle/>
        <a:p>
          <a:r>
            <a:rPr lang="en-US" altLang="zh-TW" sz="1200" dirty="0" smtClean="0">
              <a:solidFill>
                <a:srgbClr val="0070C0"/>
              </a:solidFill>
            </a:rPr>
            <a:t>World’s first Linux-based NVR with HD local display </a:t>
          </a:r>
          <a:br>
            <a:rPr lang="en-US" altLang="zh-TW" sz="1200" dirty="0" smtClean="0">
              <a:solidFill>
                <a:srgbClr val="0070C0"/>
              </a:solidFill>
            </a:rPr>
          </a:br>
          <a:r>
            <a:rPr lang="en-US" altLang="zh-TW" sz="1200" dirty="0" smtClean="0"/>
            <a:t>(</a:t>
          </a:r>
          <a:r>
            <a:rPr lang="en-US" altLang="zh-TW" sz="1200" dirty="0" err="1" smtClean="0"/>
            <a:t>VioStor</a:t>
          </a:r>
          <a:r>
            <a:rPr lang="en-US" altLang="zh-TW" sz="1200" dirty="0" smtClean="0"/>
            <a:t> Pro series)</a:t>
          </a:r>
          <a:endParaRPr lang="en-US" sz="1200" dirty="0"/>
        </a:p>
      </dgm:t>
    </dgm:pt>
    <dgm:pt modelId="{163EB5AD-FE80-49B9-8D0B-35B337E6FF07}" type="parTrans" cxnId="{75B31135-B2E2-48B2-8B41-AE7B17EDF18D}">
      <dgm:prSet/>
      <dgm:spPr/>
      <dgm:t>
        <a:bodyPr/>
        <a:lstStyle/>
        <a:p>
          <a:endParaRPr lang="en-US"/>
        </a:p>
      </dgm:t>
    </dgm:pt>
    <dgm:pt modelId="{AD6BC126-61DC-444D-AEE1-E4DC264F6C5F}" type="sibTrans" cxnId="{75B31135-B2E2-48B2-8B41-AE7B17EDF18D}">
      <dgm:prSet/>
      <dgm:spPr/>
      <dgm:t>
        <a:bodyPr/>
        <a:lstStyle/>
        <a:p>
          <a:endParaRPr lang="en-US"/>
        </a:p>
      </dgm:t>
    </dgm:pt>
    <dgm:pt modelId="{31C67CD9-F5DE-4E16-8213-2A2720AB3445}">
      <dgm:prSet phldrT="[文字]" custT="1"/>
      <dgm:spPr/>
      <dgm:t>
        <a:bodyPr/>
        <a:lstStyle/>
        <a:p>
          <a:r>
            <a:rPr lang="en-US" altLang="zh-TW" sz="1200" dirty="0" smtClean="0"/>
            <a:t>QNAP Surveillance Client for Windows and Mac</a:t>
          </a:r>
          <a:endParaRPr lang="en-US" sz="1200" dirty="0"/>
        </a:p>
      </dgm:t>
    </dgm:pt>
    <dgm:pt modelId="{25FC083C-A08B-496E-969E-4EF486A333D8}" type="parTrans" cxnId="{71FA29DD-F976-4F19-9BAC-55FB195E7EF5}">
      <dgm:prSet/>
      <dgm:spPr/>
      <dgm:t>
        <a:bodyPr/>
        <a:lstStyle/>
        <a:p>
          <a:endParaRPr lang="en-US"/>
        </a:p>
      </dgm:t>
    </dgm:pt>
    <dgm:pt modelId="{952F31B1-DAC2-4C67-8817-3E664F199AB9}" type="sibTrans" cxnId="{71FA29DD-F976-4F19-9BAC-55FB195E7EF5}">
      <dgm:prSet/>
      <dgm:spPr/>
      <dgm:t>
        <a:bodyPr/>
        <a:lstStyle/>
        <a:p>
          <a:endParaRPr lang="en-US"/>
        </a:p>
      </dgm:t>
    </dgm:pt>
    <dgm:pt modelId="{B3991341-B077-4A68-BFE9-46DC09ED1B10}">
      <dgm:prSet custT="1"/>
      <dgm:spPr/>
      <dgm:t>
        <a:bodyPr/>
        <a:lstStyle/>
        <a:p>
          <a:r>
            <a:rPr lang="en-US" altLang="zh-TW" sz="1200" dirty="0" smtClean="0"/>
            <a:t>Intelligent Video Analytics (IVA) for fast video search</a:t>
          </a:r>
        </a:p>
      </dgm:t>
    </dgm:pt>
    <dgm:pt modelId="{3F8D5F4E-1F68-4439-8D15-99E19C49DDA5}" type="parTrans" cxnId="{0FC6A7E8-5A86-4F06-80F1-77658EA6A9A5}">
      <dgm:prSet/>
      <dgm:spPr/>
      <dgm:t>
        <a:bodyPr/>
        <a:lstStyle/>
        <a:p>
          <a:endParaRPr lang="en-US"/>
        </a:p>
      </dgm:t>
    </dgm:pt>
    <dgm:pt modelId="{D97C73F9-8FB2-43BD-B2CD-628CE35F0CCB}" type="sibTrans" cxnId="{0FC6A7E8-5A86-4F06-80F1-77658EA6A9A5}">
      <dgm:prSet/>
      <dgm:spPr/>
      <dgm:t>
        <a:bodyPr/>
        <a:lstStyle/>
        <a:p>
          <a:endParaRPr lang="en-US"/>
        </a:p>
      </dgm:t>
    </dgm:pt>
    <dgm:pt modelId="{1130AFB4-11CB-4D9B-AFD4-497BD253A52F}">
      <dgm:prSet custT="1"/>
      <dgm:spPr/>
      <dgm:t>
        <a:bodyPr/>
        <a:lstStyle/>
        <a:p>
          <a:r>
            <a:rPr lang="en-US" altLang="zh-TW" sz="1200" dirty="0" smtClean="0"/>
            <a:t>Live view on mobile devices by </a:t>
          </a:r>
          <a:r>
            <a:rPr lang="en-US" altLang="zh-TW" sz="1200" dirty="0" err="1" smtClean="0"/>
            <a:t>VMobile</a:t>
          </a:r>
          <a:endParaRPr lang="en-US" altLang="zh-TW" sz="1200" dirty="0" smtClean="0"/>
        </a:p>
      </dgm:t>
    </dgm:pt>
    <dgm:pt modelId="{35A7D11A-8122-442F-8A53-A0B0187BFE47}" type="parTrans" cxnId="{54959477-19E6-4BFF-945C-1F8C5DC64D53}">
      <dgm:prSet/>
      <dgm:spPr/>
      <dgm:t>
        <a:bodyPr/>
        <a:lstStyle/>
        <a:p>
          <a:endParaRPr lang="en-US"/>
        </a:p>
      </dgm:t>
    </dgm:pt>
    <dgm:pt modelId="{35493376-86D2-4F08-9281-2F9B508CC0C4}" type="sibTrans" cxnId="{54959477-19E6-4BFF-945C-1F8C5DC64D53}">
      <dgm:prSet/>
      <dgm:spPr/>
      <dgm:t>
        <a:bodyPr/>
        <a:lstStyle/>
        <a:p>
          <a:endParaRPr lang="en-US"/>
        </a:p>
      </dgm:t>
    </dgm:pt>
    <dgm:pt modelId="{0CDF175D-8E10-42F2-864A-7E54A9592068}">
      <dgm:prSet custT="1"/>
      <dgm:spPr/>
      <dgm:t>
        <a:bodyPr/>
        <a:lstStyle/>
        <a:p>
          <a:r>
            <a:rPr lang="en-US" altLang="zh-TW" sz="1200" dirty="0" smtClean="0"/>
            <a:t>Green NVR solution</a:t>
          </a:r>
        </a:p>
      </dgm:t>
    </dgm:pt>
    <dgm:pt modelId="{BA09155F-D3A3-4D17-B8F1-7E198576CDAD}" type="parTrans" cxnId="{45C63202-A1A9-4F0B-9BEC-CB4288BF8DF8}">
      <dgm:prSet/>
      <dgm:spPr/>
      <dgm:t>
        <a:bodyPr/>
        <a:lstStyle/>
        <a:p>
          <a:endParaRPr lang="en-US"/>
        </a:p>
      </dgm:t>
    </dgm:pt>
    <dgm:pt modelId="{AAECD5E4-30C7-46BE-B4E0-3D5B10E05741}" type="sibTrans" cxnId="{45C63202-A1A9-4F0B-9BEC-CB4288BF8DF8}">
      <dgm:prSet/>
      <dgm:spPr/>
      <dgm:t>
        <a:bodyPr/>
        <a:lstStyle/>
        <a:p>
          <a:endParaRPr lang="en-US"/>
        </a:p>
      </dgm:t>
    </dgm:pt>
    <dgm:pt modelId="{E04108A0-BE3F-4CAA-8CDC-001B6E5861A6}">
      <dgm:prSet custT="1"/>
      <dgm:spPr/>
      <dgm:t>
        <a:bodyPr/>
        <a:lstStyle/>
        <a:p>
          <a:r>
            <a:rPr lang="en-US" altLang="zh-TW" sz="1200" dirty="0" smtClean="0"/>
            <a:t>Advanced event management for event handling</a:t>
          </a:r>
        </a:p>
      </dgm:t>
    </dgm:pt>
    <dgm:pt modelId="{F3DCB450-609B-40E2-9AB0-6815D8F17631}" type="parTrans" cxnId="{8DABFD8A-6449-4253-AEC6-0B3C9D550156}">
      <dgm:prSet/>
      <dgm:spPr/>
      <dgm:t>
        <a:bodyPr/>
        <a:lstStyle/>
        <a:p>
          <a:endParaRPr lang="zh-TW" altLang="en-US"/>
        </a:p>
      </dgm:t>
    </dgm:pt>
    <dgm:pt modelId="{5733D254-E6A1-429B-BE5F-89EC7671993D}" type="sibTrans" cxnId="{8DABFD8A-6449-4253-AEC6-0B3C9D550156}">
      <dgm:prSet/>
      <dgm:spPr/>
      <dgm:t>
        <a:bodyPr/>
        <a:lstStyle/>
        <a:p>
          <a:endParaRPr lang="zh-TW" altLang="en-US"/>
        </a:p>
      </dgm:t>
    </dgm:pt>
    <dgm:pt modelId="{D90DD9D7-5DA6-455D-8B95-04D52213811A}">
      <dgm:prSet phldrT="[文字]" custT="1"/>
      <dgm:spPr/>
      <dgm:t>
        <a:bodyPr/>
        <a:lstStyle/>
        <a:p>
          <a:r>
            <a:rPr lang="en-US" altLang="zh-TW" sz="1200" dirty="0" smtClean="0">
              <a:solidFill>
                <a:srgbClr val="0070C0"/>
              </a:solidFill>
            </a:rPr>
            <a:t>128-channel monitoring from multiple </a:t>
          </a:r>
          <a:r>
            <a:rPr lang="en-US" altLang="zh-TW" sz="1200" dirty="0" err="1" smtClean="0">
              <a:solidFill>
                <a:srgbClr val="0070C0"/>
              </a:solidFill>
            </a:rPr>
            <a:t>VioStor</a:t>
          </a:r>
          <a:r>
            <a:rPr lang="en-US" altLang="zh-TW" sz="1200" dirty="0" smtClean="0">
              <a:solidFill>
                <a:srgbClr val="0070C0"/>
              </a:solidFill>
            </a:rPr>
            <a:t> NVR servers</a:t>
          </a:r>
          <a:endParaRPr lang="en-US" sz="1200" dirty="0"/>
        </a:p>
      </dgm:t>
    </dgm:pt>
    <dgm:pt modelId="{C0FCC485-7DAF-468A-93B2-0A8857584168}" type="parTrans" cxnId="{117AB356-3FE8-413C-A4C4-9FE2C7E79F45}">
      <dgm:prSet/>
      <dgm:spPr/>
      <dgm:t>
        <a:bodyPr/>
        <a:lstStyle/>
        <a:p>
          <a:endParaRPr lang="zh-TW" altLang="en-US"/>
        </a:p>
      </dgm:t>
    </dgm:pt>
    <dgm:pt modelId="{B4EE7D09-153D-4722-9796-5D5C98718C6D}" type="sibTrans" cxnId="{117AB356-3FE8-413C-A4C4-9FE2C7E79F45}">
      <dgm:prSet/>
      <dgm:spPr/>
      <dgm:t>
        <a:bodyPr/>
        <a:lstStyle/>
        <a:p>
          <a:endParaRPr lang="zh-TW" altLang="en-US"/>
        </a:p>
      </dgm:t>
    </dgm:pt>
    <dgm:pt modelId="{96218588-B933-40E4-8298-A9B1F8377CDE}">
      <dgm:prSet custT="1"/>
      <dgm:spPr/>
      <dgm:t>
        <a:bodyPr/>
        <a:lstStyle/>
        <a:p>
          <a:r>
            <a:rPr lang="en-US" altLang="zh-TW" sz="1200" dirty="0" smtClean="0"/>
            <a:t>Megapixel recording</a:t>
          </a:r>
          <a:r>
            <a:rPr lang="zh-TW" altLang="en-US" sz="1200" dirty="0" smtClean="0"/>
            <a:t> </a:t>
          </a:r>
          <a:r>
            <a:rPr lang="en-US" altLang="zh-TW" sz="1200" dirty="0" smtClean="0"/>
            <a:t/>
          </a:r>
          <a:br>
            <a:rPr lang="en-US" altLang="zh-TW" sz="1200" dirty="0" smtClean="0"/>
          </a:br>
          <a:r>
            <a:rPr lang="en-US" altLang="zh-TW" sz="1200" dirty="0" smtClean="0"/>
            <a:t>(up to 10-megapixel camera)</a:t>
          </a:r>
        </a:p>
      </dgm:t>
    </dgm:pt>
    <dgm:pt modelId="{E6ADCCE3-38A6-4811-BD4E-4C5E43A19B14}" type="parTrans" cxnId="{EA4154A3-4CA3-45E5-99A7-F97B74621B0A}">
      <dgm:prSet/>
      <dgm:spPr/>
      <dgm:t>
        <a:bodyPr/>
        <a:lstStyle/>
        <a:p>
          <a:endParaRPr lang="zh-TW" altLang="en-US"/>
        </a:p>
      </dgm:t>
    </dgm:pt>
    <dgm:pt modelId="{D3C2D3B4-D784-4644-9A05-89D6CFDB490F}" type="sibTrans" cxnId="{EA4154A3-4CA3-45E5-99A7-F97B74621B0A}">
      <dgm:prSet/>
      <dgm:spPr/>
      <dgm:t>
        <a:bodyPr/>
        <a:lstStyle/>
        <a:p>
          <a:endParaRPr lang="zh-TW" altLang="en-US"/>
        </a:p>
      </dgm:t>
    </dgm:pt>
    <dgm:pt modelId="{D0988588-2DA7-4319-8FB4-9F8B5582FD4D}">
      <dgm:prSet custT="1"/>
      <dgm:spPr/>
      <dgm:t>
        <a:bodyPr/>
        <a:lstStyle/>
        <a:p>
          <a:r>
            <a:rPr lang="en-US" altLang="zh-TW" sz="1200" dirty="0" smtClean="0"/>
            <a:t>Fisheye </a:t>
          </a:r>
          <a:r>
            <a:rPr lang="en-US" altLang="zh-TW" sz="1200" dirty="0" err="1" smtClean="0"/>
            <a:t>dewarping</a:t>
          </a:r>
          <a:r>
            <a:rPr lang="en-US" altLang="zh-TW" sz="1200" dirty="0" smtClean="0"/>
            <a:t> support</a:t>
          </a:r>
        </a:p>
      </dgm:t>
    </dgm:pt>
    <dgm:pt modelId="{ACCD66E6-6D88-45B3-97A4-C43931726D3E}" type="parTrans" cxnId="{05550C09-C6A4-415B-82CF-96A879C35EC5}">
      <dgm:prSet/>
      <dgm:spPr/>
      <dgm:t>
        <a:bodyPr/>
        <a:lstStyle/>
        <a:p>
          <a:endParaRPr lang="zh-TW" altLang="en-US"/>
        </a:p>
      </dgm:t>
    </dgm:pt>
    <dgm:pt modelId="{0BD1EBE7-A244-458A-A3B5-EA4356292EDE}" type="sibTrans" cxnId="{05550C09-C6A4-415B-82CF-96A879C35EC5}">
      <dgm:prSet/>
      <dgm:spPr/>
      <dgm:t>
        <a:bodyPr/>
        <a:lstStyle/>
        <a:p>
          <a:endParaRPr lang="zh-TW" altLang="en-US"/>
        </a:p>
      </dgm:t>
    </dgm:pt>
    <dgm:pt modelId="{DE8A3FE9-3F2E-4F6F-93F1-47884BD6E614}" type="pres">
      <dgm:prSet presAssocID="{04544792-123D-443F-AE5C-3FB075B1EEBF}" presName="Name0" presStyleCnt="0">
        <dgm:presLayoutVars>
          <dgm:dir/>
          <dgm:resizeHandles val="exact"/>
        </dgm:presLayoutVars>
      </dgm:prSet>
      <dgm:spPr/>
      <dgm:t>
        <a:bodyPr/>
        <a:lstStyle/>
        <a:p>
          <a:endParaRPr lang="en-US"/>
        </a:p>
      </dgm:t>
    </dgm:pt>
    <dgm:pt modelId="{603A9EBD-573A-41CD-ACB0-1D4F27A32E1C}" type="pres">
      <dgm:prSet presAssocID="{043945D9-29F0-41CD-BB66-0FAE024F2886}" presName="compNode" presStyleCnt="0"/>
      <dgm:spPr/>
    </dgm:pt>
    <dgm:pt modelId="{8DEE0FC1-F063-4AE6-8F45-8BC588E4CC62}" type="pres">
      <dgm:prSet presAssocID="{043945D9-29F0-41CD-BB66-0FAE024F2886}" presName="pictRect" presStyleLbl="node1" presStyleIdx="0" presStyleCnt="10"/>
      <dgm:spPr>
        <a:noFill/>
        <a:ln>
          <a:solidFill>
            <a:schemeClr val="tx2"/>
          </a:solidFill>
        </a:ln>
      </dgm:spPr>
      <dgm:t>
        <a:bodyPr/>
        <a:lstStyle/>
        <a:p>
          <a:endParaRPr lang="en-US"/>
        </a:p>
      </dgm:t>
    </dgm:pt>
    <dgm:pt modelId="{E7DD0D98-46A7-4A62-9A78-3F7170FD705C}" type="pres">
      <dgm:prSet presAssocID="{043945D9-29F0-41CD-BB66-0FAE024F2886}" presName="textRect" presStyleLbl="revTx" presStyleIdx="0" presStyleCnt="10">
        <dgm:presLayoutVars>
          <dgm:bulletEnabled val="1"/>
        </dgm:presLayoutVars>
      </dgm:prSet>
      <dgm:spPr/>
      <dgm:t>
        <a:bodyPr/>
        <a:lstStyle/>
        <a:p>
          <a:endParaRPr lang="en-US"/>
        </a:p>
      </dgm:t>
    </dgm:pt>
    <dgm:pt modelId="{D5D76875-1F23-4B36-9227-87D5DCBDA489}" type="pres">
      <dgm:prSet presAssocID="{A578FAFC-F431-4E9D-A9F8-D6B2B45D686A}" presName="sibTrans" presStyleLbl="sibTrans2D1" presStyleIdx="0" presStyleCnt="0"/>
      <dgm:spPr/>
      <dgm:t>
        <a:bodyPr/>
        <a:lstStyle/>
        <a:p>
          <a:endParaRPr lang="en-US"/>
        </a:p>
      </dgm:t>
    </dgm:pt>
    <dgm:pt modelId="{D413118D-26C9-4DF1-8674-C746A5D23FA4}" type="pres">
      <dgm:prSet presAssocID="{67B6E65E-ADEE-4F45-B68A-B8AD44281A7A}" presName="compNode" presStyleCnt="0"/>
      <dgm:spPr/>
    </dgm:pt>
    <dgm:pt modelId="{03AE24B8-F828-48D0-A59B-E4F766C9A4E6}" type="pres">
      <dgm:prSet presAssocID="{67B6E65E-ADEE-4F45-B68A-B8AD44281A7A}" presName="pictRect" presStyleLbl="node1" presStyleIdx="1" presStyleCnt="10"/>
      <dgm:spPr>
        <a:noFill/>
        <a:ln>
          <a:solidFill>
            <a:schemeClr val="tx2"/>
          </a:solidFill>
        </a:ln>
      </dgm:spPr>
    </dgm:pt>
    <dgm:pt modelId="{D51BC168-499B-4CBE-8469-1D88700804DA}" type="pres">
      <dgm:prSet presAssocID="{67B6E65E-ADEE-4F45-B68A-B8AD44281A7A}" presName="textRect" presStyleLbl="revTx" presStyleIdx="1" presStyleCnt="10">
        <dgm:presLayoutVars>
          <dgm:bulletEnabled val="1"/>
        </dgm:presLayoutVars>
      </dgm:prSet>
      <dgm:spPr/>
      <dgm:t>
        <a:bodyPr/>
        <a:lstStyle/>
        <a:p>
          <a:endParaRPr lang="en-US"/>
        </a:p>
      </dgm:t>
    </dgm:pt>
    <dgm:pt modelId="{2B02E9F1-7FEA-4EF2-907D-54BEC607E4ED}" type="pres">
      <dgm:prSet presAssocID="{AD6BC126-61DC-444D-AEE1-E4DC264F6C5F}" presName="sibTrans" presStyleLbl="sibTrans2D1" presStyleIdx="0" presStyleCnt="0"/>
      <dgm:spPr/>
      <dgm:t>
        <a:bodyPr/>
        <a:lstStyle/>
        <a:p>
          <a:endParaRPr lang="en-US"/>
        </a:p>
      </dgm:t>
    </dgm:pt>
    <dgm:pt modelId="{23D3315D-3F7E-4311-BF80-4614F3105DE0}" type="pres">
      <dgm:prSet presAssocID="{31C67CD9-F5DE-4E16-8213-2A2720AB3445}" presName="compNode" presStyleCnt="0"/>
      <dgm:spPr/>
    </dgm:pt>
    <dgm:pt modelId="{514F16BB-2FC8-4CE0-9ED7-3C4347A50D2A}" type="pres">
      <dgm:prSet presAssocID="{31C67CD9-F5DE-4E16-8213-2A2720AB3445}" presName="pictRect" presStyleLbl="node1" presStyleIdx="2" presStyleCnt="10"/>
      <dgm:spPr>
        <a:noFill/>
        <a:ln>
          <a:solidFill>
            <a:schemeClr val="tx2"/>
          </a:solidFill>
        </a:ln>
      </dgm:spPr>
    </dgm:pt>
    <dgm:pt modelId="{14134579-8658-45D8-A3A2-935DEBA21009}" type="pres">
      <dgm:prSet presAssocID="{31C67CD9-F5DE-4E16-8213-2A2720AB3445}" presName="textRect" presStyleLbl="revTx" presStyleIdx="2" presStyleCnt="10">
        <dgm:presLayoutVars>
          <dgm:bulletEnabled val="1"/>
        </dgm:presLayoutVars>
      </dgm:prSet>
      <dgm:spPr/>
      <dgm:t>
        <a:bodyPr/>
        <a:lstStyle/>
        <a:p>
          <a:endParaRPr lang="en-US"/>
        </a:p>
      </dgm:t>
    </dgm:pt>
    <dgm:pt modelId="{33DA5771-E103-422D-88AD-36C0103765B1}" type="pres">
      <dgm:prSet presAssocID="{952F31B1-DAC2-4C67-8817-3E664F199AB9}" presName="sibTrans" presStyleLbl="sibTrans2D1" presStyleIdx="0" presStyleCnt="0"/>
      <dgm:spPr/>
      <dgm:t>
        <a:bodyPr/>
        <a:lstStyle/>
        <a:p>
          <a:endParaRPr lang="en-US"/>
        </a:p>
      </dgm:t>
    </dgm:pt>
    <dgm:pt modelId="{263CF64E-D58F-4327-BF9F-696713515E2A}" type="pres">
      <dgm:prSet presAssocID="{D90DD9D7-5DA6-455D-8B95-04D52213811A}" presName="compNode" presStyleCnt="0"/>
      <dgm:spPr/>
    </dgm:pt>
    <dgm:pt modelId="{CFA1EAF7-753B-4887-B74C-3A161CC76CC0}" type="pres">
      <dgm:prSet presAssocID="{D90DD9D7-5DA6-455D-8B95-04D52213811A}" presName="pictRect" presStyleLbl="node1" presStyleIdx="3" presStyleCnt="10"/>
      <dgm:spPr>
        <a:noFill/>
        <a:ln>
          <a:solidFill>
            <a:schemeClr val="tx2"/>
          </a:solidFill>
        </a:ln>
      </dgm:spPr>
      <dgm:t>
        <a:bodyPr/>
        <a:lstStyle/>
        <a:p>
          <a:endParaRPr lang="zh-TW" altLang="en-US"/>
        </a:p>
      </dgm:t>
    </dgm:pt>
    <dgm:pt modelId="{CA63204F-FDB7-4EE9-9BDB-84AE2A939441}" type="pres">
      <dgm:prSet presAssocID="{D90DD9D7-5DA6-455D-8B95-04D52213811A}" presName="textRect" presStyleLbl="revTx" presStyleIdx="3" presStyleCnt="10">
        <dgm:presLayoutVars>
          <dgm:bulletEnabled val="1"/>
        </dgm:presLayoutVars>
      </dgm:prSet>
      <dgm:spPr/>
      <dgm:t>
        <a:bodyPr/>
        <a:lstStyle/>
        <a:p>
          <a:endParaRPr lang="zh-TW" altLang="en-US"/>
        </a:p>
      </dgm:t>
    </dgm:pt>
    <dgm:pt modelId="{E2BE3E97-9C28-49A6-BA36-0B752ECC7CFD}" type="pres">
      <dgm:prSet presAssocID="{B4EE7D09-153D-4722-9796-5D5C98718C6D}" presName="sibTrans" presStyleLbl="sibTrans2D1" presStyleIdx="0" presStyleCnt="0"/>
      <dgm:spPr/>
      <dgm:t>
        <a:bodyPr/>
        <a:lstStyle/>
        <a:p>
          <a:endParaRPr lang="zh-TW" altLang="en-US"/>
        </a:p>
      </dgm:t>
    </dgm:pt>
    <dgm:pt modelId="{25E96931-4407-4730-885E-C3EA6774B4F1}" type="pres">
      <dgm:prSet presAssocID="{E04108A0-BE3F-4CAA-8CDC-001B6E5861A6}" presName="compNode" presStyleCnt="0"/>
      <dgm:spPr/>
    </dgm:pt>
    <dgm:pt modelId="{3FE5F577-9065-4B1A-A08C-046971AF758F}" type="pres">
      <dgm:prSet presAssocID="{E04108A0-BE3F-4CAA-8CDC-001B6E5861A6}" presName="pictRect" presStyleLbl="node1" presStyleIdx="4" presStyleCnt="10"/>
      <dgm:spPr>
        <a:noFill/>
        <a:ln>
          <a:solidFill>
            <a:schemeClr val="tx2"/>
          </a:solidFill>
        </a:ln>
      </dgm:spPr>
      <dgm:t>
        <a:bodyPr/>
        <a:lstStyle/>
        <a:p>
          <a:endParaRPr lang="zh-TW" altLang="en-US"/>
        </a:p>
      </dgm:t>
    </dgm:pt>
    <dgm:pt modelId="{F2032EBE-07D3-4099-BE84-3A305CA13409}" type="pres">
      <dgm:prSet presAssocID="{E04108A0-BE3F-4CAA-8CDC-001B6E5861A6}" presName="textRect" presStyleLbl="revTx" presStyleIdx="4" presStyleCnt="10">
        <dgm:presLayoutVars>
          <dgm:bulletEnabled val="1"/>
        </dgm:presLayoutVars>
      </dgm:prSet>
      <dgm:spPr/>
      <dgm:t>
        <a:bodyPr/>
        <a:lstStyle/>
        <a:p>
          <a:endParaRPr lang="zh-TW" altLang="en-US"/>
        </a:p>
      </dgm:t>
    </dgm:pt>
    <dgm:pt modelId="{BAC03934-761E-44FC-B325-300885EBD470}" type="pres">
      <dgm:prSet presAssocID="{5733D254-E6A1-429B-BE5F-89EC7671993D}" presName="sibTrans" presStyleLbl="sibTrans2D1" presStyleIdx="0" presStyleCnt="0"/>
      <dgm:spPr/>
      <dgm:t>
        <a:bodyPr/>
        <a:lstStyle/>
        <a:p>
          <a:endParaRPr lang="zh-TW" altLang="en-US"/>
        </a:p>
      </dgm:t>
    </dgm:pt>
    <dgm:pt modelId="{9104D308-B788-4B1E-B70A-F28DCE3952B2}" type="pres">
      <dgm:prSet presAssocID="{96218588-B933-40E4-8298-A9B1F8377CDE}" presName="compNode" presStyleCnt="0"/>
      <dgm:spPr/>
    </dgm:pt>
    <dgm:pt modelId="{A0D7EA52-998B-4E16-B78E-433F2CA43FB9}" type="pres">
      <dgm:prSet presAssocID="{96218588-B933-40E4-8298-A9B1F8377CDE}" presName="pictRect" presStyleLbl="node1" presStyleIdx="5" presStyleCnt="10"/>
      <dgm:spPr>
        <a:noFill/>
        <a:ln>
          <a:solidFill>
            <a:schemeClr val="tx2"/>
          </a:solidFill>
        </a:ln>
      </dgm:spPr>
      <dgm:t>
        <a:bodyPr/>
        <a:lstStyle/>
        <a:p>
          <a:endParaRPr lang="zh-TW" altLang="en-US"/>
        </a:p>
      </dgm:t>
    </dgm:pt>
    <dgm:pt modelId="{6F7DD89D-F35C-4CC2-B714-C318A871BDAD}" type="pres">
      <dgm:prSet presAssocID="{96218588-B933-40E4-8298-A9B1F8377CDE}" presName="textRect" presStyleLbl="revTx" presStyleIdx="5" presStyleCnt="10">
        <dgm:presLayoutVars>
          <dgm:bulletEnabled val="1"/>
        </dgm:presLayoutVars>
      </dgm:prSet>
      <dgm:spPr/>
      <dgm:t>
        <a:bodyPr/>
        <a:lstStyle/>
        <a:p>
          <a:endParaRPr lang="zh-TW" altLang="en-US"/>
        </a:p>
      </dgm:t>
    </dgm:pt>
    <dgm:pt modelId="{05FFEFE8-29E8-4F75-8D29-536416A90C0C}" type="pres">
      <dgm:prSet presAssocID="{D3C2D3B4-D784-4644-9A05-89D6CFDB490F}" presName="sibTrans" presStyleLbl="sibTrans2D1" presStyleIdx="0" presStyleCnt="0"/>
      <dgm:spPr/>
      <dgm:t>
        <a:bodyPr/>
        <a:lstStyle/>
        <a:p>
          <a:endParaRPr lang="zh-TW" altLang="en-US"/>
        </a:p>
      </dgm:t>
    </dgm:pt>
    <dgm:pt modelId="{DC1A0926-34CE-4270-A61A-4C63754C7A93}" type="pres">
      <dgm:prSet presAssocID="{D0988588-2DA7-4319-8FB4-9F8B5582FD4D}" presName="compNode" presStyleCnt="0"/>
      <dgm:spPr/>
    </dgm:pt>
    <dgm:pt modelId="{ACF56C4F-F99A-4F65-9DB1-8A930B2735A7}" type="pres">
      <dgm:prSet presAssocID="{D0988588-2DA7-4319-8FB4-9F8B5582FD4D}" presName="pictRect" presStyleLbl="node1" presStyleIdx="6" presStyleCnt="10"/>
      <dgm:spPr>
        <a:noFill/>
        <a:ln>
          <a:solidFill>
            <a:schemeClr val="tx2"/>
          </a:solidFill>
        </a:ln>
      </dgm:spPr>
      <dgm:t>
        <a:bodyPr/>
        <a:lstStyle/>
        <a:p>
          <a:endParaRPr lang="zh-TW" altLang="en-US"/>
        </a:p>
      </dgm:t>
    </dgm:pt>
    <dgm:pt modelId="{95591B5B-D483-455C-9A2B-DF010C7981D0}" type="pres">
      <dgm:prSet presAssocID="{D0988588-2DA7-4319-8FB4-9F8B5582FD4D}" presName="textRect" presStyleLbl="revTx" presStyleIdx="6" presStyleCnt="10">
        <dgm:presLayoutVars>
          <dgm:bulletEnabled val="1"/>
        </dgm:presLayoutVars>
      </dgm:prSet>
      <dgm:spPr/>
      <dgm:t>
        <a:bodyPr/>
        <a:lstStyle/>
        <a:p>
          <a:endParaRPr lang="zh-TW" altLang="en-US"/>
        </a:p>
      </dgm:t>
    </dgm:pt>
    <dgm:pt modelId="{C2DA84D8-FAF1-4FAB-80E1-D899FFAFF615}" type="pres">
      <dgm:prSet presAssocID="{0BD1EBE7-A244-458A-A3B5-EA4356292EDE}" presName="sibTrans" presStyleLbl="sibTrans2D1" presStyleIdx="0" presStyleCnt="0"/>
      <dgm:spPr/>
      <dgm:t>
        <a:bodyPr/>
        <a:lstStyle/>
        <a:p>
          <a:endParaRPr lang="zh-TW" altLang="en-US"/>
        </a:p>
      </dgm:t>
    </dgm:pt>
    <dgm:pt modelId="{BF101765-8604-4932-987F-566FFA065D7C}" type="pres">
      <dgm:prSet presAssocID="{B3991341-B077-4A68-BFE9-46DC09ED1B10}" presName="compNode" presStyleCnt="0"/>
      <dgm:spPr/>
    </dgm:pt>
    <dgm:pt modelId="{5223DDCA-3E4C-415C-BD2E-6007E4ABF264}" type="pres">
      <dgm:prSet presAssocID="{B3991341-B077-4A68-BFE9-46DC09ED1B10}" presName="pictRect" presStyleLbl="node1" presStyleIdx="7" presStyleCnt="10"/>
      <dgm:spPr>
        <a:noFill/>
        <a:ln>
          <a:solidFill>
            <a:schemeClr val="tx2"/>
          </a:solidFill>
        </a:ln>
      </dgm:spPr>
    </dgm:pt>
    <dgm:pt modelId="{46F2620E-7573-4926-BDE0-AC32B397B7EB}" type="pres">
      <dgm:prSet presAssocID="{B3991341-B077-4A68-BFE9-46DC09ED1B10}" presName="textRect" presStyleLbl="revTx" presStyleIdx="7" presStyleCnt="10">
        <dgm:presLayoutVars>
          <dgm:bulletEnabled val="1"/>
        </dgm:presLayoutVars>
      </dgm:prSet>
      <dgm:spPr/>
      <dgm:t>
        <a:bodyPr/>
        <a:lstStyle/>
        <a:p>
          <a:endParaRPr lang="en-US"/>
        </a:p>
      </dgm:t>
    </dgm:pt>
    <dgm:pt modelId="{9C83037A-1D06-4087-84E2-D88D757BA9F1}" type="pres">
      <dgm:prSet presAssocID="{D97C73F9-8FB2-43BD-B2CD-628CE35F0CCB}" presName="sibTrans" presStyleLbl="sibTrans2D1" presStyleIdx="0" presStyleCnt="0"/>
      <dgm:spPr/>
      <dgm:t>
        <a:bodyPr/>
        <a:lstStyle/>
        <a:p>
          <a:endParaRPr lang="en-US"/>
        </a:p>
      </dgm:t>
    </dgm:pt>
    <dgm:pt modelId="{876D9257-CABD-4A92-9AAE-F81A76B4CF61}" type="pres">
      <dgm:prSet presAssocID="{1130AFB4-11CB-4D9B-AFD4-497BD253A52F}" presName="compNode" presStyleCnt="0"/>
      <dgm:spPr/>
    </dgm:pt>
    <dgm:pt modelId="{DBF46C02-0960-41BF-87CD-D6723F5C21A8}" type="pres">
      <dgm:prSet presAssocID="{1130AFB4-11CB-4D9B-AFD4-497BD253A52F}" presName="pictRect" presStyleLbl="node1" presStyleIdx="8" presStyleCnt="10"/>
      <dgm:spPr>
        <a:noFill/>
        <a:ln>
          <a:solidFill>
            <a:schemeClr val="tx2"/>
          </a:solidFill>
        </a:ln>
      </dgm:spPr>
    </dgm:pt>
    <dgm:pt modelId="{5F34E204-3A8F-4E4D-AE3E-7E35F1FFCFDC}" type="pres">
      <dgm:prSet presAssocID="{1130AFB4-11CB-4D9B-AFD4-497BD253A52F}" presName="textRect" presStyleLbl="revTx" presStyleIdx="8" presStyleCnt="10">
        <dgm:presLayoutVars>
          <dgm:bulletEnabled val="1"/>
        </dgm:presLayoutVars>
      </dgm:prSet>
      <dgm:spPr/>
      <dgm:t>
        <a:bodyPr/>
        <a:lstStyle/>
        <a:p>
          <a:endParaRPr lang="en-US"/>
        </a:p>
      </dgm:t>
    </dgm:pt>
    <dgm:pt modelId="{99DA1BDE-593C-4457-94F6-A9FCCB2DF3C9}" type="pres">
      <dgm:prSet presAssocID="{35493376-86D2-4F08-9281-2F9B508CC0C4}" presName="sibTrans" presStyleLbl="sibTrans2D1" presStyleIdx="0" presStyleCnt="0"/>
      <dgm:spPr/>
      <dgm:t>
        <a:bodyPr/>
        <a:lstStyle/>
        <a:p>
          <a:endParaRPr lang="en-US"/>
        </a:p>
      </dgm:t>
    </dgm:pt>
    <dgm:pt modelId="{93A96767-3842-4B04-8D86-8A6B3B3CA9AF}" type="pres">
      <dgm:prSet presAssocID="{0CDF175D-8E10-42F2-864A-7E54A9592068}" presName="compNode" presStyleCnt="0"/>
      <dgm:spPr/>
    </dgm:pt>
    <dgm:pt modelId="{A43C7395-E815-4FA1-A8FF-70E1B4D5F871}" type="pres">
      <dgm:prSet presAssocID="{0CDF175D-8E10-42F2-864A-7E54A9592068}" presName="pictRect" presStyleLbl="node1" presStyleIdx="9" presStyleCnt="10"/>
      <dgm:spPr>
        <a:noFill/>
        <a:ln>
          <a:solidFill>
            <a:schemeClr val="tx2"/>
          </a:solidFill>
        </a:ln>
      </dgm:spPr>
    </dgm:pt>
    <dgm:pt modelId="{38B736F7-1BBB-4E1E-B07A-C9AD6C40D71B}" type="pres">
      <dgm:prSet presAssocID="{0CDF175D-8E10-42F2-864A-7E54A9592068}" presName="textRect" presStyleLbl="revTx" presStyleIdx="9" presStyleCnt="10">
        <dgm:presLayoutVars>
          <dgm:bulletEnabled val="1"/>
        </dgm:presLayoutVars>
      </dgm:prSet>
      <dgm:spPr/>
      <dgm:t>
        <a:bodyPr/>
        <a:lstStyle/>
        <a:p>
          <a:endParaRPr lang="en-US"/>
        </a:p>
      </dgm:t>
    </dgm:pt>
  </dgm:ptLst>
  <dgm:cxnLst>
    <dgm:cxn modelId="{25A36C92-9A1F-4122-91DA-B1D7161720D9}" type="presOf" srcId="{B4EE7D09-153D-4722-9796-5D5C98718C6D}" destId="{E2BE3E97-9C28-49A6-BA36-0B752ECC7CFD}" srcOrd="0" destOrd="0" presId="urn:microsoft.com/office/officeart/2005/8/layout/pList1"/>
    <dgm:cxn modelId="{54959477-19E6-4BFF-945C-1F8C5DC64D53}" srcId="{04544792-123D-443F-AE5C-3FB075B1EEBF}" destId="{1130AFB4-11CB-4D9B-AFD4-497BD253A52F}" srcOrd="8" destOrd="0" parTransId="{35A7D11A-8122-442F-8A53-A0B0187BFE47}" sibTransId="{35493376-86D2-4F08-9281-2F9B508CC0C4}"/>
    <dgm:cxn modelId="{D688DD3C-02D9-4BA6-8C0C-48491D1F9B65}" type="presOf" srcId="{5733D254-E6A1-429B-BE5F-89EC7671993D}" destId="{BAC03934-761E-44FC-B325-300885EBD470}" srcOrd="0" destOrd="0" presId="urn:microsoft.com/office/officeart/2005/8/layout/pList1"/>
    <dgm:cxn modelId="{5B289E57-5CE6-4647-A058-645E353954F9}" type="presOf" srcId="{AD6BC126-61DC-444D-AEE1-E4DC264F6C5F}" destId="{2B02E9F1-7FEA-4EF2-907D-54BEC607E4ED}" srcOrd="0" destOrd="0" presId="urn:microsoft.com/office/officeart/2005/8/layout/pList1"/>
    <dgm:cxn modelId="{709A96E2-5AFB-409A-A152-4AE89A24D034}" type="presOf" srcId="{04544792-123D-443F-AE5C-3FB075B1EEBF}" destId="{DE8A3FE9-3F2E-4F6F-93F1-47884BD6E614}" srcOrd="0" destOrd="0" presId="urn:microsoft.com/office/officeart/2005/8/layout/pList1"/>
    <dgm:cxn modelId="{8054C69E-4481-4670-A230-128855205EF5}" type="presOf" srcId="{31C67CD9-F5DE-4E16-8213-2A2720AB3445}" destId="{14134579-8658-45D8-A3A2-935DEBA21009}" srcOrd="0" destOrd="0" presId="urn:microsoft.com/office/officeart/2005/8/layout/pList1"/>
    <dgm:cxn modelId="{D33445E4-252B-4F3C-9CB9-89D94405E03F}" type="presOf" srcId="{0CDF175D-8E10-42F2-864A-7E54A9592068}" destId="{38B736F7-1BBB-4E1E-B07A-C9AD6C40D71B}" srcOrd="0" destOrd="0" presId="urn:microsoft.com/office/officeart/2005/8/layout/pList1"/>
    <dgm:cxn modelId="{75B31135-B2E2-48B2-8B41-AE7B17EDF18D}" srcId="{04544792-123D-443F-AE5C-3FB075B1EEBF}" destId="{67B6E65E-ADEE-4F45-B68A-B8AD44281A7A}" srcOrd="1" destOrd="0" parTransId="{163EB5AD-FE80-49B9-8D0B-35B337E6FF07}" sibTransId="{AD6BC126-61DC-444D-AEE1-E4DC264F6C5F}"/>
    <dgm:cxn modelId="{45C63202-A1A9-4F0B-9BEC-CB4288BF8DF8}" srcId="{04544792-123D-443F-AE5C-3FB075B1EEBF}" destId="{0CDF175D-8E10-42F2-864A-7E54A9592068}" srcOrd="9" destOrd="0" parTransId="{BA09155F-D3A3-4D17-B8F1-7E198576CDAD}" sibTransId="{AAECD5E4-30C7-46BE-B4E0-3D5B10E05741}"/>
    <dgm:cxn modelId="{5FEF813C-90FC-485A-ABFA-153BEC99C706}" type="presOf" srcId="{E04108A0-BE3F-4CAA-8CDC-001B6E5861A6}" destId="{F2032EBE-07D3-4099-BE84-3A305CA13409}" srcOrd="0" destOrd="0" presId="urn:microsoft.com/office/officeart/2005/8/layout/pList1"/>
    <dgm:cxn modelId="{E611D4F9-829A-48F0-BFD3-C06074199CAC}" srcId="{04544792-123D-443F-AE5C-3FB075B1EEBF}" destId="{043945D9-29F0-41CD-BB66-0FAE024F2886}" srcOrd="0" destOrd="0" parTransId="{F0B225C6-3493-43EA-9DB2-3EE9460B2594}" sibTransId="{A578FAFC-F431-4E9D-A9F8-D6B2B45D686A}"/>
    <dgm:cxn modelId="{70D8F520-EF90-48B2-AD75-FF98D0BA33AB}" type="presOf" srcId="{0BD1EBE7-A244-458A-A3B5-EA4356292EDE}" destId="{C2DA84D8-FAF1-4FAB-80E1-D899FFAFF615}" srcOrd="0" destOrd="0" presId="urn:microsoft.com/office/officeart/2005/8/layout/pList1"/>
    <dgm:cxn modelId="{117AB356-3FE8-413C-A4C4-9FE2C7E79F45}" srcId="{04544792-123D-443F-AE5C-3FB075B1EEBF}" destId="{D90DD9D7-5DA6-455D-8B95-04D52213811A}" srcOrd="3" destOrd="0" parTransId="{C0FCC485-7DAF-468A-93B2-0A8857584168}" sibTransId="{B4EE7D09-153D-4722-9796-5D5C98718C6D}"/>
    <dgm:cxn modelId="{5D81F8FC-ABB4-465F-98BE-B5AE21012A64}" type="presOf" srcId="{67B6E65E-ADEE-4F45-B68A-B8AD44281A7A}" destId="{D51BC168-499B-4CBE-8469-1D88700804DA}" srcOrd="0" destOrd="0" presId="urn:microsoft.com/office/officeart/2005/8/layout/pList1"/>
    <dgm:cxn modelId="{EA4154A3-4CA3-45E5-99A7-F97B74621B0A}" srcId="{04544792-123D-443F-AE5C-3FB075B1EEBF}" destId="{96218588-B933-40E4-8298-A9B1F8377CDE}" srcOrd="5" destOrd="0" parTransId="{E6ADCCE3-38A6-4811-BD4E-4C5E43A19B14}" sibTransId="{D3C2D3B4-D784-4644-9A05-89D6CFDB490F}"/>
    <dgm:cxn modelId="{E95A6FB3-2DA2-43F3-A67F-DA70B7D477B4}" type="presOf" srcId="{1130AFB4-11CB-4D9B-AFD4-497BD253A52F}" destId="{5F34E204-3A8F-4E4D-AE3E-7E35F1FFCFDC}" srcOrd="0" destOrd="0" presId="urn:microsoft.com/office/officeart/2005/8/layout/pList1"/>
    <dgm:cxn modelId="{08B0F262-6AF1-4A8A-B2A3-8A6DFD5349A7}" type="presOf" srcId="{96218588-B933-40E4-8298-A9B1F8377CDE}" destId="{6F7DD89D-F35C-4CC2-B714-C318A871BDAD}" srcOrd="0" destOrd="0" presId="urn:microsoft.com/office/officeart/2005/8/layout/pList1"/>
    <dgm:cxn modelId="{8DABFD8A-6449-4253-AEC6-0B3C9D550156}" srcId="{04544792-123D-443F-AE5C-3FB075B1EEBF}" destId="{E04108A0-BE3F-4CAA-8CDC-001B6E5861A6}" srcOrd="4" destOrd="0" parTransId="{F3DCB450-609B-40E2-9AB0-6815D8F17631}" sibTransId="{5733D254-E6A1-429B-BE5F-89EC7671993D}"/>
    <dgm:cxn modelId="{76D402DE-814E-40DA-8A67-2AB21253311F}" type="presOf" srcId="{D97C73F9-8FB2-43BD-B2CD-628CE35F0CCB}" destId="{9C83037A-1D06-4087-84E2-D88D757BA9F1}" srcOrd="0" destOrd="0" presId="urn:microsoft.com/office/officeart/2005/8/layout/pList1"/>
    <dgm:cxn modelId="{71FA29DD-F976-4F19-9BAC-55FB195E7EF5}" srcId="{04544792-123D-443F-AE5C-3FB075B1EEBF}" destId="{31C67CD9-F5DE-4E16-8213-2A2720AB3445}" srcOrd="2" destOrd="0" parTransId="{25FC083C-A08B-496E-969E-4EF486A333D8}" sibTransId="{952F31B1-DAC2-4C67-8817-3E664F199AB9}"/>
    <dgm:cxn modelId="{ADA4F7B5-B512-4F2D-83EB-21D244843023}" type="presOf" srcId="{952F31B1-DAC2-4C67-8817-3E664F199AB9}" destId="{33DA5771-E103-422D-88AD-36C0103765B1}" srcOrd="0" destOrd="0" presId="urn:microsoft.com/office/officeart/2005/8/layout/pList1"/>
    <dgm:cxn modelId="{0FC6A7E8-5A86-4F06-80F1-77658EA6A9A5}" srcId="{04544792-123D-443F-AE5C-3FB075B1EEBF}" destId="{B3991341-B077-4A68-BFE9-46DC09ED1B10}" srcOrd="7" destOrd="0" parTransId="{3F8D5F4E-1F68-4439-8D15-99E19C49DDA5}" sibTransId="{D97C73F9-8FB2-43BD-B2CD-628CE35F0CCB}"/>
    <dgm:cxn modelId="{0FD68D80-CE52-4164-9455-A48A93F3F053}" type="presOf" srcId="{35493376-86D2-4F08-9281-2F9B508CC0C4}" destId="{99DA1BDE-593C-4457-94F6-A9FCCB2DF3C9}" srcOrd="0" destOrd="0" presId="urn:microsoft.com/office/officeart/2005/8/layout/pList1"/>
    <dgm:cxn modelId="{E89A8FFD-ADD1-459C-834C-3F5B8342EAC1}" type="presOf" srcId="{D3C2D3B4-D784-4644-9A05-89D6CFDB490F}" destId="{05FFEFE8-29E8-4F75-8D29-536416A90C0C}" srcOrd="0" destOrd="0" presId="urn:microsoft.com/office/officeart/2005/8/layout/pList1"/>
    <dgm:cxn modelId="{1EB6064D-60F5-4076-810F-9F24C564262D}" type="presOf" srcId="{B3991341-B077-4A68-BFE9-46DC09ED1B10}" destId="{46F2620E-7573-4926-BDE0-AC32B397B7EB}" srcOrd="0" destOrd="0" presId="urn:microsoft.com/office/officeart/2005/8/layout/pList1"/>
    <dgm:cxn modelId="{244315E5-2606-448E-846D-06740E262302}" type="presOf" srcId="{D90DD9D7-5DA6-455D-8B95-04D52213811A}" destId="{CA63204F-FDB7-4EE9-9BDB-84AE2A939441}" srcOrd="0" destOrd="0" presId="urn:microsoft.com/office/officeart/2005/8/layout/pList1"/>
    <dgm:cxn modelId="{D99A1AA9-B519-48D6-A9ED-33E3CFEA9BDC}" type="presOf" srcId="{043945D9-29F0-41CD-BB66-0FAE024F2886}" destId="{E7DD0D98-46A7-4A62-9A78-3F7170FD705C}" srcOrd="0" destOrd="0" presId="urn:microsoft.com/office/officeart/2005/8/layout/pList1"/>
    <dgm:cxn modelId="{05550C09-C6A4-415B-82CF-96A879C35EC5}" srcId="{04544792-123D-443F-AE5C-3FB075B1EEBF}" destId="{D0988588-2DA7-4319-8FB4-9F8B5582FD4D}" srcOrd="6" destOrd="0" parTransId="{ACCD66E6-6D88-45B3-97A4-C43931726D3E}" sibTransId="{0BD1EBE7-A244-458A-A3B5-EA4356292EDE}"/>
    <dgm:cxn modelId="{DE482645-B69E-4D22-BEA1-9A6372187C16}" type="presOf" srcId="{A578FAFC-F431-4E9D-A9F8-D6B2B45D686A}" destId="{D5D76875-1F23-4B36-9227-87D5DCBDA489}" srcOrd="0" destOrd="0" presId="urn:microsoft.com/office/officeart/2005/8/layout/pList1"/>
    <dgm:cxn modelId="{1D4B769E-B409-42C6-8E6C-C44A2D09FE80}" type="presOf" srcId="{D0988588-2DA7-4319-8FB4-9F8B5582FD4D}" destId="{95591B5B-D483-455C-9A2B-DF010C7981D0}" srcOrd="0" destOrd="0" presId="urn:microsoft.com/office/officeart/2005/8/layout/pList1"/>
    <dgm:cxn modelId="{6AE80927-07FE-4C1F-84A8-EA7EFA41A928}" type="presParOf" srcId="{DE8A3FE9-3F2E-4F6F-93F1-47884BD6E614}" destId="{603A9EBD-573A-41CD-ACB0-1D4F27A32E1C}" srcOrd="0" destOrd="0" presId="urn:microsoft.com/office/officeart/2005/8/layout/pList1"/>
    <dgm:cxn modelId="{1F6351E5-E40F-4997-9DBA-E3C8BB3FF789}" type="presParOf" srcId="{603A9EBD-573A-41CD-ACB0-1D4F27A32E1C}" destId="{8DEE0FC1-F063-4AE6-8F45-8BC588E4CC62}" srcOrd="0" destOrd="0" presId="urn:microsoft.com/office/officeart/2005/8/layout/pList1"/>
    <dgm:cxn modelId="{1CC65887-9A75-4754-8FE9-264E727E2A71}" type="presParOf" srcId="{603A9EBD-573A-41CD-ACB0-1D4F27A32E1C}" destId="{E7DD0D98-46A7-4A62-9A78-3F7170FD705C}" srcOrd="1" destOrd="0" presId="urn:microsoft.com/office/officeart/2005/8/layout/pList1"/>
    <dgm:cxn modelId="{0EA23E68-834C-4010-B0C4-B26F0B97746D}" type="presParOf" srcId="{DE8A3FE9-3F2E-4F6F-93F1-47884BD6E614}" destId="{D5D76875-1F23-4B36-9227-87D5DCBDA489}" srcOrd="1" destOrd="0" presId="urn:microsoft.com/office/officeart/2005/8/layout/pList1"/>
    <dgm:cxn modelId="{2C7B4D35-9CA2-421F-8CCD-38045EF50DBD}" type="presParOf" srcId="{DE8A3FE9-3F2E-4F6F-93F1-47884BD6E614}" destId="{D413118D-26C9-4DF1-8674-C746A5D23FA4}" srcOrd="2" destOrd="0" presId="urn:microsoft.com/office/officeart/2005/8/layout/pList1"/>
    <dgm:cxn modelId="{352EF5C5-518F-4414-B687-D1788171253F}" type="presParOf" srcId="{D413118D-26C9-4DF1-8674-C746A5D23FA4}" destId="{03AE24B8-F828-48D0-A59B-E4F766C9A4E6}" srcOrd="0" destOrd="0" presId="urn:microsoft.com/office/officeart/2005/8/layout/pList1"/>
    <dgm:cxn modelId="{05415613-40C0-4950-90A6-780F47D1C7AD}" type="presParOf" srcId="{D413118D-26C9-4DF1-8674-C746A5D23FA4}" destId="{D51BC168-499B-4CBE-8469-1D88700804DA}" srcOrd="1" destOrd="0" presId="urn:microsoft.com/office/officeart/2005/8/layout/pList1"/>
    <dgm:cxn modelId="{F3DC3B4D-0A31-4812-B0B8-26C8BD7C47DA}" type="presParOf" srcId="{DE8A3FE9-3F2E-4F6F-93F1-47884BD6E614}" destId="{2B02E9F1-7FEA-4EF2-907D-54BEC607E4ED}" srcOrd="3" destOrd="0" presId="urn:microsoft.com/office/officeart/2005/8/layout/pList1"/>
    <dgm:cxn modelId="{B75ACAD3-AB4E-49AF-BD05-2DCF84D03586}" type="presParOf" srcId="{DE8A3FE9-3F2E-4F6F-93F1-47884BD6E614}" destId="{23D3315D-3F7E-4311-BF80-4614F3105DE0}" srcOrd="4" destOrd="0" presId="urn:microsoft.com/office/officeart/2005/8/layout/pList1"/>
    <dgm:cxn modelId="{17E8E335-A3AA-46F2-91AB-EB905BD19CD7}" type="presParOf" srcId="{23D3315D-3F7E-4311-BF80-4614F3105DE0}" destId="{514F16BB-2FC8-4CE0-9ED7-3C4347A50D2A}" srcOrd="0" destOrd="0" presId="urn:microsoft.com/office/officeart/2005/8/layout/pList1"/>
    <dgm:cxn modelId="{DF62A455-C188-4ACD-9129-3C66A449FEE1}" type="presParOf" srcId="{23D3315D-3F7E-4311-BF80-4614F3105DE0}" destId="{14134579-8658-45D8-A3A2-935DEBA21009}" srcOrd="1" destOrd="0" presId="urn:microsoft.com/office/officeart/2005/8/layout/pList1"/>
    <dgm:cxn modelId="{38450478-2EB1-47DD-8570-6D5D4AEA6AE9}" type="presParOf" srcId="{DE8A3FE9-3F2E-4F6F-93F1-47884BD6E614}" destId="{33DA5771-E103-422D-88AD-36C0103765B1}" srcOrd="5" destOrd="0" presId="urn:microsoft.com/office/officeart/2005/8/layout/pList1"/>
    <dgm:cxn modelId="{ABB79DC9-5DE3-4F18-92E1-BE4CB5EEA11C}" type="presParOf" srcId="{DE8A3FE9-3F2E-4F6F-93F1-47884BD6E614}" destId="{263CF64E-D58F-4327-BF9F-696713515E2A}" srcOrd="6" destOrd="0" presId="urn:microsoft.com/office/officeart/2005/8/layout/pList1"/>
    <dgm:cxn modelId="{636CB80F-CB44-4698-8DB6-91D4BF329B4D}" type="presParOf" srcId="{263CF64E-D58F-4327-BF9F-696713515E2A}" destId="{CFA1EAF7-753B-4887-B74C-3A161CC76CC0}" srcOrd="0" destOrd="0" presId="urn:microsoft.com/office/officeart/2005/8/layout/pList1"/>
    <dgm:cxn modelId="{9347F153-A2B3-41D8-9FF1-814ABF2DFECA}" type="presParOf" srcId="{263CF64E-D58F-4327-BF9F-696713515E2A}" destId="{CA63204F-FDB7-4EE9-9BDB-84AE2A939441}" srcOrd="1" destOrd="0" presId="urn:microsoft.com/office/officeart/2005/8/layout/pList1"/>
    <dgm:cxn modelId="{FA0FE75B-1AAE-4295-A86A-C932F00EB87E}" type="presParOf" srcId="{DE8A3FE9-3F2E-4F6F-93F1-47884BD6E614}" destId="{E2BE3E97-9C28-49A6-BA36-0B752ECC7CFD}" srcOrd="7" destOrd="0" presId="urn:microsoft.com/office/officeart/2005/8/layout/pList1"/>
    <dgm:cxn modelId="{1CB20C13-BA18-42FF-87BC-9E4E80BED8D1}" type="presParOf" srcId="{DE8A3FE9-3F2E-4F6F-93F1-47884BD6E614}" destId="{25E96931-4407-4730-885E-C3EA6774B4F1}" srcOrd="8" destOrd="0" presId="urn:microsoft.com/office/officeart/2005/8/layout/pList1"/>
    <dgm:cxn modelId="{688EB4A1-1EFA-43F5-A230-D6D10A2B5BA1}" type="presParOf" srcId="{25E96931-4407-4730-885E-C3EA6774B4F1}" destId="{3FE5F577-9065-4B1A-A08C-046971AF758F}" srcOrd="0" destOrd="0" presId="urn:microsoft.com/office/officeart/2005/8/layout/pList1"/>
    <dgm:cxn modelId="{30B3CC10-41D5-4CD3-B53E-A2274D8E0CC9}" type="presParOf" srcId="{25E96931-4407-4730-885E-C3EA6774B4F1}" destId="{F2032EBE-07D3-4099-BE84-3A305CA13409}" srcOrd="1" destOrd="0" presId="urn:microsoft.com/office/officeart/2005/8/layout/pList1"/>
    <dgm:cxn modelId="{2377D6CE-56FE-4D87-A57E-7C27EC2ED8F1}" type="presParOf" srcId="{DE8A3FE9-3F2E-4F6F-93F1-47884BD6E614}" destId="{BAC03934-761E-44FC-B325-300885EBD470}" srcOrd="9" destOrd="0" presId="urn:microsoft.com/office/officeart/2005/8/layout/pList1"/>
    <dgm:cxn modelId="{0EDD9CEB-2D4D-4A9A-9F1C-74B0122F6BD3}" type="presParOf" srcId="{DE8A3FE9-3F2E-4F6F-93F1-47884BD6E614}" destId="{9104D308-B788-4B1E-B70A-F28DCE3952B2}" srcOrd="10" destOrd="0" presId="urn:microsoft.com/office/officeart/2005/8/layout/pList1"/>
    <dgm:cxn modelId="{E7E002EE-777D-487D-98E6-38375FD7B7F9}" type="presParOf" srcId="{9104D308-B788-4B1E-B70A-F28DCE3952B2}" destId="{A0D7EA52-998B-4E16-B78E-433F2CA43FB9}" srcOrd="0" destOrd="0" presId="urn:microsoft.com/office/officeart/2005/8/layout/pList1"/>
    <dgm:cxn modelId="{63760C86-0C97-488D-9931-4F45D8D91CAD}" type="presParOf" srcId="{9104D308-B788-4B1E-B70A-F28DCE3952B2}" destId="{6F7DD89D-F35C-4CC2-B714-C318A871BDAD}" srcOrd="1" destOrd="0" presId="urn:microsoft.com/office/officeart/2005/8/layout/pList1"/>
    <dgm:cxn modelId="{09107D50-B24B-4F91-BA5B-BEA9D204A34E}" type="presParOf" srcId="{DE8A3FE9-3F2E-4F6F-93F1-47884BD6E614}" destId="{05FFEFE8-29E8-4F75-8D29-536416A90C0C}" srcOrd="11" destOrd="0" presId="urn:microsoft.com/office/officeart/2005/8/layout/pList1"/>
    <dgm:cxn modelId="{026B4FC6-D2B1-4217-87BE-8D0B4357BB7C}" type="presParOf" srcId="{DE8A3FE9-3F2E-4F6F-93F1-47884BD6E614}" destId="{DC1A0926-34CE-4270-A61A-4C63754C7A93}" srcOrd="12" destOrd="0" presId="urn:microsoft.com/office/officeart/2005/8/layout/pList1"/>
    <dgm:cxn modelId="{D63BAF44-C867-4F1F-B601-0BF2B8BBCAD6}" type="presParOf" srcId="{DC1A0926-34CE-4270-A61A-4C63754C7A93}" destId="{ACF56C4F-F99A-4F65-9DB1-8A930B2735A7}" srcOrd="0" destOrd="0" presId="urn:microsoft.com/office/officeart/2005/8/layout/pList1"/>
    <dgm:cxn modelId="{287862B9-4EB0-43B4-80F5-6F152BA5797A}" type="presParOf" srcId="{DC1A0926-34CE-4270-A61A-4C63754C7A93}" destId="{95591B5B-D483-455C-9A2B-DF010C7981D0}" srcOrd="1" destOrd="0" presId="urn:microsoft.com/office/officeart/2005/8/layout/pList1"/>
    <dgm:cxn modelId="{082FB200-EDA2-4508-A1E2-E5D1297BB88D}" type="presParOf" srcId="{DE8A3FE9-3F2E-4F6F-93F1-47884BD6E614}" destId="{C2DA84D8-FAF1-4FAB-80E1-D899FFAFF615}" srcOrd="13" destOrd="0" presId="urn:microsoft.com/office/officeart/2005/8/layout/pList1"/>
    <dgm:cxn modelId="{C164EA96-7BD8-466C-B7D7-B9480B27F74E}" type="presParOf" srcId="{DE8A3FE9-3F2E-4F6F-93F1-47884BD6E614}" destId="{BF101765-8604-4932-987F-566FFA065D7C}" srcOrd="14" destOrd="0" presId="urn:microsoft.com/office/officeart/2005/8/layout/pList1"/>
    <dgm:cxn modelId="{B5205140-A93B-4453-8F55-CEAB391C0794}" type="presParOf" srcId="{BF101765-8604-4932-987F-566FFA065D7C}" destId="{5223DDCA-3E4C-415C-BD2E-6007E4ABF264}" srcOrd="0" destOrd="0" presId="urn:microsoft.com/office/officeart/2005/8/layout/pList1"/>
    <dgm:cxn modelId="{1B2A3CB7-3419-4238-8FAD-2CD9B300E72E}" type="presParOf" srcId="{BF101765-8604-4932-987F-566FFA065D7C}" destId="{46F2620E-7573-4926-BDE0-AC32B397B7EB}" srcOrd="1" destOrd="0" presId="urn:microsoft.com/office/officeart/2005/8/layout/pList1"/>
    <dgm:cxn modelId="{BDE3069A-1817-4917-A1FA-6835EFF59BB9}" type="presParOf" srcId="{DE8A3FE9-3F2E-4F6F-93F1-47884BD6E614}" destId="{9C83037A-1D06-4087-84E2-D88D757BA9F1}" srcOrd="15" destOrd="0" presId="urn:microsoft.com/office/officeart/2005/8/layout/pList1"/>
    <dgm:cxn modelId="{A31CCC93-99D4-451F-B722-C889A0486FED}" type="presParOf" srcId="{DE8A3FE9-3F2E-4F6F-93F1-47884BD6E614}" destId="{876D9257-CABD-4A92-9AAE-F81A76B4CF61}" srcOrd="16" destOrd="0" presId="urn:microsoft.com/office/officeart/2005/8/layout/pList1"/>
    <dgm:cxn modelId="{F3AC936E-5518-40C8-BFB9-176F0DFDFF72}" type="presParOf" srcId="{876D9257-CABD-4A92-9AAE-F81A76B4CF61}" destId="{DBF46C02-0960-41BF-87CD-D6723F5C21A8}" srcOrd="0" destOrd="0" presId="urn:microsoft.com/office/officeart/2005/8/layout/pList1"/>
    <dgm:cxn modelId="{25A20D53-F3C6-4B33-B33F-A506927A4386}" type="presParOf" srcId="{876D9257-CABD-4A92-9AAE-F81A76B4CF61}" destId="{5F34E204-3A8F-4E4D-AE3E-7E35F1FFCFDC}" srcOrd="1" destOrd="0" presId="urn:microsoft.com/office/officeart/2005/8/layout/pList1"/>
    <dgm:cxn modelId="{BFE8F0A3-EAEB-4ED9-AF54-FD8763DD9302}" type="presParOf" srcId="{DE8A3FE9-3F2E-4F6F-93F1-47884BD6E614}" destId="{99DA1BDE-593C-4457-94F6-A9FCCB2DF3C9}" srcOrd="17" destOrd="0" presId="urn:microsoft.com/office/officeart/2005/8/layout/pList1"/>
    <dgm:cxn modelId="{ADFA649B-4860-4AA0-92F2-72F4921C28D8}" type="presParOf" srcId="{DE8A3FE9-3F2E-4F6F-93F1-47884BD6E614}" destId="{93A96767-3842-4B04-8D86-8A6B3B3CA9AF}" srcOrd="18" destOrd="0" presId="urn:microsoft.com/office/officeart/2005/8/layout/pList1"/>
    <dgm:cxn modelId="{B8911A29-37D3-416D-8D51-06FD5DAF12F8}" type="presParOf" srcId="{93A96767-3842-4B04-8D86-8A6B3B3CA9AF}" destId="{A43C7395-E815-4FA1-A8FF-70E1B4D5F871}" srcOrd="0" destOrd="0" presId="urn:microsoft.com/office/officeart/2005/8/layout/pList1"/>
    <dgm:cxn modelId="{F65C0B0E-045D-4E7C-8A82-876887CD2A5D}" type="presParOf" srcId="{93A96767-3842-4B04-8D86-8A6B3B3CA9AF}" destId="{38B736F7-1BBB-4E1E-B07A-C9AD6C40D71B}" srcOrd="1" destOrd="0" presId="urn:microsoft.com/office/officeart/2005/8/layout/p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5133B6-77DC-4E7A-AD52-BE30CACDE96A}" type="doc">
      <dgm:prSet loTypeId="urn:microsoft.com/office/officeart/2005/8/layout/vList6" loCatId="process" qsTypeId="urn:microsoft.com/office/officeart/2005/8/quickstyle/simple1" qsCatId="simple" csTypeId="urn:microsoft.com/office/officeart/2005/8/colors/accent1_5" csCatId="accent1" phldr="1"/>
      <dgm:spPr/>
      <dgm:t>
        <a:bodyPr/>
        <a:lstStyle/>
        <a:p>
          <a:endParaRPr lang="zh-TW" altLang="en-US"/>
        </a:p>
      </dgm:t>
    </dgm:pt>
    <dgm:pt modelId="{DF1C5B1B-E9E6-4914-A843-3BB99712D421}">
      <dgm:prSet phldrT="[文字]"/>
      <dgm:spPr/>
      <dgm:t>
        <a:bodyPr/>
        <a:lstStyle/>
        <a:p>
          <a:r>
            <a:rPr lang="en-US" altLang="zh-TW" dirty="0" smtClean="0"/>
            <a:t>Events</a:t>
          </a:r>
          <a:endParaRPr lang="zh-TW" altLang="en-US" dirty="0"/>
        </a:p>
      </dgm:t>
    </dgm:pt>
    <dgm:pt modelId="{E0E233B6-A570-448C-BFFF-E71C38043C99}" type="parTrans" cxnId="{DF3366A4-7662-4C19-AEAB-10C6D40C9D0C}">
      <dgm:prSet/>
      <dgm:spPr/>
      <dgm:t>
        <a:bodyPr/>
        <a:lstStyle/>
        <a:p>
          <a:endParaRPr lang="zh-TW" altLang="en-US"/>
        </a:p>
      </dgm:t>
    </dgm:pt>
    <dgm:pt modelId="{675E9975-C788-422A-B86E-D8F0D9179F32}" type="sibTrans" cxnId="{DF3366A4-7662-4C19-AEAB-10C6D40C9D0C}">
      <dgm:prSet/>
      <dgm:spPr/>
      <dgm:t>
        <a:bodyPr/>
        <a:lstStyle/>
        <a:p>
          <a:endParaRPr lang="zh-TW" altLang="en-US"/>
        </a:p>
      </dgm:t>
    </dgm:pt>
    <dgm:pt modelId="{EB1EA6E5-2B33-457C-90D4-0226D50A1186}">
      <dgm:prSet phldrT="[文字]"/>
      <dgm:spPr/>
      <dgm:t>
        <a:bodyPr/>
        <a:lstStyle/>
        <a:p>
          <a:r>
            <a:rPr lang="en-US" altLang="zh-TW" dirty="0" smtClean="0"/>
            <a:t>Camera Event: Motion detection, alarm input, connection failure</a:t>
          </a:r>
          <a:endParaRPr lang="zh-TW" altLang="en-US" dirty="0"/>
        </a:p>
      </dgm:t>
    </dgm:pt>
    <dgm:pt modelId="{6A485D0B-C490-4BD0-A88E-400D9C266B2B}" type="parTrans" cxnId="{13432950-9271-4394-8A80-548B2ED922BF}">
      <dgm:prSet/>
      <dgm:spPr/>
      <dgm:t>
        <a:bodyPr/>
        <a:lstStyle/>
        <a:p>
          <a:endParaRPr lang="zh-TW" altLang="en-US"/>
        </a:p>
      </dgm:t>
    </dgm:pt>
    <dgm:pt modelId="{71C30B92-144D-4BFA-B69C-B2A5AE48B2F8}" type="sibTrans" cxnId="{13432950-9271-4394-8A80-548B2ED922BF}">
      <dgm:prSet/>
      <dgm:spPr/>
      <dgm:t>
        <a:bodyPr/>
        <a:lstStyle/>
        <a:p>
          <a:endParaRPr lang="zh-TW" altLang="en-US"/>
        </a:p>
      </dgm:t>
    </dgm:pt>
    <dgm:pt modelId="{5087D058-68E1-46BD-9AD1-71BF678F07C0}">
      <dgm:prSet phldrT="[文字]"/>
      <dgm:spPr/>
      <dgm:t>
        <a:bodyPr/>
        <a:lstStyle/>
        <a:p>
          <a:r>
            <a:rPr lang="en-US" altLang="zh-TW" dirty="0" smtClean="0"/>
            <a:t>NVR Event: Recording failure</a:t>
          </a:r>
          <a:endParaRPr lang="zh-TW" altLang="en-US" dirty="0"/>
        </a:p>
      </dgm:t>
    </dgm:pt>
    <dgm:pt modelId="{FE342457-9A0F-4BC0-8B35-9D4007C46305}" type="parTrans" cxnId="{DD356EB2-236A-465D-A0E0-618B2484D034}">
      <dgm:prSet/>
      <dgm:spPr/>
      <dgm:t>
        <a:bodyPr/>
        <a:lstStyle/>
        <a:p>
          <a:endParaRPr lang="zh-TW" altLang="en-US"/>
        </a:p>
      </dgm:t>
    </dgm:pt>
    <dgm:pt modelId="{36FC5BA2-ED57-43BE-B620-3C7F79892BBE}" type="sibTrans" cxnId="{DD356EB2-236A-465D-A0E0-618B2484D034}">
      <dgm:prSet/>
      <dgm:spPr/>
      <dgm:t>
        <a:bodyPr/>
        <a:lstStyle/>
        <a:p>
          <a:endParaRPr lang="zh-TW" altLang="en-US"/>
        </a:p>
      </dgm:t>
    </dgm:pt>
    <dgm:pt modelId="{CB4561C9-054C-4EDF-B74E-FC3CE6884780}">
      <dgm:prSet phldrT="[文字]"/>
      <dgm:spPr/>
      <dgm:t>
        <a:bodyPr/>
        <a:lstStyle/>
        <a:p>
          <a:r>
            <a:rPr lang="en-US" altLang="zh-TW" dirty="0" smtClean="0"/>
            <a:t>Actions</a:t>
          </a:r>
          <a:endParaRPr lang="zh-TW" altLang="en-US" dirty="0"/>
        </a:p>
      </dgm:t>
    </dgm:pt>
    <dgm:pt modelId="{99FCB94F-4113-4A6E-A9B8-B468D07F90D6}" type="parTrans" cxnId="{465212EE-362B-4279-BA0B-E8043EF42F21}">
      <dgm:prSet/>
      <dgm:spPr/>
      <dgm:t>
        <a:bodyPr/>
        <a:lstStyle/>
        <a:p>
          <a:endParaRPr lang="zh-TW" altLang="en-US"/>
        </a:p>
      </dgm:t>
    </dgm:pt>
    <dgm:pt modelId="{371B8D19-7ABE-4627-B29F-BD8AE23FA32B}" type="sibTrans" cxnId="{465212EE-362B-4279-BA0B-E8043EF42F21}">
      <dgm:prSet/>
      <dgm:spPr/>
      <dgm:t>
        <a:bodyPr/>
        <a:lstStyle/>
        <a:p>
          <a:endParaRPr lang="zh-TW" altLang="en-US"/>
        </a:p>
      </dgm:t>
    </dgm:pt>
    <dgm:pt modelId="{8C8A2AB3-3F43-40C0-ADE6-BCEBA7F40DAB}">
      <dgm:prSet phldrT="[文字]"/>
      <dgm:spPr/>
      <dgm:t>
        <a:bodyPr/>
        <a:lstStyle/>
        <a:p>
          <a:r>
            <a:rPr lang="en-US" altLang="zh-TW" dirty="0" smtClean="0"/>
            <a:t>External Event: User-defined event</a:t>
          </a:r>
          <a:endParaRPr lang="zh-TW" altLang="en-US" dirty="0"/>
        </a:p>
      </dgm:t>
    </dgm:pt>
    <dgm:pt modelId="{15482C54-E6E9-443D-92A7-32E67D865DF4}" type="parTrans" cxnId="{196B8C61-694A-4545-9A75-DA59A50AE2E5}">
      <dgm:prSet/>
      <dgm:spPr/>
      <dgm:t>
        <a:bodyPr/>
        <a:lstStyle/>
        <a:p>
          <a:endParaRPr lang="zh-TW" altLang="en-US"/>
        </a:p>
      </dgm:t>
    </dgm:pt>
    <dgm:pt modelId="{4DF82426-7D92-46E2-9555-818788A7EE13}" type="sibTrans" cxnId="{196B8C61-694A-4545-9A75-DA59A50AE2E5}">
      <dgm:prSet/>
      <dgm:spPr/>
      <dgm:t>
        <a:bodyPr/>
        <a:lstStyle/>
        <a:p>
          <a:endParaRPr lang="zh-TW" altLang="en-US"/>
        </a:p>
      </dgm:t>
    </dgm:pt>
    <dgm:pt modelId="{D608FDBD-F80A-446E-9FB5-8AE7A811BE75}">
      <dgm:prSet phldrT="[文字]"/>
      <dgm:spPr/>
      <dgm:t>
        <a:bodyPr/>
        <a:lstStyle/>
        <a:p>
          <a:r>
            <a:rPr lang="en-US" altLang="zh-TW" dirty="0" smtClean="0"/>
            <a:t>User-defined action</a:t>
          </a:r>
          <a:endParaRPr lang="zh-TW" altLang="en-US" dirty="0"/>
        </a:p>
      </dgm:t>
    </dgm:pt>
    <dgm:pt modelId="{DBBF0A2D-5825-4C7E-A7D0-A319F976F0AC}" type="sibTrans" cxnId="{CFE1628B-FD0E-4BEB-A509-D0A1ED597BA6}">
      <dgm:prSet/>
      <dgm:spPr/>
      <dgm:t>
        <a:bodyPr/>
        <a:lstStyle/>
        <a:p>
          <a:endParaRPr lang="en-US"/>
        </a:p>
      </dgm:t>
    </dgm:pt>
    <dgm:pt modelId="{374D274A-1FAD-40ED-A609-A60C550509BF}" type="parTrans" cxnId="{CFE1628B-FD0E-4BEB-A509-D0A1ED597BA6}">
      <dgm:prSet/>
      <dgm:spPr/>
      <dgm:t>
        <a:bodyPr/>
        <a:lstStyle/>
        <a:p>
          <a:endParaRPr lang="en-US"/>
        </a:p>
      </dgm:t>
    </dgm:pt>
    <dgm:pt modelId="{19B7A1BC-2897-401B-922E-07BAE81B7F05}">
      <dgm:prSet phldrT="[文字]"/>
      <dgm:spPr/>
      <dgm:t>
        <a:bodyPr/>
        <a:lstStyle/>
        <a:p>
          <a:r>
            <a:rPr lang="en-US" altLang="zh-TW" dirty="0" smtClean="0"/>
            <a:t>SMS and email alert</a:t>
          </a:r>
          <a:endParaRPr lang="zh-TW" altLang="en-US" dirty="0"/>
        </a:p>
      </dgm:t>
    </dgm:pt>
    <dgm:pt modelId="{2CEFEA0C-5B86-41C9-B495-B326EAFE4E7C}" type="sibTrans" cxnId="{D0125A7F-DBB4-4FFD-A01B-89037C567990}">
      <dgm:prSet/>
      <dgm:spPr/>
      <dgm:t>
        <a:bodyPr/>
        <a:lstStyle/>
        <a:p>
          <a:endParaRPr lang="zh-TW" altLang="en-US"/>
        </a:p>
      </dgm:t>
    </dgm:pt>
    <dgm:pt modelId="{2A125EA9-A982-4485-A0E9-CF1613D4FA5E}" type="parTrans" cxnId="{D0125A7F-DBB4-4FFD-A01B-89037C567990}">
      <dgm:prSet/>
      <dgm:spPr/>
      <dgm:t>
        <a:bodyPr/>
        <a:lstStyle/>
        <a:p>
          <a:endParaRPr lang="zh-TW" altLang="en-US"/>
        </a:p>
      </dgm:t>
    </dgm:pt>
    <dgm:pt modelId="{038F6CA6-CC29-4A2A-A1BE-698D34BEDE5E}">
      <dgm:prSet phldrT="[文字]"/>
      <dgm:spPr/>
      <dgm:t>
        <a:bodyPr/>
        <a:lstStyle/>
        <a:p>
          <a:r>
            <a:rPr lang="en-US" altLang="zh-TW" dirty="0" smtClean="0"/>
            <a:t>PTZ camera control, alarm output</a:t>
          </a:r>
          <a:endParaRPr lang="zh-TW" altLang="en-US" dirty="0"/>
        </a:p>
      </dgm:t>
    </dgm:pt>
    <dgm:pt modelId="{DCE77E68-F34F-4598-B1D8-D6E9CBAB82AC}" type="sibTrans" cxnId="{57743D31-F0FA-47B8-A993-4D0EBFCD5126}">
      <dgm:prSet/>
      <dgm:spPr/>
      <dgm:t>
        <a:bodyPr/>
        <a:lstStyle/>
        <a:p>
          <a:endParaRPr lang="en-US"/>
        </a:p>
      </dgm:t>
    </dgm:pt>
    <dgm:pt modelId="{2B924345-A0D5-4C27-BD76-62E64C05D4D0}" type="parTrans" cxnId="{57743D31-F0FA-47B8-A993-4D0EBFCD5126}">
      <dgm:prSet/>
      <dgm:spPr/>
      <dgm:t>
        <a:bodyPr/>
        <a:lstStyle/>
        <a:p>
          <a:endParaRPr lang="en-US"/>
        </a:p>
      </dgm:t>
    </dgm:pt>
    <dgm:pt modelId="{BFA95B05-4181-4EB0-A028-B1632CC7CC3A}">
      <dgm:prSet phldrT="[文字]"/>
      <dgm:spPr/>
      <dgm:t>
        <a:bodyPr/>
        <a:lstStyle/>
        <a:p>
          <a:r>
            <a:rPr lang="en-US" altLang="zh-TW" dirty="0" smtClean="0"/>
            <a:t>Multi-channel recording, NVR buzzer</a:t>
          </a:r>
          <a:endParaRPr lang="zh-TW" altLang="en-US" dirty="0"/>
        </a:p>
      </dgm:t>
    </dgm:pt>
    <dgm:pt modelId="{987AFF26-AA28-4985-9EF6-CC484AF1FD6C}" type="sibTrans" cxnId="{77A67E6F-30D0-4BEA-8000-F68B1650779D}">
      <dgm:prSet/>
      <dgm:spPr/>
      <dgm:t>
        <a:bodyPr/>
        <a:lstStyle/>
        <a:p>
          <a:endParaRPr lang="zh-TW" altLang="en-US"/>
        </a:p>
      </dgm:t>
    </dgm:pt>
    <dgm:pt modelId="{B441EC35-2A23-4EE5-86FE-3598AD72676F}" type="parTrans" cxnId="{77A67E6F-30D0-4BEA-8000-F68B1650779D}">
      <dgm:prSet/>
      <dgm:spPr/>
      <dgm:t>
        <a:bodyPr/>
        <a:lstStyle/>
        <a:p>
          <a:endParaRPr lang="zh-TW" altLang="en-US"/>
        </a:p>
      </dgm:t>
    </dgm:pt>
    <dgm:pt modelId="{816C8622-445A-455D-89A1-6B0B5D874CAF}" type="pres">
      <dgm:prSet presAssocID="{655133B6-77DC-4E7A-AD52-BE30CACDE96A}" presName="Name0" presStyleCnt="0">
        <dgm:presLayoutVars>
          <dgm:dir/>
          <dgm:animLvl val="lvl"/>
          <dgm:resizeHandles/>
        </dgm:presLayoutVars>
      </dgm:prSet>
      <dgm:spPr/>
      <dgm:t>
        <a:bodyPr/>
        <a:lstStyle/>
        <a:p>
          <a:endParaRPr lang="zh-TW" altLang="en-US"/>
        </a:p>
      </dgm:t>
    </dgm:pt>
    <dgm:pt modelId="{EB219E76-8570-4126-910D-58BAE4EB91F7}" type="pres">
      <dgm:prSet presAssocID="{DF1C5B1B-E9E6-4914-A843-3BB99712D421}" presName="linNode" presStyleCnt="0"/>
      <dgm:spPr/>
    </dgm:pt>
    <dgm:pt modelId="{A56E74F5-F400-4766-B2DD-41A14466A097}" type="pres">
      <dgm:prSet presAssocID="{DF1C5B1B-E9E6-4914-A843-3BB99712D421}" presName="parentShp" presStyleLbl="node1" presStyleIdx="0" presStyleCnt="2" custScaleX="73998">
        <dgm:presLayoutVars>
          <dgm:bulletEnabled val="1"/>
        </dgm:presLayoutVars>
      </dgm:prSet>
      <dgm:spPr/>
      <dgm:t>
        <a:bodyPr/>
        <a:lstStyle/>
        <a:p>
          <a:endParaRPr lang="zh-TW" altLang="en-US"/>
        </a:p>
      </dgm:t>
    </dgm:pt>
    <dgm:pt modelId="{CD84BF6B-99DB-49D9-AE67-E3B8639B5AD0}" type="pres">
      <dgm:prSet presAssocID="{DF1C5B1B-E9E6-4914-A843-3BB99712D421}" presName="childShp" presStyleLbl="bgAccFollowNode1" presStyleIdx="0" presStyleCnt="2">
        <dgm:presLayoutVars>
          <dgm:bulletEnabled val="1"/>
        </dgm:presLayoutVars>
      </dgm:prSet>
      <dgm:spPr/>
      <dgm:t>
        <a:bodyPr/>
        <a:lstStyle/>
        <a:p>
          <a:endParaRPr lang="zh-TW" altLang="en-US"/>
        </a:p>
      </dgm:t>
    </dgm:pt>
    <dgm:pt modelId="{FBADFE74-1B23-4BE6-BC9D-7F8D0C5B5E6C}" type="pres">
      <dgm:prSet presAssocID="{675E9975-C788-422A-B86E-D8F0D9179F32}" presName="spacing" presStyleCnt="0"/>
      <dgm:spPr/>
    </dgm:pt>
    <dgm:pt modelId="{870A0307-7C4F-45F1-9D30-B217B931148E}" type="pres">
      <dgm:prSet presAssocID="{CB4561C9-054C-4EDF-B74E-FC3CE6884780}" presName="linNode" presStyleCnt="0"/>
      <dgm:spPr/>
    </dgm:pt>
    <dgm:pt modelId="{CBA930E4-01A0-4B70-844B-B1D309AC120B}" type="pres">
      <dgm:prSet presAssocID="{CB4561C9-054C-4EDF-B74E-FC3CE6884780}" presName="parentShp" presStyleLbl="node1" presStyleIdx="1" presStyleCnt="2" custScaleX="73998">
        <dgm:presLayoutVars>
          <dgm:bulletEnabled val="1"/>
        </dgm:presLayoutVars>
      </dgm:prSet>
      <dgm:spPr/>
      <dgm:t>
        <a:bodyPr/>
        <a:lstStyle/>
        <a:p>
          <a:endParaRPr lang="zh-TW" altLang="en-US"/>
        </a:p>
      </dgm:t>
    </dgm:pt>
    <dgm:pt modelId="{F19F72BD-4E34-400A-95CB-9ABC91E5AA85}" type="pres">
      <dgm:prSet presAssocID="{CB4561C9-054C-4EDF-B74E-FC3CE6884780}" presName="childShp" presStyleLbl="bgAccFollowNode1" presStyleIdx="1" presStyleCnt="2">
        <dgm:presLayoutVars>
          <dgm:bulletEnabled val="1"/>
        </dgm:presLayoutVars>
      </dgm:prSet>
      <dgm:spPr/>
      <dgm:t>
        <a:bodyPr/>
        <a:lstStyle/>
        <a:p>
          <a:endParaRPr lang="zh-TW" altLang="en-US"/>
        </a:p>
      </dgm:t>
    </dgm:pt>
  </dgm:ptLst>
  <dgm:cxnLst>
    <dgm:cxn modelId="{AD6BDE0F-E159-407E-ADC6-FCBA85A84FA7}" type="presOf" srcId="{EB1EA6E5-2B33-457C-90D4-0226D50A1186}" destId="{CD84BF6B-99DB-49D9-AE67-E3B8639B5AD0}" srcOrd="0" destOrd="0" presId="urn:microsoft.com/office/officeart/2005/8/layout/vList6"/>
    <dgm:cxn modelId="{A84CEE56-7482-4EFB-A919-072FB54FC91D}" type="presOf" srcId="{8C8A2AB3-3F43-40C0-ADE6-BCEBA7F40DAB}" destId="{CD84BF6B-99DB-49D9-AE67-E3B8639B5AD0}" srcOrd="0" destOrd="2" presId="urn:microsoft.com/office/officeart/2005/8/layout/vList6"/>
    <dgm:cxn modelId="{7094BE04-C7D5-4401-BFEF-8C5287EB45A3}" type="presOf" srcId="{D608FDBD-F80A-446E-9FB5-8AE7A811BE75}" destId="{F19F72BD-4E34-400A-95CB-9ABC91E5AA85}" srcOrd="0" destOrd="3" presId="urn:microsoft.com/office/officeart/2005/8/layout/vList6"/>
    <dgm:cxn modelId="{D0125A7F-DBB4-4FFD-A01B-89037C567990}" srcId="{CB4561C9-054C-4EDF-B74E-FC3CE6884780}" destId="{19B7A1BC-2897-401B-922E-07BAE81B7F05}" srcOrd="2" destOrd="0" parTransId="{2A125EA9-A982-4485-A0E9-CF1613D4FA5E}" sibTransId="{2CEFEA0C-5B86-41C9-B495-B326EAFE4E7C}"/>
    <dgm:cxn modelId="{9628BC08-3D86-4441-8C32-81CEED171AE5}" type="presOf" srcId="{5087D058-68E1-46BD-9AD1-71BF678F07C0}" destId="{CD84BF6B-99DB-49D9-AE67-E3B8639B5AD0}" srcOrd="0" destOrd="1" presId="urn:microsoft.com/office/officeart/2005/8/layout/vList6"/>
    <dgm:cxn modelId="{196B8C61-694A-4545-9A75-DA59A50AE2E5}" srcId="{DF1C5B1B-E9E6-4914-A843-3BB99712D421}" destId="{8C8A2AB3-3F43-40C0-ADE6-BCEBA7F40DAB}" srcOrd="2" destOrd="0" parTransId="{15482C54-E6E9-443D-92A7-32E67D865DF4}" sibTransId="{4DF82426-7D92-46E2-9555-818788A7EE13}"/>
    <dgm:cxn modelId="{DF3366A4-7662-4C19-AEAB-10C6D40C9D0C}" srcId="{655133B6-77DC-4E7A-AD52-BE30CACDE96A}" destId="{DF1C5B1B-E9E6-4914-A843-3BB99712D421}" srcOrd="0" destOrd="0" parTransId="{E0E233B6-A570-448C-BFFF-E71C38043C99}" sibTransId="{675E9975-C788-422A-B86E-D8F0D9179F32}"/>
    <dgm:cxn modelId="{244AABF8-F019-4409-9771-38A96352754B}" type="presOf" srcId="{BFA95B05-4181-4EB0-A028-B1632CC7CC3A}" destId="{F19F72BD-4E34-400A-95CB-9ABC91E5AA85}" srcOrd="0" destOrd="0" presId="urn:microsoft.com/office/officeart/2005/8/layout/vList6"/>
    <dgm:cxn modelId="{0E340293-972E-4BCD-AA6B-17471825CD0B}" type="presOf" srcId="{CB4561C9-054C-4EDF-B74E-FC3CE6884780}" destId="{CBA930E4-01A0-4B70-844B-B1D309AC120B}" srcOrd="0" destOrd="0" presId="urn:microsoft.com/office/officeart/2005/8/layout/vList6"/>
    <dgm:cxn modelId="{56B84CE3-5852-44B8-A761-FCE77E255A0B}" type="presOf" srcId="{DF1C5B1B-E9E6-4914-A843-3BB99712D421}" destId="{A56E74F5-F400-4766-B2DD-41A14466A097}" srcOrd="0" destOrd="0" presId="urn:microsoft.com/office/officeart/2005/8/layout/vList6"/>
    <dgm:cxn modelId="{465212EE-362B-4279-BA0B-E8043EF42F21}" srcId="{655133B6-77DC-4E7A-AD52-BE30CACDE96A}" destId="{CB4561C9-054C-4EDF-B74E-FC3CE6884780}" srcOrd="1" destOrd="0" parTransId="{99FCB94F-4113-4A6E-A9B8-B468D07F90D6}" sibTransId="{371B8D19-7ABE-4627-B29F-BD8AE23FA32B}"/>
    <dgm:cxn modelId="{5CAACDFB-81B2-4D7E-B0C0-8FDA9C36E4CB}" type="presOf" srcId="{19B7A1BC-2897-401B-922E-07BAE81B7F05}" destId="{F19F72BD-4E34-400A-95CB-9ABC91E5AA85}" srcOrd="0" destOrd="2" presId="urn:microsoft.com/office/officeart/2005/8/layout/vList6"/>
    <dgm:cxn modelId="{7000BCFA-7B1F-4C96-A39F-66DDCE88023F}" type="presOf" srcId="{655133B6-77DC-4E7A-AD52-BE30CACDE96A}" destId="{816C8622-445A-455D-89A1-6B0B5D874CAF}" srcOrd="0" destOrd="0" presId="urn:microsoft.com/office/officeart/2005/8/layout/vList6"/>
    <dgm:cxn modelId="{DD356EB2-236A-465D-A0E0-618B2484D034}" srcId="{DF1C5B1B-E9E6-4914-A843-3BB99712D421}" destId="{5087D058-68E1-46BD-9AD1-71BF678F07C0}" srcOrd="1" destOrd="0" parTransId="{FE342457-9A0F-4BC0-8B35-9D4007C46305}" sibTransId="{36FC5BA2-ED57-43BE-B620-3C7F79892BBE}"/>
    <dgm:cxn modelId="{77A67E6F-30D0-4BEA-8000-F68B1650779D}" srcId="{CB4561C9-054C-4EDF-B74E-FC3CE6884780}" destId="{BFA95B05-4181-4EB0-A028-B1632CC7CC3A}" srcOrd="0" destOrd="0" parTransId="{B441EC35-2A23-4EE5-86FE-3598AD72676F}" sibTransId="{987AFF26-AA28-4985-9EF6-CC484AF1FD6C}"/>
    <dgm:cxn modelId="{13432950-9271-4394-8A80-548B2ED922BF}" srcId="{DF1C5B1B-E9E6-4914-A843-3BB99712D421}" destId="{EB1EA6E5-2B33-457C-90D4-0226D50A1186}" srcOrd="0" destOrd="0" parTransId="{6A485D0B-C490-4BD0-A88E-400D9C266B2B}" sibTransId="{71C30B92-144D-4BFA-B69C-B2A5AE48B2F8}"/>
    <dgm:cxn modelId="{287E98C6-1F91-4425-ACBC-E85D0FCFFB68}" type="presOf" srcId="{038F6CA6-CC29-4A2A-A1BE-698D34BEDE5E}" destId="{F19F72BD-4E34-400A-95CB-9ABC91E5AA85}" srcOrd="0" destOrd="1" presId="urn:microsoft.com/office/officeart/2005/8/layout/vList6"/>
    <dgm:cxn modelId="{CFE1628B-FD0E-4BEB-A509-D0A1ED597BA6}" srcId="{CB4561C9-054C-4EDF-B74E-FC3CE6884780}" destId="{D608FDBD-F80A-446E-9FB5-8AE7A811BE75}" srcOrd="3" destOrd="0" parTransId="{374D274A-1FAD-40ED-A609-A60C550509BF}" sibTransId="{DBBF0A2D-5825-4C7E-A7D0-A319F976F0AC}"/>
    <dgm:cxn modelId="{57743D31-F0FA-47B8-A993-4D0EBFCD5126}" srcId="{CB4561C9-054C-4EDF-B74E-FC3CE6884780}" destId="{038F6CA6-CC29-4A2A-A1BE-698D34BEDE5E}" srcOrd="1" destOrd="0" parTransId="{2B924345-A0D5-4C27-BD76-62E64C05D4D0}" sibTransId="{DCE77E68-F34F-4598-B1D8-D6E9CBAB82AC}"/>
    <dgm:cxn modelId="{39E371EC-6C4E-40D3-AB0F-B7220B0353EE}" type="presParOf" srcId="{816C8622-445A-455D-89A1-6B0B5D874CAF}" destId="{EB219E76-8570-4126-910D-58BAE4EB91F7}" srcOrd="0" destOrd="0" presId="urn:microsoft.com/office/officeart/2005/8/layout/vList6"/>
    <dgm:cxn modelId="{C87CE963-19E2-4091-9E7A-40F4AD93AB56}" type="presParOf" srcId="{EB219E76-8570-4126-910D-58BAE4EB91F7}" destId="{A56E74F5-F400-4766-B2DD-41A14466A097}" srcOrd="0" destOrd="0" presId="urn:microsoft.com/office/officeart/2005/8/layout/vList6"/>
    <dgm:cxn modelId="{ED3C2B1A-FAD6-48D8-B154-D2B8242C0B20}" type="presParOf" srcId="{EB219E76-8570-4126-910D-58BAE4EB91F7}" destId="{CD84BF6B-99DB-49D9-AE67-E3B8639B5AD0}" srcOrd="1" destOrd="0" presId="urn:microsoft.com/office/officeart/2005/8/layout/vList6"/>
    <dgm:cxn modelId="{AB43AD8E-62D8-413A-9DBB-6511160EDCF0}" type="presParOf" srcId="{816C8622-445A-455D-89A1-6B0B5D874CAF}" destId="{FBADFE74-1B23-4BE6-BC9D-7F8D0C5B5E6C}" srcOrd="1" destOrd="0" presId="urn:microsoft.com/office/officeart/2005/8/layout/vList6"/>
    <dgm:cxn modelId="{D94D744D-2D13-47FB-9FB2-6D47CC30999B}" type="presParOf" srcId="{816C8622-445A-455D-89A1-6B0B5D874CAF}" destId="{870A0307-7C4F-45F1-9D30-B217B931148E}" srcOrd="2" destOrd="0" presId="urn:microsoft.com/office/officeart/2005/8/layout/vList6"/>
    <dgm:cxn modelId="{B6B7243F-7688-41EB-8D86-43B9C6CBDD4F}" type="presParOf" srcId="{870A0307-7C4F-45F1-9D30-B217B931148E}" destId="{CBA930E4-01A0-4B70-844B-B1D309AC120B}" srcOrd="0" destOrd="0" presId="urn:microsoft.com/office/officeart/2005/8/layout/vList6"/>
    <dgm:cxn modelId="{98AAE57B-0AD4-4BC6-AE84-F6EBDD554620}" type="presParOf" srcId="{870A0307-7C4F-45F1-9D30-B217B931148E}" destId="{F19F72BD-4E34-400A-95CB-9ABC91E5AA85}" srcOrd="1" destOrd="0" presId="urn:microsoft.com/office/officeart/2005/8/layout/vList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image" Target="../media/image7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C92F27-2AED-4551-A2B8-C9A473A08518}" type="datetimeFigureOut">
              <a:rPr lang="zh-TW" altLang="en-US" smtClean="0"/>
              <a:pPr/>
              <a:t>2012/11/12</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9F8849-641C-417D-8CE4-C053A08ED03A}"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035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00356" name="投影片編號版面配置區 3"/>
          <p:cNvSpPr>
            <a:spLocks noGrp="1"/>
          </p:cNvSpPr>
          <p:nvPr>
            <p:ph type="sldNum" sz="quarter" idx="5"/>
          </p:nvPr>
        </p:nvSpPr>
        <p:spPr bwMode="auto">
          <a:noFill/>
          <a:ln>
            <a:miter lim="800000"/>
            <a:headEnd/>
            <a:tailEnd/>
          </a:ln>
        </p:spPr>
        <p:txBody>
          <a:bodyPr/>
          <a:lstStyle/>
          <a:p>
            <a:fld id="{48658F06-0C77-44B1-ABBF-F82302C43A9E}" type="slidenum">
              <a:rPr lang="zh-TW" altLang="en-US" smtClean="0"/>
              <a:pPr/>
              <a:t>12</a:t>
            </a:fld>
            <a:endParaRPr lang="en-US"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933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en-US" altLang="zh-TW" dirty="0" smtClean="0"/>
          </a:p>
        </p:txBody>
      </p:sp>
      <p:sp>
        <p:nvSpPr>
          <p:cNvPr id="99332" name="投影片編號版面配置區 3"/>
          <p:cNvSpPr>
            <a:spLocks noGrp="1"/>
          </p:cNvSpPr>
          <p:nvPr>
            <p:ph type="sldNum" sz="quarter" idx="5"/>
          </p:nvPr>
        </p:nvSpPr>
        <p:spPr bwMode="auto">
          <a:noFill/>
          <a:ln>
            <a:miter lim="800000"/>
            <a:headEnd/>
            <a:tailEnd/>
          </a:ln>
        </p:spPr>
        <p:txBody>
          <a:bodyPr/>
          <a:lstStyle/>
          <a:p>
            <a:fld id="{751B5583-65BC-4F1D-ACBC-86E45CEB485B}" type="slidenum">
              <a:rPr lang="zh-TW" altLang="en-US" smtClean="0"/>
              <a:pPr/>
              <a:t>13</a:t>
            </a:fld>
            <a:endParaRPr lang="en-US" altLang="zh-TW"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投影片圖像版面配置區 1"/>
          <p:cNvSpPr>
            <a:spLocks noGrp="1" noRot="1" noChangeAspect="1" noTextEdit="1"/>
          </p:cNvSpPr>
          <p:nvPr>
            <p:ph type="sldImg"/>
          </p:nvPr>
        </p:nvSpPr>
        <p:spPr>
          <a:ln/>
        </p:spPr>
      </p:sp>
      <p:sp>
        <p:nvSpPr>
          <p:cNvPr id="25603" name="備忘稿版面配置區 2"/>
          <p:cNvSpPr>
            <a:spLocks noGrp="1"/>
          </p:cNvSpPr>
          <p:nvPr>
            <p:ph type="body" idx="1"/>
          </p:nvPr>
        </p:nvSpPr>
        <p:spPr>
          <a:noFill/>
          <a:ln/>
        </p:spPr>
        <p:txBody>
          <a:bodyPr/>
          <a:lstStyle/>
          <a:p>
            <a:endParaRPr lang="zh-TW" altLang="zh-TW" smtClean="0"/>
          </a:p>
        </p:txBody>
      </p:sp>
      <p:sp>
        <p:nvSpPr>
          <p:cNvPr id="25604" name="投影片編號版面配置區 3"/>
          <p:cNvSpPr>
            <a:spLocks noGrp="1"/>
          </p:cNvSpPr>
          <p:nvPr>
            <p:ph type="sldNum" sz="quarter" idx="5"/>
          </p:nvPr>
        </p:nvSpPr>
        <p:spPr>
          <a:noFill/>
        </p:spPr>
        <p:txBody>
          <a:bodyPr/>
          <a:lstStyle/>
          <a:p>
            <a:fld id="{33089F62-A708-48E9-A854-3A067553354A}" type="slidenum">
              <a:rPr lang="zh-TW" altLang="en-US" smtClean="0"/>
              <a:pPr/>
              <a:t>14</a:t>
            </a:fld>
            <a:endParaRPr lang="en-US"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15</a:t>
            </a:fld>
            <a:endParaRPr lang="en-US"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0667E810-A21B-4DA0-BC89-9324730066B8}" type="slidenum">
              <a:rPr lang="zh-TW" altLang="en-US" smtClean="0"/>
              <a:pPr/>
              <a:t>18</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r>
              <a:rPr lang="zh-TW" altLang="en-US" dirty="0" smtClean="0"/>
              <a:t>彈性拖拉要秀圖</a:t>
            </a:r>
            <a:endParaRPr lang="en-US" altLang="zh-TW" dirty="0" smtClean="0"/>
          </a:p>
          <a:p>
            <a:r>
              <a:rPr lang="en-US" altLang="zh-TW" dirty="0" smtClean="0"/>
              <a:t>From</a:t>
            </a:r>
            <a:r>
              <a:rPr lang="en-US" altLang="zh-TW" baseline="0" dirty="0" smtClean="0"/>
              <a:t> 42 to 64 channel</a:t>
            </a:r>
          </a:p>
          <a:p>
            <a:r>
              <a:rPr lang="zh-TW" altLang="en-US" baseline="0" dirty="0" smtClean="0"/>
              <a:t>秀</a:t>
            </a:r>
            <a:r>
              <a:rPr lang="en-US" altLang="zh-TW" baseline="0" dirty="0" smtClean="0"/>
              <a:t>disk error </a:t>
            </a:r>
            <a:r>
              <a:rPr lang="zh-TW" altLang="en-US" baseline="0" dirty="0" smtClean="0"/>
              <a:t>視窗</a:t>
            </a:r>
            <a:endParaRPr lang="en-US" altLang="zh-TW" dirty="0" smtClean="0"/>
          </a:p>
          <a:p>
            <a:r>
              <a:rPr lang="en-US" altLang="zh-TW" dirty="0" smtClean="0"/>
              <a:t>project-option =&gt; 64 channel</a:t>
            </a:r>
            <a:endParaRPr lang="zh-TW" altLang="en-US" dirty="0"/>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24</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endParaRPr lang="zh-TW" altLang="en-US" dirty="0"/>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27</a:t>
            </a:fld>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28</a:t>
            </a:fld>
            <a:endParaRPr lang="en-US"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342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03428" name="投影片編號版面配置區 3"/>
          <p:cNvSpPr>
            <a:spLocks noGrp="1"/>
          </p:cNvSpPr>
          <p:nvPr>
            <p:ph type="sldNum" sz="quarter" idx="5"/>
          </p:nvPr>
        </p:nvSpPr>
        <p:spPr bwMode="auto">
          <a:noFill/>
          <a:ln>
            <a:miter lim="800000"/>
            <a:headEnd/>
            <a:tailEnd/>
          </a:ln>
        </p:spPr>
        <p:txBody>
          <a:bodyPr/>
          <a:lstStyle/>
          <a:p>
            <a:fld id="{C1A2CA93-9423-4AE7-9C16-64BB08711419}" type="slidenum">
              <a:rPr lang="zh-TW" altLang="en-US" smtClean="0"/>
              <a:pPr/>
              <a:t>29</a:t>
            </a:fld>
            <a:endParaRPr lang="en-US" altLang="zh-TW"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445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04452" name="投影片編號版面配置區 3"/>
          <p:cNvSpPr>
            <a:spLocks noGrp="1"/>
          </p:cNvSpPr>
          <p:nvPr>
            <p:ph type="sldNum" sz="quarter" idx="5"/>
          </p:nvPr>
        </p:nvSpPr>
        <p:spPr bwMode="auto">
          <a:noFill/>
          <a:ln>
            <a:miter lim="800000"/>
            <a:headEnd/>
            <a:tailEnd/>
          </a:ln>
        </p:spPr>
        <p:txBody>
          <a:bodyPr/>
          <a:lstStyle/>
          <a:p>
            <a:fld id="{97251366-8E81-4A92-ABCF-D049E4D9255F}" type="slidenum">
              <a:rPr lang="zh-TW" altLang="en-US" smtClean="0"/>
              <a:pPr/>
              <a:t>30</a:t>
            </a:fld>
            <a:endParaRPr lang="en-US"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2</a:t>
            </a:fld>
            <a:endParaRPr lang="en-US" altLang="zh-TW"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752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07524" name="投影片編號版面配置區 3"/>
          <p:cNvSpPr>
            <a:spLocks noGrp="1"/>
          </p:cNvSpPr>
          <p:nvPr>
            <p:ph type="sldNum" sz="quarter" idx="5"/>
          </p:nvPr>
        </p:nvSpPr>
        <p:spPr bwMode="auto">
          <a:noFill/>
          <a:ln>
            <a:miter lim="800000"/>
            <a:headEnd/>
            <a:tailEnd/>
          </a:ln>
        </p:spPr>
        <p:txBody>
          <a:bodyPr/>
          <a:lstStyle/>
          <a:p>
            <a:fld id="{FA9742BC-5407-485F-83DE-B8F6F4E31263}" type="slidenum">
              <a:rPr lang="zh-TW" altLang="en-US" smtClean="0"/>
              <a:pPr/>
              <a:t>31</a:t>
            </a:fld>
            <a:endParaRPr lang="en-US" altLang="zh-TW"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PC</a:t>
            </a:r>
            <a:r>
              <a:rPr lang="zh-TW" altLang="en-US" dirty="0" smtClean="0"/>
              <a:t> </a:t>
            </a:r>
            <a:r>
              <a:rPr lang="en-US" altLang="zh-TW" dirty="0" smtClean="0"/>
              <a:t>&amp;</a:t>
            </a:r>
            <a:r>
              <a:rPr lang="zh-TW" altLang="en-US" dirty="0" smtClean="0"/>
              <a:t> </a:t>
            </a:r>
            <a:r>
              <a:rPr lang="en-US" altLang="zh-TW" dirty="0" smtClean="0"/>
              <a:t>Mac</a:t>
            </a:r>
            <a:r>
              <a:rPr lang="en-US" altLang="zh-TW" baseline="0" dirty="0" smtClean="0"/>
              <a:t> </a:t>
            </a:r>
            <a:r>
              <a:rPr lang="zh-TW" altLang="en-US" baseline="0" dirty="0" smtClean="0"/>
              <a:t>比較表</a:t>
            </a:r>
            <a:endParaRPr lang="en-US" altLang="zh-TW" baseline="0" dirty="0" smtClean="0"/>
          </a:p>
          <a:p>
            <a:r>
              <a:rPr lang="zh-TW" altLang="en-US" baseline="0" smtClean="0"/>
              <a:t>準備上市</a:t>
            </a:r>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32</a:t>
            </a:fld>
            <a:endParaRPr lang="zh-TW"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571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5716" name="投影片編號版面配置區 3"/>
          <p:cNvSpPr>
            <a:spLocks noGrp="1"/>
          </p:cNvSpPr>
          <p:nvPr>
            <p:ph type="sldNum" sz="quarter" idx="5"/>
          </p:nvPr>
        </p:nvSpPr>
        <p:spPr bwMode="auto">
          <a:noFill/>
          <a:ln>
            <a:miter lim="800000"/>
            <a:headEnd/>
            <a:tailEnd/>
          </a:ln>
        </p:spPr>
        <p:txBody>
          <a:bodyPr/>
          <a:lstStyle/>
          <a:p>
            <a:fld id="{F2801221-C587-480F-8AAA-EE66C599872D}" type="slidenum">
              <a:rPr lang="zh-TW" altLang="en-US" smtClean="0"/>
              <a:pPr/>
              <a:t>34</a:t>
            </a:fld>
            <a:endParaRPr lang="en-US" altLang="zh-TW"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161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1620" name="投影片編號版面配置區 3"/>
          <p:cNvSpPr>
            <a:spLocks noGrp="1"/>
          </p:cNvSpPr>
          <p:nvPr>
            <p:ph type="sldNum" sz="quarter" idx="5"/>
          </p:nvPr>
        </p:nvSpPr>
        <p:spPr bwMode="auto">
          <a:noFill/>
          <a:ln>
            <a:miter lim="800000"/>
            <a:headEnd/>
            <a:tailEnd/>
          </a:ln>
        </p:spPr>
        <p:txBody>
          <a:bodyPr/>
          <a:lstStyle/>
          <a:p>
            <a:fld id="{F7FE5526-1D17-49A5-BDCC-5226D37B37EB}" type="slidenum">
              <a:rPr lang="zh-TW" altLang="en-US" smtClean="0"/>
              <a:pPr/>
              <a:t>35</a:t>
            </a:fld>
            <a:endParaRPr lang="en-US" altLang="zh-TW"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366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3668" name="投影片編號版面配置區 3"/>
          <p:cNvSpPr>
            <a:spLocks noGrp="1"/>
          </p:cNvSpPr>
          <p:nvPr>
            <p:ph type="sldNum" sz="quarter" idx="5"/>
          </p:nvPr>
        </p:nvSpPr>
        <p:spPr bwMode="auto">
          <a:noFill/>
          <a:ln>
            <a:miter lim="800000"/>
            <a:headEnd/>
            <a:tailEnd/>
          </a:ln>
        </p:spPr>
        <p:txBody>
          <a:bodyPr/>
          <a:lstStyle/>
          <a:p>
            <a:fld id="{0012DAA0-F5E8-4F6D-BC2D-B101372F885B}" type="slidenum">
              <a:rPr lang="zh-TW" altLang="en-US" smtClean="0"/>
              <a:pPr/>
              <a:t>37</a:t>
            </a:fld>
            <a:endParaRPr lang="en-US" altLang="zh-TW"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776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7764" name="投影片編號版面配置區 3"/>
          <p:cNvSpPr>
            <a:spLocks noGrp="1"/>
          </p:cNvSpPr>
          <p:nvPr>
            <p:ph type="sldNum" sz="quarter" idx="5"/>
          </p:nvPr>
        </p:nvSpPr>
        <p:spPr bwMode="auto">
          <a:noFill/>
          <a:ln>
            <a:miter lim="800000"/>
            <a:headEnd/>
            <a:tailEnd/>
          </a:ln>
        </p:spPr>
        <p:txBody>
          <a:bodyPr/>
          <a:lstStyle/>
          <a:p>
            <a:fld id="{93963648-927C-42FD-9C03-ADF73332139C}" type="slidenum">
              <a:rPr lang="zh-TW" altLang="en-US" smtClean="0"/>
              <a:pPr/>
              <a:t>38</a:t>
            </a:fld>
            <a:endParaRPr lang="en-US" altLang="zh-TW"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981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9812" name="投影片編號版面配置區 3"/>
          <p:cNvSpPr>
            <a:spLocks noGrp="1"/>
          </p:cNvSpPr>
          <p:nvPr>
            <p:ph type="sldNum" sz="quarter" idx="5"/>
          </p:nvPr>
        </p:nvSpPr>
        <p:spPr bwMode="auto">
          <a:noFill/>
          <a:ln>
            <a:miter lim="800000"/>
            <a:headEnd/>
            <a:tailEnd/>
          </a:ln>
        </p:spPr>
        <p:txBody>
          <a:bodyPr/>
          <a:lstStyle/>
          <a:p>
            <a:fld id="{E7D55304-11AF-466A-BF8A-5E702EE27DAD}" type="slidenum">
              <a:rPr lang="zh-TW" altLang="en-US" smtClean="0"/>
              <a:pPr/>
              <a:t>39</a:t>
            </a:fld>
            <a:endParaRPr lang="en-US" altLang="zh-TW"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40</a:t>
            </a:fld>
            <a:endParaRPr lang="en-US" altLang="zh-TW"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2969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dirty="0" smtClean="0"/>
          </a:p>
        </p:txBody>
      </p:sp>
      <p:sp>
        <p:nvSpPr>
          <p:cNvPr id="29700" name="投影片編號版面配置區 3"/>
          <p:cNvSpPr>
            <a:spLocks noGrp="1"/>
          </p:cNvSpPr>
          <p:nvPr>
            <p:ph type="sldNum" sz="quarter" idx="5"/>
          </p:nvPr>
        </p:nvSpPr>
        <p:spPr bwMode="auto">
          <a:noFill/>
          <a:ln>
            <a:miter lim="800000"/>
            <a:headEnd/>
            <a:tailEnd/>
          </a:ln>
        </p:spPr>
        <p:txBody>
          <a:bodyPr/>
          <a:lstStyle/>
          <a:p>
            <a:fld id="{11FE7E39-E843-49CF-9B0C-812877F10790}" type="slidenum">
              <a:rPr lang="zh-TW" altLang="en-US" smtClean="0"/>
              <a:pPr/>
              <a:t>46</a:t>
            </a:fld>
            <a:endParaRPr lang="en-US" altLang="zh-TW"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9" name="備忘稿版面配置區 2"/>
          <p:cNvSpPr>
            <a:spLocks noGrp="1"/>
          </p:cNvSpPr>
          <p:nvPr>
            <p:ph type="body" idx="1"/>
          </p:nvPr>
        </p:nvSpPr>
        <p:spPr bwMode="auto"/>
        <p:txBody>
          <a:bodyPr wrap="square" numCol="1" anchor="t" anchorCtr="0" compatLnSpc="1">
            <a:prstTxWarp prst="textNoShape">
              <a:avLst/>
            </a:prstTxWarp>
          </a:bodyPr>
          <a:lstStyle/>
          <a:p>
            <a:pPr>
              <a:defRPr/>
            </a:pPr>
            <a:r>
              <a:rPr lang="en-US" altLang="zh-TW" b="1" u="sng" dirty="0" smtClean="0">
                <a:effectLst>
                  <a:outerShdw blurRad="38100" dist="38100" dir="2700000" algn="tl">
                    <a:srgbClr val="000000">
                      <a:alpha val="43137"/>
                    </a:srgbClr>
                  </a:outerShdw>
                </a:effectLst>
              </a:rPr>
              <a:t>Description of the slide:</a:t>
            </a:r>
          </a:p>
          <a:p>
            <a:pPr>
              <a:defRPr/>
            </a:pPr>
            <a:r>
              <a:rPr lang="en-US" altLang="zh-TW" dirty="0" smtClean="0"/>
              <a:t>-Each channel is allowed to backup to QNAP Turbo NAS (1~ 12-bay).</a:t>
            </a:r>
          </a:p>
          <a:p>
            <a:pPr>
              <a:defRPr/>
            </a:pPr>
            <a:r>
              <a:rPr lang="en-US" altLang="zh-TW" dirty="0" smtClean="0"/>
              <a:t>-The total storage capacity will be up 2,304TB, while QNAP VioStor NVR VS-12164U-RP PRO backup each channel to a 12-bay NAS.</a:t>
            </a:r>
          </a:p>
          <a:p>
            <a:pPr>
              <a:defRPr/>
            </a:pPr>
            <a:r>
              <a:rPr lang="en-US" altLang="zh-TW" dirty="0" smtClean="0"/>
              <a:t>(64 </a:t>
            </a:r>
            <a:r>
              <a:rPr lang="en-US" altLang="zh-TW" dirty="0" err="1" smtClean="0"/>
              <a:t>ch</a:t>
            </a:r>
            <a:r>
              <a:rPr lang="en-US" altLang="zh-TW" smtClean="0"/>
              <a:t> x 36TB= 2,304 TB)</a:t>
            </a:r>
            <a:endParaRPr lang="en-US" altLang="zh-TW" dirty="0" smtClean="0"/>
          </a:p>
          <a:p>
            <a:pPr>
              <a:defRPr/>
            </a:pPr>
            <a:endParaRPr lang="en-US" altLang="zh-TW" dirty="0" smtClean="0"/>
          </a:p>
        </p:txBody>
      </p:sp>
      <p:sp>
        <p:nvSpPr>
          <p:cNvPr id="31748" name="投影片編號版面配置區 3"/>
          <p:cNvSpPr>
            <a:spLocks noGrp="1"/>
          </p:cNvSpPr>
          <p:nvPr>
            <p:ph type="sldNum" sz="quarter" idx="5"/>
          </p:nvPr>
        </p:nvSpPr>
        <p:spPr bwMode="auto">
          <a:noFill/>
          <a:ln>
            <a:miter lim="800000"/>
            <a:headEnd/>
            <a:tailEnd/>
          </a:ln>
        </p:spPr>
        <p:txBody>
          <a:bodyPr/>
          <a:lstStyle/>
          <a:p>
            <a:fld id="{05ACB21D-A6A6-4C72-92E2-2335AFC0FD06}" type="slidenum">
              <a:rPr lang="zh-TW" altLang="en-US" smtClean="0"/>
              <a:pPr/>
              <a:t>47</a:t>
            </a:fld>
            <a:endParaRPr lang="en-US"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4211" name="備忘稿版面配置區 2"/>
          <p:cNvSpPr>
            <a:spLocks noGrp="1"/>
          </p:cNvSpPr>
          <p:nvPr>
            <p:ph type="body" idx="1"/>
          </p:nvPr>
        </p:nvSpPr>
        <p:spPr bwMode="auto">
          <a:noFill/>
        </p:spPr>
        <p:txBody>
          <a:bodyPr wrap="square" numCol="1" anchor="t" anchorCtr="0" compatLnSpc="1">
            <a:prstTxWarp prst="textNoShape">
              <a:avLst/>
            </a:prstTxWarp>
          </a:bodyPr>
          <a:lstStyle/>
          <a:p>
            <a:r>
              <a:rPr lang="en-US" altLang="zh-TW" dirty="0" err="1" smtClean="0"/>
              <a:t>stardot</a:t>
            </a:r>
            <a:endParaRPr lang="zh-TW" altLang="zh-TW" dirty="0" smtClean="0"/>
          </a:p>
        </p:txBody>
      </p:sp>
      <p:sp>
        <p:nvSpPr>
          <p:cNvPr id="94212" name="投影片編號版面配置區 3"/>
          <p:cNvSpPr>
            <a:spLocks noGrp="1"/>
          </p:cNvSpPr>
          <p:nvPr>
            <p:ph type="sldNum" sz="quarter" idx="5"/>
          </p:nvPr>
        </p:nvSpPr>
        <p:spPr bwMode="auto">
          <a:noFill/>
          <a:ln>
            <a:miter lim="800000"/>
            <a:headEnd/>
            <a:tailEnd/>
          </a:ln>
        </p:spPr>
        <p:txBody>
          <a:bodyPr/>
          <a:lstStyle/>
          <a:p>
            <a:fld id="{C8AE2977-1438-43FB-8865-045D3E44527F}" type="slidenum">
              <a:rPr lang="zh-TW" altLang="en-US" smtClean="0"/>
              <a:pPr/>
              <a:t>4</a:t>
            </a:fld>
            <a:endParaRPr lang="en-US" altLang="zh-TW"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48</a:t>
            </a:fld>
            <a:endParaRPr lang="en-US" altLang="zh-TW"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662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26628" name="投影片編號版面配置區 3"/>
          <p:cNvSpPr>
            <a:spLocks noGrp="1"/>
          </p:cNvSpPr>
          <p:nvPr>
            <p:ph type="sldNum" sz="quarter" idx="5"/>
          </p:nvPr>
        </p:nvSpPr>
        <p:spPr bwMode="auto">
          <a:noFill/>
          <a:ln>
            <a:miter lim="800000"/>
            <a:headEnd/>
            <a:tailEnd/>
          </a:ln>
        </p:spPr>
        <p:txBody>
          <a:bodyPr/>
          <a:lstStyle/>
          <a:p>
            <a:fld id="{F51B71FF-C5A6-422D-82CA-8B83930B9D40}" type="slidenum">
              <a:rPr lang="zh-TW" altLang="en-US" smtClean="0"/>
              <a:pPr/>
              <a:t>50</a:t>
            </a:fld>
            <a:endParaRPr lang="en-US" altLang="zh-TW"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TW" altLang="en-US" smtClean="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8675"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Arial" charset="0"/>
            </a:endParaRPr>
          </a:p>
        </p:txBody>
      </p:sp>
      <p:sp>
        <p:nvSpPr>
          <p:cNvPr id="28676" name="投影片編號版面配置區 3"/>
          <p:cNvSpPr>
            <a:spLocks noGrp="1"/>
          </p:cNvSpPr>
          <p:nvPr>
            <p:ph type="sldNum" sz="quarter" idx="5"/>
          </p:nvPr>
        </p:nvSpPr>
        <p:spPr bwMode="auto">
          <a:noFill/>
          <a:ln>
            <a:miter lim="800000"/>
            <a:headEnd/>
            <a:tailEnd/>
          </a:ln>
        </p:spPr>
        <p:txBody>
          <a:bodyPr/>
          <a:lstStyle/>
          <a:p>
            <a:fld id="{95BCB3F5-8FFF-4562-9565-31ED2F6DF3ED}" type="slidenum">
              <a:rPr lang="zh-TW" altLang="en-US" smtClean="0">
                <a:latin typeface="Arial" charset="0"/>
              </a:rPr>
              <a:pPr/>
              <a:t>52</a:t>
            </a:fld>
            <a:endParaRPr lang="en-US" altLang="zh-TW" smtClean="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9"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Arial" charset="0"/>
            </a:endParaRPr>
          </a:p>
        </p:txBody>
      </p:sp>
      <p:sp>
        <p:nvSpPr>
          <p:cNvPr id="29700" name="投影片編號版面配置區 3"/>
          <p:cNvSpPr>
            <a:spLocks noGrp="1"/>
          </p:cNvSpPr>
          <p:nvPr>
            <p:ph type="sldNum" sz="quarter" idx="5"/>
          </p:nvPr>
        </p:nvSpPr>
        <p:spPr bwMode="auto">
          <a:noFill/>
          <a:ln>
            <a:miter lim="800000"/>
            <a:headEnd/>
            <a:tailEnd/>
          </a:ln>
        </p:spPr>
        <p:txBody>
          <a:bodyPr/>
          <a:lstStyle/>
          <a:p>
            <a:fld id="{56CD8DF0-C58A-484C-8206-8CBB98CE5FC7}" type="slidenum">
              <a:rPr lang="zh-TW" altLang="en-US" smtClean="0">
                <a:latin typeface="Arial" charset="0"/>
              </a:rPr>
              <a:pPr/>
              <a:t>53</a:t>
            </a:fld>
            <a:endParaRPr lang="en-US" altLang="zh-TW" smtClean="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072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30724" name="投影片編號版面配置區 3"/>
          <p:cNvSpPr>
            <a:spLocks noGrp="1"/>
          </p:cNvSpPr>
          <p:nvPr>
            <p:ph type="sldNum" sz="quarter" idx="5"/>
          </p:nvPr>
        </p:nvSpPr>
        <p:spPr bwMode="auto">
          <a:noFill/>
          <a:ln>
            <a:miter lim="800000"/>
            <a:headEnd/>
            <a:tailEnd/>
          </a:ln>
        </p:spPr>
        <p:txBody>
          <a:bodyPr/>
          <a:lstStyle/>
          <a:p>
            <a:fld id="{33DF1D90-25F8-416F-AA08-EFBD4FF09219}" type="slidenum">
              <a:rPr lang="zh-TW" altLang="en-US" smtClean="0"/>
              <a:pPr/>
              <a:t>54</a:t>
            </a:fld>
            <a:endParaRPr lang="en-US" altLang="zh-TW"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174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31748" name="投影片編號版面配置區 3"/>
          <p:cNvSpPr>
            <a:spLocks noGrp="1"/>
          </p:cNvSpPr>
          <p:nvPr>
            <p:ph type="sldNum" sz="quarter" idx="5"/>
          </p:nvPr>
        </p:nvSpPr>
        <p:spPr bwMode="auto">
          <a:noFill/>
          <a:ln>
            <a:miter lim="800000"/>
            <a:headEnd/>
            <a:tailEnd/>
          </a:ln>
        </p:spPr>
        <p:txBody>
          <a:bodyPr/>
          <a:lstStyle/>
          <a:p>
            <a:fld id="{39064D11-AB60-4EEB-9C4B-AF7AB7328DA4}" type="slidenum">
              <a:rPr lang="zh-TW" altLang="en-US" smtClean="0"/>
              <a:pPr/>
              <a:t>55</a:t>
            </a:fld>
            <a:endParaRPr lang="en-US" altLang="zh-TW"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32771"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Arial" charset="0"/>
            </a:endParaRPr>
          </a:p>
        </p:txBody>
      </p:sp>
      <p:sp>
        <p:nvSpPr>
          <p:cNvPr id="32772" name="投影片編號版面配置區 3"/>
          <p:cNvSpPr>
            <a:spLocks noGrp="1"/>
          </p:cNvSpPr>
          <p:nvPr>
            <p:ph type="sldNum" sz="quarter" idx="5"/>
          </p:nvPr>
        </p:nvSpPr>
        <p:spPr bwMode="auto">
          <a:noFill/>
          <a:ln>
            <a:miter lim="800000"/>
            <a:headEnd/>
            <a:tailEnd/>
          </a:ln>
        </p:spPr>
        <p:txBody>
          <a:bodyPr/>
          <a:lstStyle/>
          <a:p>
            <a:fld id="{E06F87BE-84FD-4A9B-9CED-D42C8F783D46}" type="slidenum">
              <a:rPr lang="zh-TW" altLang="en-US" smtClean="0">
                <a:latin typeface="Arial" charset="0"/>
              </a:rPr>
              <a:pPr/>
              <a:t>56</a:t>
            </a:fld>
            <a:endParaRPr lang="en-US" altLang="zh-TW" smtClean="0">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TW" alt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5275" y="8686362"/>
            <a:ext cx="2971092" cy="456177"/>
          </a:xfrm>
          <a:prstGeom prst="rect">
            <a:avLst/>
          </a:prstGeom>
          <a:noFill/>
          <a:ln w="9525">
            <a:noFill/>
            <a:miter lim="800000"/>
            <a:headEnd/>
            <a:tailEnd/>
          </a:ln>
        </p:spPr>
        <p:txBody>
          <a:bodyPr lIns="94838" tIns="47419" rIns="94838" bIns="47419" anchor="b"/>
          <a:lstStyle/>
          <a:p>
            <a:pPr algn="r" defTabSz="947738"/>
            <a:fld id="{3B59B2D5-B310-441D-945C-457602FC2955}" type="slidenum">
              <a:rPr lang="zh-TW" altLang="en-US" sz="1200" i="0">
                <a:latin typeface="Arial" charset="0"/>
              </a:rPr>
              <a:pPr algn="r" defTabSz="947738"/>
              <a:t>5</a:t>
            </a:fld>
            <a:endParaRPr lang="en-US" altLang="zh-TW" sz="1200" i="0">
              <a:latin typeface="Arial" charset="0"/>
            </a:endParaRPr>
          </a:p>
        </p:txBody>
      </p:sp>
      <p:sp>
        <p:nvSpPr>
          <p:cNvPr id="20483" name="Rectangle 2"/>
          <p:cNvSpPr>
            <a:spLocks noGrp="1" noRot="1" noChangeAspect="1" noChangeArrowheads="1" noTextEdit="1"/>
          </p:cNvSpPr>
          <p:nvPr>
            <p:ph type="sldImg"/>
          </p:nvPr>
        </p:nvSpPr>
        <p:spPr>
          <a:xfrm>
            <a:off x="1146175" y="687388"/>
            <a:ext cx="4567238" cy="3425825"/>
          </a:xfrm>
          <a:ln/>
        </p:spPr>
      </p:sp>
      <p:sp>
        <p:nvSpPr>
          <p:cNvPr id="20484" name="Rectangle 3"/>
          <p:cNvSpPr>
            <a:spLocks noGrp="1" noChangeArrowheads="1"/>
          </p:cNvSpPr>
          <p:nvPr>
            <p:ph type="body" idx="1"/>
          </p:nvPr>
        </p:nvSpPr>
        <p:spPr>
          <a:noFill/>
          <a:ln/>
        </p:spPr>
        <p:txBody>
          <a:bodyPr lIns="94838" tIns="47419" rIns="94838" bIns="47419"/>
          <a:lstStyle/>
          <a:p>
            <a:endParaRPr lang="zh-TW"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625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96260" name="投影片編號版面配置區 3"/>
          <p:cNvSpPr>
            <a:spLocks noGrp="1"/>
          </p:cNvSpPr>
          <p:nvPr>
            <p:ph type="sldNum" sz="quarter" idx="5"/>
          </p:nvPr>
        </p:nvSpPr>
        <p:spPr bwMode="auto">
          <a:noFill/>
          <a:ln>
            <a:miter lim="800000"/>
            <a:headEnd/>
            <a:tailEnd/>
          </a:ln>
        </p:spPr>
        <p:txBody>
          <a:bodyPr/>
          <a:lstStyle/>
          <a:p>
            <a:fld id="{DD636491-EE5E-4DC5-9162-8E8C889EBC11}" type="slidenum">
              <a:rPr lang="zh-TW" altLang="en-US" smtClean="0"/>
              <a:pPr/>
              <a:t>7</a:t>
            </a:fld>
            <a:endParaRPr lang="en-US"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52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95236" name="投影片編號版面配置區 3"/>
          <p:cNvSpPr>
            <a:spLocks noGrp="1"/>
          </p:cNvSpPr>
          <p:nvPr>
            <p:ph type="sldNum" sz="quarter" idx="5"/>
          </p:nvPr>
        </p:nvSpPr>
        <p:spPr bwMode="auto">
          <a:noFill/>
          <a:ln>
            <a:miter lim="800000"/>
            <a:headEnd/>
            <a:tailEnd/>
          </a:ln>
        </p:spPr>
        <p:txBody>
          <a:bodyPr/>
          <a:lstStyle/>
          <a:p>
            <a:fld id="{D0584E7C-4CB9-4323-9E91-6696817796E6}" type="slidenum">
              <a:rPr lang="zh-TW" altLang="en-US" smtClean="0"/>
              <a:pPr/>
              <a:t>8</a:t>
            </a:fld>
            <a:endParaRPr lang="en-US"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9" name="備忘稿版面配置區 2"/>
          <p:cNvSpPr>
            <a:spLocks noGrp="1"/>
          </p:cNvSpPr>
          <p:nvPr>
            <p:ph type="body" idx="1"/>
          </p:nvPr>
        </p:nvSpPr>
        <p:spPr bwMode="auto">
          <a:noFill/>
        </p:spPr>
        <p:txBody>
          <a:bodyPr wrap="square" numCol="1" anchor="t" anchorCtr="0" compatLnSpc="1">
            <a:prstTxWarp prst="textNoShape">
              <a:avLst/>
            </a:prstTxWarp>
          </a:bodyPr>
          <a:lstStyle/>
          <a:p>
            <a:r>
              <a:rPr lang="en-US" altLang="zh-TW" smtClean="0"/>
              <a:t>According to IMS Research, QNAP is one of the top 10 embedded NVR supplier in the world. And we are the top three embedded NVR supplier in Japan. And you may be curious about how we start surveillance business. We enter Japan market in 2007. From that time on we have co-worked with Japanese customers very closely. After years of hard work, VioStor NVR is approved by Japan market. It’s a simple sentence, but we spend many time overcoming the difficulties and moving ahead. I trust the table is just the beginning.  I believe that from A to A+ is a very difficult process. We will continue to invest in surveillance products to further develop compatibility, stability, and simplicity to bring our users an unbeatable surveillance experience.</a:t>
            </a:r>
          </a:p>
        </p:txBody>
      </p:sp>
      <p:sp>
        <p:nvSpPr>
          <p:cNvPr id="29700" name="投影片編號版面配置區 3"/>
          <p:cNvSpPr>
            <a:spLocks noGrp="1"/>
          </p:cNvSpPr>
          <p:nvPr>
            <p:ph type="sldNum" sz="quarter" idx="5"/>
          </p:nvPr>
        </p:nvSpPr>
        <p:spPr bwMode="auto">
          <a:noFill/>
          <a:ln>
            <a:miter lim="800000"/>
            <a:headEnd/>
            <a:tailEnd/>
          </a:ln>
        </p:spPr>
        <p:txBody>
          <a:bodyPr/>
          <a:lstStyle/>
          <a:p>
            <a:fld id="{95B0D336-DDC0-4ECC-9319-B6BB5C8C266A}" type="slidenum">
              <a:rPr lang="zh-TW" altLang="en-US" smtClean="0"/>
              <a:pPr/>
              <a:t>9</a:t>
            </a:fld>
            <a:endParaRPr lang="en-US"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728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97284" name="投影片編號版面配置區 3"/>
          <p:cNvSpPr>
            <a:spLocks noGrp="1"/>
          </p:cNvSpPr>
          <p:nvPr>
            <p:ph type="sldNum" sz="quarter" idx="5"/>
          </p:nvPr>
        </p:nvSpPr>
        <p:spPr bwMode="auto">
          <a:noFill/>
          <a:ln>
            <a:miter lim="800000"/>
            <a:headEnd/>
            <a:tailEnd/>
          </a:ln>
        </p:spPr>
        <p:txBody>
          <a:bodyPr/>
          <a:lstStyle/>
          <a:p>
            <a:fld id="{A0198CF3-0D76-4365-B869-FB40F891534F}" type="slidenum">
              <a:rPr lang="zh-TW" altLang="en-US" smtClean="0"/>
              <a:pPr/>
              <a:t>10</a:t>
            </a:fld>
            <a:endParaRPr lang="en-US"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11</a:t>
            </a:fld>
            <a:endParaRPr lang="en-US"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8" name="矩形 7"/>
          <p:cNvSpPr/>
          <p:nvPr userDrawn="1"/>
        </p:nvSpPr>
        <p:spPr>
          <a:xfrm>
            <a:off x="0" y="1124744"/>
            <a:ext cx="9144000" cy="566124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標題 1"/>
          <p:cNvSpPr>
            <a:spLocks noGrp="1"/>
          </p:cNvSpPr>
          <p:nvPr>
            <p:ph type="ctrTitle"/>
          </p:nvPr>
        </p:nvSpPr>
        <p:spPr>
          <a:xfrm>
            <a:off x="685800" y="2130428"/>
            <a:ext cx="7772400" cy="1470025"/>
          </a:xfrm>
        </p:spPr>
        <p:txBody>
          <a:bodyPr>
            <a:normAutofit/>
          </a:bodyPr>
          <a:lstStyle>
            <a:lvl1pPr>
              <a:defRPr sz="4400">
                <a:solidFill>
                  <a:schemeClr val="bg1"/>
                </a:solidFill>
              </a:defRPr>
            </a:lvl1pPr>
          </a:lstStyle>
          <a:p>
            <a:r>
              <a:rPr lang="zh-TW" altLang="en-US" dirty="0" smtClean="0"/>
              <a:t>按一下以編輯母片標題樣式</a:t>
            </a:r>
            <a:endParaRPr lang="zh-TW" altLang="en-US" dirty="0"/>
          </a:p>
        </p:txBody>
      </p:sp>
      <p:sp>
        <p:nvSpPr>
          <p:cNvPr id="3" name="副標題 2"/>
          <p:cNvSpPr>
            <a:spLocks noGrp="1"/>
          </p:cNvSpPr>
          <p:nvPr>
            <p:ph type="subTitle" idx="1"/>
          </p:nvPr>
        </p:nvSpPr>
        <p:spPr>
          <a:xfrm>
            <a:off x="1371600" y="3886200"/>
            <a:ext cx="6400800" cy="1752600"/>
          </a:xfrm>
        </p:spPr>
        <p:txBody>
          <a:bodyPr>
            <a:normAutofit/>
          </a:bodyPr>
          <a:lstStyle>
            <a:lvl1pPr marL="0" indent="0" algn="ctr">
              <a:buNone/>
              <a:defRPr sz="3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dirty="0" smtClean="0"/>
              <a:t>按一下以編輯母片副標題樣式</a:t>
            </a:r>
            <a:endParaRPr lang="zh-TW" altLang="en-US" dirty="0"/>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2012/11/12</a:t>
            </a:fld>
            <a:endParaRPr lang="zh-TW" altLang="en-US" dirty="0"/>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7" name="矩形 6"/>
          <p:cNvSpPr/>
          <p:nvPr userDrawn="1"/>
        </p:nvSpPr>
        <p:spPr>
          <a:xfrm flipV="1">
            <a:off x="3" y="0"/>
            <a:ext cx="9161463" cy="1484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直排標題 1"/>
          <p:cNvSpPr>
            <a:spLocks noGrp="1"/>
          </p:cNvSpPr>
          <p:nvPr>
            <p:ph type="title" orient="vert"/>
          </p:nvPr>
        </p:nvSpPr>
        <p:spPr>
          <a:xfrm>
            <a:off x="6629400" y="274640"/>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40"/>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5" name="頁尾版面配置區 4"/>
          <p:cNvSpPr>
            <a:spLocks noGrp="1"/>
          </p:cNvSpPr>
          <p:nvPr>
            <p:ph type="ftr" sz="quarter" idx="11"/>
          </p:nvPr>
        </p:nvSpPr>
        <p:spPr>
          <a:xfrm>
            <a:off x="5796136" y="6356352"/>
            <a:ext cx="2895600" cy="365125"/>
          </a:xfrm>
        </p:spPr>
        <p:txBody>
          <a:bodyPr/>
          <a:lstStyle>
            <a:lvl1pPr algn="r">
              <a:defRPr/>
            </a:lvl1pPr>
          </a:lstStyle>
          <a:p>
            <a:endParaRPr lang="zh-TW" altLang="en-US" dirty="0"/>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2931021"/>
            <a:ext cx="7772400" cy="1362075"/>
          </a:xfrm>
        </p:spPr>
        <p:txBody>
          <a:bodyPr anchor="t"/>
          <a:lstStyle>
            <a:lvl1pPr algn="l">
              <a:defRPr sz="4000" b="1" cap="all"/>
            </a:lvl1p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722313" y="4365104"/>
            <a:ext cx="7772400" cy="1500187"/>
          </a:xfrm>
        </p:spPr>
        <p:txBody>
          <a:bodyPr anchor="b"/>
          <a:lstStyle>
            <a:lvl1pPr marL="0" indent="0">
              <a:buNone/>
              <a:defRPr sz="2000">
                <a:solidFill>
                  <a:srgbClr val="0070C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dirty="0" smtClean="0"/>
              <a:t>按一下以編輯母片文字樣式</a:t>
            </a:r>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
        <p:nvSpPr>
          <p:cNvPr id="7" name="矩形 6"/>
          <p:cNvSpPr/>
          <p:nvPr userDrawn="1"/>
        </p:nvSpPr>
        <p:spPr>
          <a:xfrm>
            <a:off x="0" y="116635"/>
            <a:ext cx="9144000" cy="1296143"/>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kumimoji="0" lang="zh-TW" altLang="en-US" baseline="0">
              <a:latin typeface="Arial Unicode MS" pitchFamily="34" charset="-120"/>
              <a:ea typeface="Arial Unicode MS" pitchFamily="34" charset="-12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內容版面配置區 2"/>
          <p:cNvSpPr>
            <a:spLocks noGrp="1"/>
          </p:cNvSpPr>
          <p:nvPr>
            <p:ph sz="half" idx="1"/>
          </p:nvPr>
        </p:nvSpPr>
        <p:spPr>
          <a:xfrm>
            <a:off x="457200" y="1340768"/>
            <a:ext cx="4038600" cy="47853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內容版面配置區 3"/>
          <p:cNvSpPr>
            <a:spLocks noGrp="1"/>
          </p:cNvSpPr>
          <p:nvPr>
            <p:ph sz="half" idx="2"/>
          </p:nvPr>
        </p:nvSpPr>
        <p:spPr>
          <a:xfrm>
            <a:off x="4648200" y="1340768"/>
            <a:ext cx="4038600" cy="47853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457200" y="1340769"/>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smtClean="0"/>
              <a:t>按一下以編輯母片文字樣式</a:t>
            </a:r>
          </a:p>
        </p:txBody>
      </p:sp>
      <p:sp>
        <p:nvSpPr>
          <p:cNvPr id="4" name="內容版面配置區 3"/>
          <p:cNvSpPr>
            <a:spLocks noGrp="1"/>
          </p:cNvSpPr>
          <p:nvPr>
            <p:ph sz="half" idx="2"/>
          </p:nvPr>
        </p:nvSpPr>
        <p:spPr>
          <a:xfrm>
            <a:off x="457200" y="2060849"/>
            <a:ext cx="4040188" cy="40653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5" name="文字版面配置區 4"/>
          <p:cNvSpPr>
            <a:spLocks noGrp="1"/>
          </p:cNvSpPr>
          <p:nvPr>
            <p:ph type="body" sz="quarter" idx="3"/>
          </p:nvPr>
        </p:nvSpPr>
        <p:spPr>
          <a:xfrm>
            <a:off x="4645029" y="1340769"/>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9" y="2060849"/>
            <a:ext cx="4041775" cy="40653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日期版面配置區 2"/>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8" name="矩形 7"/>
          <p:cNvSpPr/>
          <p:nvPr userDrawn="1"/>
        </p:nvSpPr>
        <p:spPr>
          <a:xfrm flipV="1">
            <a:off x="3" y="0"/>
            <a:ext cx="9161463" cy="1484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標題 1"/>
          <p:cNvSpPr>
            <a:spLocks noGrp="1"/>
          </p:cNvSpPr>
          <p:nvPr>
            <p:ph type="title"/>
          </p:nvPr>
        </p:nvSpPr>
        <p:spPr>
          <a:xfrm>
            <a:off x="457204" y="273049"/>
            <a:ext cx="3008313" cy="1162051"/>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8" name="矩形 7"/>
          <p:cNvSpPr/>
          <p:nvPr userDrawn="1"/>
        </p:nvSpPr>
        <p:spPr>
          <a:xfrm flipV="1">
            <a:off x="3" y="0"/>
            <a:ext cx="9161463" cy="1484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標題 1"/>
          <p:cNvSpPr>
            <a:spLocks noGrp="1"/>
          </p:cNvSpPr>
          <p:nvPr>
            <p:ph type="title"/>
          </p:nvPr>
        </p:nvSpPr>
        <p:spPr>
          <a:xfrm>
            <a:off x="1792288" y="4800601"/>
            <a:ext cx="5486400" cy="566739"/>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4559BE8-F8AD-4BA2-897E-25D2A48A5F79}" type="datetimeFigureOut">
              <a:rPr lang="zh-TW" altLang="en-US" smtClean="0"/>
              <a:pPr/>
              <a:t>2012/11/12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p:cNvSpPr/>
          <p:nvPr userDrawn="1"/>
        </p:nvSpPr>
        <p:spPr>
          <a:xfrm>
            <a:off x="0" y="1"/>
            <a:ext cx="9144000" cy="1125539"/>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kumimoji="0" lang="zh-TW" altLang="en-US" sz="1400" dirty="0"/>
          </a:p>
        </p:txBody>
      </p:sp>
      <p:sp>
        <p:nvSpPr>
          <p:cNvPr id="2" name="標題版面配置區 1"/>
          <p:cNvSpPr>
            <a:spLocks noGrp="1"/>
          </p:cNvSpPr>
          <p:nvPr>
            <p:ph type="title"/>
          </p:nvPr>
        </p:nvSpPr>
        <p:spPr>
          <a:xfrm>
            <a:off x="457200" y="188640"/>
            <a:ext cx="8229600" cy="936104"/>
          </a:xfrm>
          <a:prstGeom prst="rect">
            <a:avLst/>
          </a:prstGeom>
        </p:spPr>
        <p:txBody>
          <a:bodyPr vert="horz" lIns="91440" tIns="45720" rIns="91440" bIns="45720" rtlCol="0" anchor="ctr">
            <a:normAutofit/>
          </a:body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457200" y="1340768"/>
            <a:ext cx="8229600" cy="4785395"/>
          </a:xfrm>
          <a:prstGeom prst="rect">
            <a:avLst/>
          </a:prstGeom>
        </p:spPr>
        <p:txBody>
          <a:bodyPr vert="horz" lIns="91440" tIns="45720" rIns="91440" bIns="45720" rtlCol="0">
            <a:normAutofit/>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ctr">
              <a:defRPr sz="1200" baseline="0">
                <a:solidFill>
                  <a:schemeClr val="tx1">
                    <a:tint val="75000"/>
                  </a:schemeClr>
                </a:solidFill>
                <a:latin typeface="Arial Unicode MS" pitchFamily="34" charset="-120"/>
                <a:ea typeface="Arial Unicode MS" pitchFamily="34" charset="-120"/>
              </a:defRPr>
            </a:lvl1pPr>
          </a:lstStyle>
          <a:p>
            <a:fld id="{A4559BE8-F8AD-4BA2-897E-25D2A48A5F79}" type="datetimeFigureOut">
              <a:rPr lang="zh-TW" altLang="en-US" smtClean="0"/>
              <a:pPr/>
              <a:t>2012/11/12</a:t>
            </a:fld>
            <a:endParaRPr lang="zh-TW" altLang="en-US" dirty="0"/>
          </a:p>
        </p:txBody>
      </p:sp>
      <p:sp>
        <p:nvSpPr>
          <p:cNvPr id="5" name="頁尾版面配置區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baseline="0">
                <a:solidFill>
                  <a:schemeClr val="tx1">
                    <a:tint val="75000"/>
                  </a:schemeClr>
                </a:solidFill>
                <a:latin typeface="Arial Unicode MS" pitchFamily="34" charset="-120"/>
                <a:ea typeface="Arial Unicode MS" pitchFamily="34" charset="-120"/>
              </a:defRPr>
            </a:lvl1pPr>
          </a:lstStyle>
          <a:p>
            <a:endParaRPr lang="zh-TW" altLang="en-US"/>
          </a:p>
        </p:txBody>
      </p:sp>
      <p:sp>
        <p:nvSpPr>
          <p:cNvPr id="6" name="投影片編號版面配置區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baseline="0">
                <a:solidFill>
                  <a:schemeClr val="tx1">
                    <a:tint val="75000"/>
                  </a:schemeClr>
                </a:solidFill>
                <a:latin typeface="Arial Unicode MS" pitchFamily="34" charset="-120"/>
                <a:ea typeface="Arial Unicode MS" pitchFamily="34" charset="-120"/>
              </a:defRPr>
            </a:lvl1pPr>
          </a:lstStyle>
          <a:p>
            <a:fld id="{757FACD4-1738-4CE3-851C-EAA43CE6F29B}" type="slidenum">
              <a:rPr lang="zh-TW" altLang="en-US" smtClean="0"/>
              <a:pPr/>
              <a:t>‹#›</a:t>
            </a:fld>
            <a:endParaRPr lang="zh-TW" altLang="en-US"/>
          </a:p>
        </p:txBody>
      </p:sp>
      <p:sp>
        <p:nvSpPr>
          <p:cNvPr id="7" name="矩形 6"/>
          <p:cNvSpPr/>
          <p:nvPr userDrawn="1"/>
        </p:nvSpPr>
        <p:spPr>
          <a:xfrm flipV="1">
            <a:off x="-12700" y="-14286"/>
            <a:ext cx="9161463" cy="17938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baseline="0">
              <a:latin typeface="Arial Unicode MS" pitchFamily="34" charset="-120"/>
              <a:ea typeface="Arial Unicode MS" pitchFamily="34" charset="-120"/>
            </a:endParaRPr>
          </a:p>
        </p:txBody>
      </p:sp>
      <p:sp>
        <p:nvSpPr>
          <p:cNvPr id="9" name="矩形 8"/>
          <p:cNvSpPr/>
          <p:nvPr userDrawn="1"/>
        </p:nvSpPr>
        <p:spPr>
          <a:xfrm flipV="1">
            <a:off x="-17462" y="6786564"/>
            <a:ext cx="9161463" cy="7143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baseline="0">
              <a:latin typeface="Arial Unicode MS" pitchFamily="34" charset="-120"/>
              <a:ea typeface="Arial Unicode MS" pitchFamily="34" charset="-120"/>
            </a:endParaRPr>
          </a:p>
        </p:txBody>
      </p:sp>
      <p:pic>
        <p:nvPicPr>
          <p:cNvPr id="10" name="圖片 9" descr="LOGO-QNAP Security.png"/>
          <p:cNvPicPr>
            <a:picLocks noChangeAspect="1"/>
          </p:cNvPicPr>
          <p:nvPr userDrawn="1"/>
        </p:nvPicPr>
        <p:blipFill>
          <a:blip r:embed="rId13" cstate="print"/>
          <a:stretch>
            <a:fillRect/>
          </a:stretch>
        </p:blipFill>
        <p:spPr>
          <a:xfrm>
            <a:off x="107504" y="6381328"/>
            <a:ext cx="1008112" cy="3043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600" kern="1200" baseline="0">
          <a:solidFill>
            <a:schemeClr val="tx1"/>
          </a:solidFill>
          <a:latin typeface="Arial Unicode MS" pitchFamily="34" charset="-120"/>
          <a:ea typeface="Arial Unicode MS" pitchFamily="34" charset="-120"/>
          <a:cs typeface="+mj-cs"/>
        </a:defRPr>
      </a:lvl1pPr>
    </p:titleStyle>
    <p:bodyStyle>
      <a:lvl1pPr marL="342900" indent="-342900" algn="l" defTabSz="914400" rtl="0" eaLnBrk="1" latinLnBrk="0" hangingPunct="1">
        <a:spcBef>
          <a:spcPct val="20000"/>
        </a:spcBef>
        <a:buFont typeface="Arial" pitchFamily="34" charset="0"/>
        <a:buChar char="•"/>
        <a:defRPr sz="2800" kern="1200" baseline="0">
          <a:solidFill>
            <a:schemeClr val="tx1"/>
          </a:solidFill>
          <a:latin typeface="Arial Unicode MS" pitchFamily="34" charset="-120"/>
          <a:ea typeface="Arial Unicode MS" pitchFamily="34" charset="-120"/>
          <a:cs typeface="+mn-cs"/>
        </a:defRPr>
      </a:lvl1pPr>
      <a:lvl2pPr marL="742950" indent="-285750" algn="l" defTabSz="914400" rtl="0" eaLnBrk="1" latinLnBrk="0" hangingPunct="1">
        <a:spcBef>
          <a:spcPct val="20000"/>
        </a:spcBef>
        <a:buFont typeface="Arial" pitchFamily="34" charset="0"/>
        <a:buChar char="–"/>
        <a:defRPr sz="2400" kern="1200" baseline="0">
          <a:solidFill>
            <a:schemeClr val="tx1"/>
          </a:solidFill>
          <a:latin typeface="Arial Unicode MS" pitchFamily="34" charset="-120"/>
          <a:ea typeface="Arial Unicode MS" pitchFamily="34" charset="-120"/>
          <a:cs typeface="+mn-cs"/>
        </a:defRPr>
      </a:lvl2pPr>
      <a:lvl3pPr marL="1143000" indent="-228600" algn="l" defTabSz="914400" rtl="0" eaLnBrk="1" latinLnBrk="0" hangingPunct="1">
        <a:spcBef>
          <a:spcPct val="20000"/>
        </a:spcBef>
        <a:buFont typeface="Arial" pitchFamily="34" charset="0"/>
        <a:buChar char="•"/>
        <a:defRPr sz="2000" kern="1200" baseline="0">
          <a:solidFill>
            <a:schemeClr val="tx1"/>
          </a:solidFill>
          <a:latin typeface="Arial Unicode MS" pitchFamily="34" charset="-120"/>
          <a:ea typeface="Arial Unicode MS" pitchFamily="34" charset="-120"/>
          <a:cs typeface="+mn-cs"/>
        </a:defRPr>
      </a:lvl3pPr>
      <a:lvl4pPr marL="1600200" indent="-228600" algn="l" defTabSz="914400" rtl="0" eaLnBrk="1" latinLnBrk="0" hangingPunct="1">
        <a:spcBef>
          <a:spcPct val="20000"/>
        </a:spcBef>
        <a:buFont typeface="Arial" pitchFamily="34" charset="0"/>
        <a:buChar char="–"/>
        <a:defRPr sz="1800" kern="1200" baseline="0">
          <a:solidFill>
            <a:schemeClr val="tx1"/>
          </a:solidFill>
          <a:latin typeface="Arial Unicode MS" pitchFamily="34" charset="-120"/>
          <a:ea typeface="Arial Unicode MS" pitchFamily="34" charset="-120"/>
          <a:cs typeface="+mn-cs"/>
        </a:defRPr>
      </a:lvl4pPr>
      <a:lvl5pPr marL="2057400" indent="-228600" algn="l" defTabSz="914400" rtl="0" eaLnBrk="1" latinLnBrk="0" hangingPunct="1">
        <a:spcBef>
          <a:spcPct val="20000"/>
        </a:spcBef>
        <a:buFont typeface="Arial" pitchFamily="34" charset="0"/>
        <a:buChar char="»"/>
        <a:defRPr sz="1600" kern="1200" baseline="0">
          <a:solidFill>
            <a:schemeClr val="tx1"/>
          </a:solidFill>
          <a:latin typeface="Arial Unicode MS" pitchFamily="34" charset="-120"/>
          <a:ea typeface="Arial Unicode MS"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2.jpeg"/><Relationship Id="rId13" Type="http://schemas.openxmlformats.org/officeDocument/2006/relationships/image" Target="../media/image67.jpeg"/><Relationship Id="rId18" Type="http://schemas.openxmlformats.org/officeDocument/2006/relationships/image" Target="../media/image72.jpeg"/><Relationship Id="rId3" Type="http://schemas.openxmlformats.org/officeDocument/2006/relationships/image" Target="../media/image57.jpeg"/><Relationship Id="rId21" Type="http://schemas.openxmlformats.org/officeDocument/2006/relationships/image" Target="../media/image75.png"/><Relationship Id="rId7" Type="http://schemas.openxmlformats.org/officeDocument/2006/relationships/image" Target="../media/image61.jpeg"/><Relationship Id="rId12" Type="http://schemas.openxmlformats.org/officeDocument/2006/relationships/image" Target="../media/image66.jpeg"/><Relationship Id="rId17" Type="http://schemas.openxmlformats.org/officeDocument/2006/relationships/image" Target="../media/image71.jpeg"/><Relationship Id="rId2" Type="http://schemas.openxmlformats.org/officeDocument/2006/relationships/notesSlide" Target="../notesSlides/notesSlide8.xml"/><Relationship Id="rId16" Type="http://schemas.openxmlformats.org/officeDocument/2006/relationships/image" Target="../media/image70.jpeg"/><Relationship Id="rId20" Type="http://schemas.openxmlformats.org/officeDocument/2006/relationships/image" Target="../media/image74.jpeg"/><Relationship Id="rId1" Type="http://schemas.openxmlformats.org/officeDocument/2006/relationships/slideLayout" Target="../slideLayouts/slideLayout6.xml"/><Relationship Id="rId6" Type="http://schemas.openxmlformats.org/officeDocument/2006/relationships/image" Target="../media/image60.jpeg"/><Relationship Id="rId11" Type="http://schemas.openxmlformats.org/officeDocument/2006/relationships/image" Target="../media/image65.jpeg"/><Relationship Id="rId24" Type="http://schemas.openxmlformats.org/officeDocument/2006/relationships/image" Target="../media/image78.png"/><Relationship Id="rId5" Type="http://schemas.openxmlformats.org/officeDocument/2006/relationships/image" Target="../media/image59.png"/><Relationship Id="rId15" Type="http://schemas.openxmlformats.org/officeDocument/2006/relationships/image" Target="../media/image69.jpeg"/><Relationship Id="rId23" Type="http://schemas.openxmlformats.org/officeDocument/2006/relationships/image" Target="../media/image77.png"/><Relationship Id="rId10" Type="http://schemas.openxmlformats.org/officeDocument/2006/relationships/image" Target="../media/image64.jpeg"/><Relationship Id="rId19" Type="http://schemas.openxmlformats.org/officeDocument/2006/relationships/image" Target="../media/image73.jpeg"/><Relationship Id="rId4" Type="http://schemas.openxmlformats.org/officeDocument/2006/relationships/image" Target="../media/image58.jpeg"/><Relationship Id="rId9" Type="http://schemas.openxmlformats.org/officeDocument/2006/relationships/image" Target="../media/image63.jpeg"/><Relationship Id="rId14" Type="http://schemas.openxmlformats.org/officeDocument/2006/relationships/image" Target="../media/image68.jpeg"/><Relationship Id="rId22" Type="http://schemas.openxmlformats.org/officeDocument/2006/relationships/image" Target="../media/image7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87.png"/><Relationship Id="rId3" Type="http://schemas.openxmlformats.org/officeDocument/2006/relationships/notesSlide" Target="../notesSlides/notesSlide11.xml"/><Relationship Id="rId7" Type="http://schemas.openxmlformats.org/officeDocument/2006/relationships/image" Target="../media/image83.png"/><Relationship Id="rId12" Type="http://schemas.openxmlformats.org/officeDocument/2006/relationships/image" Target="../media/image86.jpe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85.png"/><Relationship Id="rId5" Type="http://schemas.openxmlformats.org/officeDocument/2006/relationships/oleObject" Target="../embeddings/oleObject1.bin"/><Relationship Id="rId10" Type="http://schemas.openxmlformats.org/officeDocument/2006/relationships/image" Target="../media/image84.png"/><Relationship Id="rId4" Type="http://schemas.openxmlformats.org/officeDocument/2006/relationships/image" Target="../media/image82.png"/><Relationship Id="rId9" Type="http://schemas.openxmlformats.org/officeDocument/2006/relationships/oleObject" Target="../embeddings/oleObject4.bin"/><Relationship Id="rId14"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93.jpeg"/><Relationship Id="rId13" Type="http://schemas.openxmlformats.org/officeDocument/2006/relationships/image" Target="../media/image98.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1.jpeg"/><Relationship Id="rId11" Type="http://schemas.openxmlformats.org/officeDocument/2006/relationships/image" Target="../media/image96.jpeg"/><Relationship Id="rId5" Type="http://schemas.openxmlformats.org/officeDocument/2006/relationships/image" Target="../media/image90.png"/><Relationship Id="rId10" Type="http://schemas.openxmlformats.org/officeDocument/2006/relationships/image" Target="../media/image95.jpeg"/><Relationship Id="rId4" Type="http://schemas.openxmlformats.org/officeDocument/2006/relationships/image" Target="../media/image89.png"/><Relationship Id="rId9" Type="http://schemas.openxmlformats.org/officeDocument/2006/relationships/image" Target="../media/image94.jpeg"/><Relationship Id="rId14" Type="http://schemas.openxmlformats.org/officeDocument/2006/relationships/image" Target="../media/image9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1.jpeg"/><Relationship Id="rId7" Type="http://schemas.openxmlformats.org/officeDocument/2006/relationships/image" Target="../media/image105.jpeg"/><Relationship Id="rId2" Type="http://schemas.openxmlformats.org/officeDocument/2006/relationships/image" Target="../media/image100.png"/><Relationship Id="rId1" Type="http://schemas.openxmlformats.org/officeDocument/2006/relationships/slideLayout" Target="../slideLayouts/slideLayout6.xml"/><Relationship Id="rId6" Type="http://schemas.openxmlformats.org/officeDocument/2006/relationships/image" Target="../media/image104.png"/><Relationship Id="rId5" Type="http://schemas.openxmlformats.org/officeDocument/2006/relationships/image" Target="../media/image103.jpeg"/><Relationship Id="rId4" Type="http://schemas.openxmlformats.org/officeDocument/2006/relationships/image" Target="../media/image102.png"/></Relationships>
</file>

<file path=ppt/slides/_rels/slide1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04.png"/><Relationship Id="rId5" Type="http://schemas.openxmlformats.org/officeDocument/2006/relationships/image" Target="../media/image108.png"/><Relationship Id="rId4" Type="http://schemas.openxmlformats.org/officeDocument/2006/relationships/image" Target="../media/image10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4.png"/><Relationship Id="rId7" Type="http://schemas.openxmlformats.org/officeDocument/2006/relationships/hyperlink" Target="http://www.iconarchive.com/show/bluefire-icons-by-fixicon/Camera-icon.html" TargetMode="External"/><Relationship Id="rId2" Type="http://schemas.openxmlformats.org/officeDocument/2006/relationships/image" Target="../media/image109.jpeg"/><Relationship Id="rId1" Type="http://schemas.openxmlformats.org/officeDocument/2006/relationships/slideLayout" Target="../slideLayouts/slideLayout6.xml"/><Relationship Id="rId6" Type="http://schemas.openxmlformats.org/officeDocument/2006/relationships/image" Target="../media/image111.png"/><Relationship Id="rId11" Type="http://schemas.openxmlformats.org/officeDocument/2006/relationships/image" Target="../media/image115.jpeg"/><Relationship Id="rId5" Type="http://schemas.openxmlformats.org/officeDocument/2006/relationships/hyperlink" Target="http://www.iconarchive.com/show/bluefire-icons-by-fixicon/Camera-2-icon.html" TargetMode="External"/><Relationship Id="rId10" Type="http://schemas.openxmlformats.org/officeDocument/2006/relationships/image" Target="../media/image114.jpeg"/><Relationship Id="rId4" Type="http://schemas.openxmlformats.org/officeDocument/2006/relationships/image" Target="../media/image110.jpeg"/><Relationship Id="rId9" Type="http://schemas.openxmlformats.org/officeDocument/2006/relationships/image" Target="../media/image1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6.xml"/><Relationship Id="rId4" Type="http://schemas.openxmlformats.org/officeDocument/2006/relationships/image" Target="../media/image1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6.xml"/><Relationship Id="rId6" Type="http://schemas.openxmlformats.org/officeDocument/2006/relationships/image" Target="../media/image120.jpeg"/><Relationship Id="rId5" Type="http://schemas.openxmlformats.org/officeDocument/2006/relationships/image" Target="../media/image119.png"/><Relationship Id="rId4" Type="http://schemas.openxmlformats.org/officeDocument/2006/relationships/image" Target="../media/image118.png"/></Relationships>
</file>

<file path=ppt/slides/_rels/slide2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6.xml"/><Relationship Id="rId4" Type="http://schemas.openxmlformats.org/officeDocument/2006/relationships/image" Target="../media/image123.png"/></Relationships>
</file>

<file path=ppt/slides/_rels/slide26.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3" Type="http://schemas.openxmlformats.org/officeDocument/2006/relationships/image" Target="../media/image22.jpeg"/><Relationship Id="rId18" Type="http://schemas.openxmlformats.org/officeDocument/2006/relationships/image" Target="../media/image27.png"/><Relationship Id="rId26" Type="http://schemas.openxmlformats.org/officeDocument/2006/relationships/image" Target="../media/image35.png"/><Relationship Id="rId39" Type="http://schemas.openxmlformats.org/officeDocument/2006/relationships/image" Target="../media/image47.jpeg"/><Relationship Id="rId21" Type="http://schemas.openxmlformats.org/officeDocument/2006/relationships/image" Target="../media/image30.png"/><Relationship Id="rId34" Type="http://schemas.openxmlformats.org/officeDocument/2006/relationships/image" Target="../media/image42.jpeg"/><Relationship Id="rId42" Type="http://schemas.openxmlformats.org/officeDocument/2006/relationships/image" Target="../media/image132.jpeg"/><Relationship Id="rId47" Type="http://schemas.openxmlformats.org/officeDocument/2006/relationships/image" Target="../media/image137.png"/><Relationship Id="rId50" Type="http://schemas.openxmlformats.org/officeDocument/2006/relationships/image" Target="../media/image51.jpeg"/><Relationship Id="rId55" Type="http://schemas.openxmlformats.org/officeDocument/2006/relationships/image" Target="../media/image143.png"/><Relationship Id="rId63" Type="http://schemas.openxmlformats.org/officeDocument/2006/relationships/image" Target="../media/image151.jpeg"/><Relationship Id="rId68" Type="http://schemas.openxmlformats.org/officeDocument/2006/relationships/image" Target="../media/image156.jpeg"/><Relationship Id="rId7" Type="http://schemas.openxmlformats.org/officeDocument/2006/relationships/image" Target="../media/image17.png"/><Relationship Id="rId2" Type="http://schemas.openxmlformats.org/officeDocument/2006/relationships/notesSlide" Target="../notesSlides/notesSlide16.xml"/><Relationship Id="rId16" Type="http://schemas.openxmlformats.org/officeDocument/2006/relationships/image" Target="../media/image25.jpeg"/><Relationship Id="rId29" Type="http://schemas.openxmlformats.org/officeDocument/2006/relationships/image" Target="../media/image38.jpeg"/><Relationship Id="rId1" Type="http://schemas.openxmlformats.org/officeDocument/2006/relationships/slideLayout" Target="../slideLayouts/slideLayout6.xml"/><Relationship Id="rId6" Type="http://schemas.openxmlformats.org/officeDocument/2006/relationships/image" Target="../media/image127.jpeg"/><Relationship Id="rId11" Type="http://schemas.openxmlformats.org/officeDocument/2006/relationships/image" Target="../media/image20.png"/><Relationship Id="rId24" Type="http://schemas.openxmlformats.org/officeDocument/2006/relationships/image" Target="../media/image33.png"/><Relationship Id="rId32" Type="http://schemas.openxmlformats.org/officeDocument/2006/relationships/image" Target="../media/image41.jpeg"/><Relationship Id="rId37" Type="http://schemas.openxmlformats.org/officeDocument/2006/relationships/image" Target="../media/image130.jpeg"/><Relationship Id="rId40" Type="http://schemas.openxmlformats.org/officeDocument/2006/relationships/image" Target="../media/image48.jpeg"/><Relationship Id="rId45" Type="http://schemas.openxmlformats.org/officeDocument/2006/relationships/image" Target="../media/image135.png"/><Relationship Id="rId53" Type="http://schemas.openxmlformats.org/officeDocument/2006/relationships/image" Target="../media/image141.png"/><Relationship Id="rId58" Type="http://schemas.openxmlformats.org/officeDocument/2006/relationships/image" Target="../media/image146.png"/><Relationship Id="rId66" Type="http://schemas.openxmlformats.org/officeDocument/2006/relationships/image" Target="../media/image154.jpeg"/><Relationship Id="rId5" Type="http://schemas.openxmlformats.org/officeDocument/2006/relationships/image" Target="../media/image126.jpeg"/><Relationship Id="rId15" Type="http://schemas.openxmlformats.org/officeDocument/2006/relationships/image" Target="../media/image24.jpeg"/><Relationship Id="rId23" Type="http://schemas.openxmlformats.org/officeDocument/2006/relationships/image" Target="../media/image32.jpeg"/><Relationship Id="rId28" Type="http://schemas.openxmlformats.org/officeDocument/2006/relationships/image" Target="../media/image37.jpeg"/><Relationship Id="rId36" Type="http://schemas.openxmlformats.org/officeDocument/2006/relationships/image" Target="../media/image44.jpeg"/><Relationship Id="rId49" Type="http://schemas.openxmlformats.org/officeDocument/2006/relationships/image" Target="../media/image50.jpeg"/><Relationship Id="rId57" Type="http://schemas.openxmlformats.org/officeDocument/2006/relationships/image" Target="../media/image145.jpeg"/><Relationship Id="rId61" Type="http://schemas.openxmlformats.org/officeDocument/2006/relationships/image" Target="../media/image149.gif"/><Relationship Id="rId10" Type="http://schemas.openxmlformats.org/officeDocument/2006/relationships/image" Target="../media/image19.png"/><Relationship Id="rId19" Type="http://schemas.openxmlformats.org/officeDocument/2006/relationships/image" Target="../media/image28.jpeg"/><Relationship Id="rId31" Type="http://schemas.openxmlformats.org/officeDocument/2006/relationships/image" Target="../media/image40.jpeg"/><Relationship Id="rId44" Type="http://schemas.openxmlformats.org/officeDocument/2006/relationships/image" Target="../media/image134.jpeg"/><Relationship Id="rId52" Type="http://schemas.openxmlformats.org/officeDocument/2006/relationships/image" Target="../media/image140.tiff"/><Relationship Id="rId60" Type="http://schemas.openxmlformats.org/officeDocument/2006/relationships/image" Target="../media/image148.png"/><Relationship Id="rId65" Type="http://schemas.openxmlformats.org/officeDocument/2006/relationships/image" Target="../media/image153.jpeg"/><Relationship Id="rId4" Type="http://schemas.openxmlformats.org/officeDocument/2006/relationships/image" Target="../media/image125.jpeg"/><Relationship Id="rId9" Type="http://schemas.openxmlformats.org/officeDocument/2006/relationships/image" Target="../media/image128.jpeg"/><Relationship Id="rId14" Type="http://schemas.openxmlformats.org/officeDocument/2006/relationships/image" Target="../media/image23.jpeg"/><Relationship Id="rId22" Type="http://schemas.openxmlformats.org/officeDocument/2006/relationships/image" Target="../media/image31.jpeg"/><Relationship Id="rId27" Type="http://schemas.openxmlformats.org/officeDocument/2006/relationships/image" Target="../media/image36.jpeg"/><Relationship Id="rId30" Type="http://schemas.openxmlformats.org/officeDocument/2006/relationships/image" Target="../media/image39.png"/><Relationship Id="rId35" Type="http://schemas.openxmlformats.org/officeDocument/2006/relationships/image" Target="../media/image43.png"/><Relationship Id="rId43" Type="http://schemas.openxmlformats.org/officeDocument/2006/relationships/image" Target="../media/image133.png"/><Relationship Id="rId48" Type="http://schemas.openxmlformats.org/officeDocument/2006/relationships/image" Target="../media/image138.png"/><Relationship Id="rId56" Type="http://schemas.openxmlformats.org/officeDocument/2006/relationships/image" Target="../media/image144.jpeg"/><Relationship Id="rId64" Type="http://schemas.openxmlformats.org/officeDocument/2006/relationships/image" Target="../media/image152.jpeg"/><Relationship Id="rId69" Type="http://schemas.openxmlformats.org/officeDocument/2006/relationships/image" Target="../media/image157.png"/><Relationship Id="rId8" Type="http://schemas.openxmlformats.org/officeDocument/2006/relationships/image" Target="../media/image18.png"/><Relationship Id="rId51" Type="http://schemas.openxmlformats.org/officeDocument/2006/relationships/image" Target="../media/image139.png"/><Relationship Id="rId3" Type="http://schemas.openxmlformats.org/officeDocument/2006/relationships/image" Target="../media/image54.pn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34.jpeg"/><Relationship Id="rId33" Type="http://schemas.openxmlformats.org/officeDocument/2006/relationships/image" Target="../media/image129.jpeg"/><Relationship Id="rId38" Type="http://schemas.openxmlformats.org/officeDocument/2006/relationships/image" Target="../media/image131.jpeg"/><Relationship Id="rId46" Type="http://schemas.openxmlformats.org/officeDocument/2006/relationships/image" Target="../media/image136.jpeg"/><Relationship Id="rId59" Type="http://schemas.openxmlformats.org/officeDocument/2006/relationships/image" Target="../media/image147.jpeg"/><Relationship Id="rId67" Type="http://schemas.openxmlformats.org/officeDocument/2006/relationships/image" Target="../media/image155.png"/><Relationship Id="rId20" Type="http://schemas.openxmlformats.org/officeDocument/2006/relationships/image" Target="../media/image29.jpeg"/><Relationship Id="rId41" Type="http://schemas.openxmlformats.org/officeDocument/2006/relationships/image" Target="../media/image49.png"/><Relationship Id="rId54" Type="http://schemas.openxmlformats.org/officeDocument/2006/relationships/image" Target="../media/image142.png"/><Relationship Id="rId62" Type="http://schemas.openxmlformats.org/officeDocument/2006/relationships/image" Target="../media/image150.gif"/><Relationship Id="rId70" Type="http://schemas.openxmlformats.org/officeDocument/2006/relationships/image" Target="../media/image15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3" Type="http://schemas.openxmlformats.org/officeDocument/2006/relationships/image" Target="../media/image164.jpeg"/><Relationship Id="rId18" Type="http://schemas.openxmlformats.org/officeDocument/2006/relationships/image" Target="../media/image169.jpeg"/><Relationship Id="rId26" Type="http://schemas.openxmlformats.org/officeDocument/2006/relationships/image" Target="../media/image177.jpeg"/><Relationship Id="rId39" Type="http://schemas.openxmlformats.org/officeDocument/2006/relationships/image" Target="../media/image190.png"/><Relationship Id="rId21" Type="http://schemas.openxmlformats.org/officeDocument/2006/relationships/image" Target="../media/image172.png"/><Relationship Id="rId34" Type="http://schemas.openxmlformats.org/officeDocument/2006/relationships/image" Target="../media/image185.png"/><Relationship Id="rId42" Type="http://schemas.openxmlformats.org/officeDocument/2006/relationships/image" Target="../media/image192.jpeg"/><Relationship Id="rId47" Type="http://schemas.openxmlformats.org/officeDocument/2006/relationships/image" Target="../media/image197.png"/><Relationship Id="rId50" Type="http://schemas.openxmlformats.org/officeDocument/2006/relationships/image" Target="../media/image200.jpeg"/><Relationship Id="rId55" Type="http://schemas.openxmlformats.org/officeDocument/2006/relationships/image" Target="../media/image205.png"/><Relationship Id="rId7" Type="http://schemas.microsoft.com/office/2007/relationships/diagramDrawing" Target="../diagrams/drawing1.xml"/><Relationship Id="rId2" Type="http://schemas.openxmlformats.org/officeDocument/2006/relationships/notesSlide" Target="../notesSlides/notesSlide18.xml"/><Relationship Id="rId16" Type="http://schemas.openxmlformats.org/officeDocument/2006/relationships/image" Target="../media/image167.png"/><Relationship Id="rId20" Type="http://schemas.openxmlformats.org/officeDocument/2006/relationships/image" Target="../media/image171.jpeg"/><Relationship Id="rId29" Type="http://schemas.openxmlformats.org/officeDocument/2006/relationships/image" Target="../media/image180.jpeg"/><Relationship Id="rId41" Type="http://schemas.openxmlformats.org/officeDocument/2006/relationships/image" Target="../media/image191.jpeg"/><Relationship Id="rId54" Type="http://schemas.openxmlformats.org/officeDocument/2006/relationships/image" Target="../media/image204.png"/><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image" Target="../media/image162.png"/><Relationship Id="rId24" Type="http://schemas.openxmlformats.org/officeDocument/2006/relationships/image" Target="../media/image175.jpeg"/><Relationship Id="rId32" Type="http://schemas.openxmlformats.org/officeDocument/2006/relationships/image" Target="../media/image183.jpeg"/><Relationship Id="rId37" Type="http://schemas.openxmlformats.org/officeDocument/2006/relationships/image" Target="../media/image188.jpeg"/><Relationship Id="rId40" Type="http://schemas.openxmlformats.org/officeDocument/2006/relationships/image" Target="../media/image44.jpeg"/><Relationship Id="rId45" Type="http://schemas.openxmlformats.org/officeDocument/2006/relationships/image" Target="../media/image195.png"/><Relationship Id="rId53" Type="http://schemas.openxmlformats.org/officeDocument/2006/relationships/image" Target="../media/image203.jpeg"/><Relationship Id="rId58" Type="http://schemas.openxmlformats.org/officeDocument/2006/relationships/image" Target="../media/image208.jpeg"/><Relationship Id="rId5" Type="http://schemas.openxmlformats.org/officeDocument/2006/relationships/diagramQuickStyle" Target="../diagrams/quickStyle1.xml"/><Relationship Id="rId15" Type="http://schemas.openxmlformats.org/officeDocument/2006/relationships/image" Target="../media/image166.png"/><Relationship Id="rId23" Type="http://schemas.openxmlformats.org/officeDocument/2006/relationships/image" Target="../media/image174.jpeg"/><Relationship Id="rId28" Type="http://schemas.openxmlformats.org/officeDocument/2006/relationships/image" Target="../media/image179.png"/><Relationship Id="rId36" Type="http://schemas.openxmlformats.org/officeDocument/2006/relationships/image" Target="../media/image187.jpeg"/><Relationship Id="rId49" Type="http://schemas.openxmlformats.org/officeDocument/2006/relationships/image" Target="../media/image199.png"/><Relationship Id="rId57" Type="http://schemas.openxmlformats.org/officeDocument/2006/relationships/image" Target="../media/image207.jpeg"/><Relationship Id="rId61" Type="http://schemas.openxmlformats.org/officeDocument/2006/relationships/image" Target="../media/image211.png"/><Relationship Id="rId10" Type="http://schemas.openxmlformats.org/officeDocument/2006/relationships/image" Target="../media/image161.jpeg"/><Relationship Id="rId19" Type="http://schemas.openxmlformats.org/officeDocument/2006/relationships/image" Target="../media/image170.jpeg"/><Relationship Id="rId31" Type="http://schemas.openxmlformats.org/officeDocument/2006/relationships/image" Target="../media/image182.jpeg"/><Relationship Id="rId44" Type="http://schemas.openxmlformats.org/officeDocument/2006/relationships/image" Target="../media/image194.jpeg"/><Relationship Id="rId52" Type="http://schemas.openxmlformats.org/officeDocument/2006/relationships/image" Target="../media/image202.png"/><Relationship Id="rId60" Type="http://schemas.openxmlformats.org/officeDocument/2006/relationships/image" Target="../media/image210.png"/><Relationship Id="rId4" Type="http://schemas.openxmlformats.org/officeDocument/2006/relationships/diagramLayout" Target="../diagrams/layout1.xml"/><Relationship Id="rId9" Type="http://schemas.openxmlformats.org/officeDocument/2006/relationships/image" Target="../media/image160.jpeg"/><Relationship Id="rId14" Type="http://schemas.openxmlformats.org/officeDocument/2006/relationships/image" Target="../media/image165.png"/><Relationship Id="rId22" Type="http://schemas.openxmlformats.org/officeDocument/2006/relationships/image" Target="../media/image173.png"/><Relationship Id="rId27" Type="http://schemas.openxmlformats.org/officeDocument/2006/relationships/image" Target="../media/image178.jpeg"/><Relationship Id="rId30" Type="http://schemas.openxmlformats.org/officeDocument/2006/relationships/image" Target="../media/image181.png"/><Relationship Id="rId35" Type="http://schemas.openxmlformats.org/officeDocument/2006/relationships/image" Target="../media/image186.jpeg"/><Relationship Id="rId43" Type="http://schemas.openxmlformats.org/officeDocument/2006/relationships/image" Target="../media/image193.jpeg"/><Relationship Id="rId48" Type="http://schemas.openxmlformats.org/officeDocument/2006/relationships/image" Target="../media/image198.png"/><Relationship Id="rId56" Type="http://schemas.openxmlformats.org/officeDocument/2006/relationships/image" Target="../media/image206.jpeg"/><Relationship Id="rId8" Type="http://schemas.openxmlformats.org/officeDocument/2006/relationships/image" Target="../media/image159.jpeg"/><Relationship Id="rId51" Type="http://schemas.openxmlformats.org/officeDocument/2006/relationships/image" Target="../media/image201.png"/><Relationship Id="rId3" Type="http://schemas.openxmlformats.org/officeDocument/2006/relationships/diagramData" Target="../diagrams/data1.xml"/><Relationship Id="rId12" Type="http://schemas.openxmlformats.org/officeDocument/2006/relationships/image" Target="../media/image163.png"/><Relationship Id="rId17" Type="http://schemas.openxmlformats.org/officeDocument/2006/relationships/image" Target="../media/image168.jpeg"/><Relationship Id="rId25" Type="http://schemas.openxmlformats.org/officeDocument/2006/relationships/image" Target="../media/image176.png"/><Relationship Id="rId33" Type="http://schemas.openxmlformats.org/officeDocument/2006/relationships/image" Target="../media/image184.jpeg"/><Relationship Id="rId38" Type="http://schemas.openxmlformats.org/officeDocument/2006/relationships/image" Target="../media/image189.jpeg"/><Relationship Id="rId46" Type="http://schemas.openxmlformats.org/officeDocument/2006/relationships/image" Target="../media/image196.jpeg"/><Relationship Id="rId59" Type="http://schemas.openxmlformats.org/officeDocument/2006/relationships/image" Target="../media/image209.jpe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13" Type="http://schemas.openxmlformats.org/officeDocument/2006/relationships/image" Target="../media/image23.jpeg"/><Relationship Id="rId18" Type="http://schemas.openxmlformats.org/officeDocument/2006/relationships/image" Target="../media/image28.jpeg"/><Relationship Id="rId26" Type="http://schemas.openxmlformats.org/officeDocument/2006/relationships/image" Target="../media/image36.jpeg"/><Relationship Id="rId39" Type="http://schemas.openxmlformats.org/officeDocument/2006/relationships/image" Target="../media/image48.jpeg"/><Relationship Id="rId21" Type="http://schemas.openxmlformats.org/officeDocument/2006/relationships/image" Target="../media/image31.jpeg"/><Relationship Id="rId34" Type="http://schemas.openxmlformats.org/officeDocument/2006/relationships/image" Target="../media/image43.png"/><Relationship Id="rId42" Type="http://schemas.openxmlformats.org/officeDocument/2006/relationships/image" Target="../media/image133.png"/><Relationship Id="rId47" Type="http://schemas.openxmlformats.org/officeDocument/2006/relationships/image" Target="../media/image138.png"/><Relationship Id="rId50" Type="http://schemas.openxmlformats.org/officeDocument/2006/relationships/image" Target="../media/image139.png"/><Relationship Id="rId55" Type="http://schemas.openxmlformats.org/officeDocument/2006/relationships/image" Target="../media/image144.jpeg"/><Relationship Id="rId63" Type="http://schemas.openxmlformats.org/officeDocument/2006/relationships/image" Target="../media/image152.jpeg"/><Relationship Id="rId68" Type="http://schemas.openxmlformats.org/officeDocument/2006/relationships/image" Target="../media/image157.png"/><Relationship Id="rId7" Type="http://schemas.openxmlformats.org/officeDocument/2006/relationships/image" Target="../media/image18.png"/><Relationship Id="rId2" Type="http://schemas.openxmlformats.org/officeDocument/2006/relationships/notesSlide" Target="../notesSlides/notesSlide19.xml"/><Relationship Id="rId16" Type="http://schemas.openxmlformats.org/officeDocument/2006/relationships/image" Target="../media/image26.png"/><Relationship Id="rId29" Type="http://schemas.openxmlformats.org/officeDocument/2006/relationships/image" Target="../media/image39.png"/><Relationship Id="rId1" Type="http://schemas.openxmlformats.org/officeDocument/2006/relationships/slideLayout" Target="../slideLayouts/slideLayout6.xml"/><Relationship Id="rId6" Type="http://schemas.openxmlformats.org/officeDocument/2006/relationships/image" Target="../media/image17.png"/><Relationship Id="rId11" Type="http://schemas.openxmlformats.org/officeDocument/2006/relationships/image" Target="../media/image21.png"/><Relationship Id="rId24" Type="http://schemas.openxmlformats.org/officeDocument/2006/relationships/image" Target="../media/image34.jpeg"/><Relationship Id="rId32" Type="http://schemas.openxmlformats.org/officeDocument/2006/relationships/image" Target="../media/image129.jpeg"/><Relationship Id="rId37" Type="http://schemas.openxmlformats.org/officeDocument/2006/relationships/image" Target="../media/image131.jpeg"/><Relationship Id="rId40" Type="http://schemas.openxmlformats.org/officeDocument/2006/relationships/image" Target="../media/image49.png"/><Relationship Id="rId45" Type="http://schemas.openxmlformats.org/officeDocument/2006/relationships/image" Target="../media/image136.jpeg"/><Relationship Id="rId53" Type="http://schemas.openxmlformats.org/officeDocument/2006/relationships/image" Target="../media/image142.png"/><Relationship Id="rId58" Type="http://schemas.openxmlformats.org/officeDocument/2006/relationships/image" Target="../media/image147.jpeg"/><Relationship Id="rId66" Type="http://schemas.openxmlformats.org/officeDocument/2006/relationships/image" Target="../media/image155.png"/><Relationship Id="rId5" Type="http://schemas.openxmlformats.org/officeDocument/2006/relationships/image" Target="../media/image127.jpeg"/><Relationship Id="rId15" Type="http://schemas.openxmlformats.org/officeDocument/2006/relationships/image" Target="../media/image25.jpeg"/><Relationship Id="rId23" Type="http://schemas.openxmlformats.org/officeDocument/2006/relationships/image" Target="../media/image33.png"/><Relationship Id="rId28" Type="http://schemas.openxmlformats.org/officeDocument/2006/relationships/image" Target="../media/image38.jpeg"/><Relationship Id="rId36" Type="http://schemas.openxmlformats.org/officeDocument/2006/relationships/image" Target="../media/image130.jpeg"/><Relationship Id="rId49" Type="http://schemas.openxmlformats.org/officeDocument/2006/relationships/image" Target="../media/image51.jpeg"/><Relationship Id="rId57" Type="http://schemas.openxmlformats.org/officeDocument/2006/relationships/image" Target="../media/image146.png"/><Relationship Id="rId61" Type="http://schemas.openxmlformats.org/officeDocument/2006/relationships/image" Target="../media/image150.gif"/><Relationship Id="rId10" Type="http://schemas.openxmlformats.org/officeDocument/2006/relationships/image" Target="../media/image20.png"/><Relationship Id="rId19" Type="http://schemas.openxmlformats.org/officeDocument/2006/relationships/image" Target="../media/image29.jpeg"/><Relationship Id="rId31" Type="http://schemas.openxmlformats.org/officeDocument/2006/relationships/image" Target="../media/image41.jpeg"/><Relationship Id="rId44" Type="http://schemas.openxmlformats.org/officeDocument/2006/relationships/image" Target="../media/image135.png"/><Relationship Id="rId52" Type="http://schemas.openxmlformats.org/officeDocument/2006/relationships/image" Target="../media/image141.png"/><Relationship Id="rId60" Type="http://schemas.openxmlformats.org/officeDocument/2006/relationships/image" Target="../media/image149.gif"/><Relationship Id="rId65" Type="http://schemas.openxmlformats.org/officeDocument/2006/relationships/image" Target="../media/image154.jpeg"/><Relationship Id="rId4" Type="http://schemas.openxmlformats.org/officeDocument/2006/relationships/image" Target="../media/image126.jpeg"/><Relationship Id="rId9" Type="http://schemas.openxmlformats.org/officeDocument/2006/relationships/image" Target="../media/image19.png"/><Relationship Id="rId14" Type="http://schemas.openxmlformats.org/officeDocument/2006/relationships/image" Target="../media/image24.jpeg"/><Relationship Id="rId22" Type="http://schemas.openxmlformats.org/officeDocument/2006/relationships/image" Target="../media/image32.jpeg"/><Relationship Id="rId27" Type="http://schemas.openxmlformats.org/officeDocument/2006/relationships/image" Target="../media/image37.jpeg"/><Relationship Id="rId30" Type="http://schemas.openxmlformats.org/officeDocument/2006/relationships/image" Target="../media/image40.jpeg"/><Relationship Id="rId35" Type="http://schemas.openxmlformats.org/officeDocument/2006/relationships/image" Target="../media/image44.jpeg"/><Relationship Id="rId43" Type="http://schemas.openxmlformats.org/officeDocument/2006/relationships/image" Target="../media/image134.jpeg"/><Relationship Id="rId48" Type="http://schemas.openxmlformats.org/officeDocument/2006/relationships/image" Target="../media/image50.jpeg"/><Relationship Id="rId56" Type="http://schemas.openxmlformats.org/officeDocument/2006/relationships/image" Target="../media/image145.jpeg"/><Relationship Id="rId64" Type="http://schemas.openxmlformats.org/officeDocument/2006/relationships/image" Target="../media/image153.jpeg"/><Relationship Id="rId69" Type="http://schemas.openxmlformats.org/officeDocument/2006/relationships/image" Target="../media/image158.png"/><Relationship Id="rId8" Type="http://schemas.openxmlformats.org/officeDocument/2006/relationships/image" Target="../media/image128.jpeg"/><Relationship Id="rId51" Type="http://schemas.openxmlformats.org/officeDocument/2006/relationships/image" Target="../media/image140.tiff"/><Relationship Id="rId3" Type="http://schemas.openxmlformats.org/officeDocument/2006/relationships/image" Target="../media/image125.jpeg"/><Relationship Id="rId12" Type="http://schemas.openxmlformats.org/officeDocument/2006/relationships/image" Target="../media/image22.jpe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2.jpeg"/><Relationship Id="rId38" Type="http://schemas.openxmlformats.org/officeDocument/2006/relationships/image" Target="../media/image47.jpeg"/><Relationship Id="rId46" Type="http://schemas.openxmlformats.org/officeDocument/2006/relationships/image" Target="../media/image137.png"/><Relationship Id="rId59" Type="http://schemas.openxmlformats.org/officeDocument/2006/relationships/image" Target="../media/image148.png"/><Relationship Id="rId67" Type="http://schemas.openxmlformats.org/officeDocument/2006/relationships/image" Target="../media/image156.jpeg"/><Relationship Id="rId20" Type="http://schemas.openxmlformats.org/officeDocument/2006/relationships/image" Target="../media/image30.png"/><Relationship Id="rId41" Type="http://schemas.openxmlformats.org/officeDocument/2006/relationships/image" Target="../media/image132.jpeg"/><Relationship Id="rId54" Type="http://schemas.openxmlformats.org/officeDocument/2006/relationships/image" Target="../media/image143.png"/><Relationship Id="rId62" Type="http://schemas.openxmlformats.org/officeDocument/2006/relationships/image" Target="../media/image151.jpeg"/><Relationship Id="rId70"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14.png"/><Relationship Id="rId4" Type="http://schemas.openxmlformats.org/officeDocument/2006/relationships/image" Target="../media/image213.jpeg"/></Relationships>
</file>

<file path=ppt/slides/_rels/slide32.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17.png"/><Relationship Id="rId4" Type="http://schemas.openxmlformats.org/officeDocument/2006/relationships/image" Target="../media/image216.jpeg"/></Relationships>
</file>

<file path=ppt/slides/_rels/slide3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18.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3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19.png"/><Relationship Id="rId7" Type="http://schemas.openxmlformats.org/officeDocument/2006/relationships/diagramColors" Target="../diagrams/colors2.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1.png"/><Relationship Id="rId7" Type="http://schemas.openxmlformats.org/officeDocument/2006/relationships/image" Target="../media/image223.png"/><Relationship Id="rId2" Type="http://schemas.openxmlformats.org/officeDocument/2006/relationships/image" Target="../media/image220.jpeg"/><Relationship Id="rId1" Type="http://schemas.openxmlformats.org/officeDocument/2006/relationships/slideLayout" Target="../slideLayouts/slideLayout6.xml"/><Relationship Id="rId6" Type="http://schemas.openxmlformats.org/officeDocument/2006/relationships/image" Target="../media/image222.png"/><Relationship Id="rId5" Type="http://schemas.openxmlformats.org/officeDocument/2006/relationships/image" Target="../media/image211.png"/><Relationship Id="rId4" Type="http://schemas.openxmlformats.org/officeDocument/2006/relationships/image" Target="../media/image210.png"/></Relationships>
</file>

<file path=ppt/slides/_rels/slide37.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25.jpeg"/></Relationships>
</file>

<file path=ppt/slides/_rels/slide38.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18" Type="http://schemas.openxmlformats.org/officeDocument/2006/relationships/image" Target="../media/image25.jpeg"/><Relationship Id="rId26" Type="http://schemas.openxmlformats.org/officeDocument/2006/relationships/image" Target="../media/image33.png"/><Relationship Id="rId39" Type="http://schemas.openxmlformats.org/officeDocument/2006/relationships/image" Target="../media/image46.jpeg"/><Relationship Id="rId3" Type="http://schemas.openxmlformats.org/officeDocument/2006/relationships/image" Target="../media/image10.jpeg"/><Relationship Id="rId21" Type="http://schemas.openxmlformats.org/officeDocument/2006/relationships/image" Target="../media/image28.jpeg"/><Relationship Id="rId34" Type="http://schemas.openxmlformats.org/officeDocument/2006/relationships/image" Target="../media/image41.jpeg"/><Relationship Id="rId42" Type="http://schemas.openxmlformats.org/officeDocument/2006/relationships/image" Target="../media/image49.png"/><Relationship Id="rId47" Type="http://schemas.openxmlformats.org/officeDocument/2006/relationships/image" Target="../media/image54.png"/><Relationship Id="rId7" Type="http://schemas.openxmlformats.org/officeDocument/2006/relationships/image" Target="../media/image14.jpeg"/><Relationship Id="rId12" Type="http://schemas.openxmlformats.org/officeDocument/2006/relationships/image" Target="../media/image19.png"/><Relationship Id="rId17" Type="http://schemas.openxmlformats.org/officeDocument/2006/relationships/image" Target="../media/image24.jpeg"/><Relationship Id="rId25" Type="http://schemas.openxmlformats.org/officeDocument/2006/relationships/image" Target="../media/image32.jpeg"/><Relationship Id="rId33" Type="http://schemas.openxmlformats.org/officeDocument/2006/relationships/image" Target="../media/image40.jpeg"/><Relationship Id="rId38" Type="http://schemas.openxmlformats.org/officeDocument/2006/relationships/image" Target="../media/image45.jpeg"/><Relationship Id="rId46" Type="http://schemas.openxmlformats.org/officeDocument/2006/relationships/image" Target="../media/image53.png"/><Relationship Id="rId2" Type="http://schemas.openxmlformats.org/officeDocument/2006/relationships/notesSlide" Target="../notesSlides/notesSlide3.xml"/><Relationship Id="rId16" Type="http://schemas.openxmlformats.org/officeDocument/2006/relationships/image" Target="../media/image23.jpeg"/><Relationship Id="rId20" Type="http://schemas.openxmlformats.org/officeDocument/2006/relationships/image" Target="../media/image27.png"/><Relationship Id="rId29" Type="http://schemas.openxmlformats.org/officeDocument/2006/relationships/image" Target="../media/image36.jpeg"/><Relationship Id="rId41" Type="http://schemas.openxmlformats.org/officeDocument/2006/relationships/image" Target="../media/image48.jpeg"/><Relationship Id="rId1" Type="http://schemas.openxmlformats.org/officeDocument/2006/relationships/slideLayout" Target="../slideLayouts/slideLayout6.xml"/><Relationship Id="rId6" Type="http://schemas.openxmlformats.org/officeDocument/2006/relationships/image" Target="../media/image13.jpeg"/><Relationship Id="rId11" Type="http://schemas.openxmlformats.org/officeDocument/2006/relationships/image" Target="../media/image18.png"/><Relationship Id="rId24" Type="http://schemas.openxmlformats.org/officeDocument/2006/relationships/image" Target="../media/image31.jpeg"/><Relationship Id="rId32" Type="http://schemas.openxmlformats.org/officeDocument/2006/relationships/image" Target="../media/image39.png"/><Relationship Id="rId37" Type="http://schemas.openxmlformats.org/officeDocument/2006/relationships/image" Target="../media/image44.jpeg"/><Relationship Id="rId40" Type="http://schemas.openxmlformats.org/officeDocument/2006/relationships/image" Target="../media/image47.jpeg"/><Relationship Id="rId45" Type="http://schemas.openxmlformats.org/officeDocument/2006/relationships/image" Target="../media/image52.png"/><Relationship Id="rId5" Type="http://schemas.openxmlformats.org/officeDocument/2006/relationships/image" Target="../media/image12.jpeg"/><Relationship Id="rId15" Type="http://schemas.openxmlformats.org/officeDocument/2006/relationships/image" Target="../media/image22.jpeg"/><Relationship Id="rId23" Type="http://schemas.openxmlformats.org/officeDocument/2006/relationships/image" Target="../media/image30.png"/><Relationship Id="rId28" Type="http://schemas.openxmlformats.org/officeDocument/2006/relationships/image" Target="../media/image35.png"/><Relationship Id="rId36" Type="http://schemas.openxmlformats.org/officeDocument/2006/relationships/image" Target="../media/image43.png"/><Relationship Id="rId10" Type="http://schemas.openxmlformats.org/officeDocument/2006/relationships/image" Target="../media/image17.png"/><Relationship Id="rId19" Type="http://schemas.openxmlformats.org/officeDocument/2006/relationships/image" Target="../media/image26.png"/><Relationship Id="rId31" Type="http://schemas.openxmlformats.org/officeDocument/2006/relationships/image" Target="../media/image38.jpeg"/><Relationship Id="rId44" Type="http://schemas.openxmlformats.org/officeDocument/2006/relationships/image" Target="../media/image51.jpeg"/><Relationship Id="rId4" Type="http://schemas.openxmlformats.org/officeDocument/2006/relationships/image" Target="../media/image11.jpeg"/><Relationship Id="rId9" Type="http://schemas.openxmlformats.org/officeDocument/2006/relationships/image" Target="../media/image16.jpeg"/><Relationship Id="rId14" Type="http://schemas.openxmlformats.org/officeDocument/2006/relationships/image" Target="../media/image21.png"/><Relationship Id="rId22" Type="http://schemas.openxmlformats.org/officeDocument/2006/relationships/image" Target="../media/image29.jpeg"/><Relationship Id="rId27" Type="http://schemas.openxmlformats.org/officeDocument/2006/relationships/image" Target="../media/image34.jpeg"/><Relationship Id="rId30" Type="http://schemas.openxmlformats.org/officeDocument/2006/relationships/image" Target="../media/image37.jpeg"/><Relationship Id="rId35" Type="http://schemas.openxmlformats.org/officeDocument/2006/relationships/image" Target="../media/image42.jpeg"/><Relationship Id="rId43" Type="http://schemas.openxmlformats.org/officeDocument/2006/relationships/image" Target="../media/image50.jpeg"/><Relationship Id="rId48" Type="http://schemas.openxmlformats.org/officeDocument/2006/relationships/image" Target="../media/image5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28.xml"/><Relationship Id="rId7" Type="http://schemas.openxmlformats.org/officeDocument/2006/relationships/image" Target="../media/image232.jpeg"/><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231.png"/><Relationship Id="rId5" Type="http://schemas.openxmlformats.org/officeDocument/2006/relationships/oleObject" Target="../embeddings/oleObject6.bin"/><Relationship Id="rId4" Type="http://schemas.openxmlformats.org/officeDocument/2006/relationships/oleObject" Target="../embeddings/oleObject5.bin"/><Relationship Id="rId9" Type="http://schemas.openxmlformats.org/officeDocument/2006/relationships/image" Target="../media/image233.png"/></Relationships>
</file>

<file path=ppt/slides/_rels/slide47.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236.png"/><Relationship Id="rId4" Type="http://schemas.openxmlformats.org/officeDocument/2006/relationships/image" Target="../media/image23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hyperlink" Target="http://www.qnapsecurity.com/SucessStory18.asp" TargetMode="External"/><Relationship Id="rId1" Type="http://schemas.openxmlformats.org/officeDocument/2006/relationships/slideLayout" Target="../slideLayouts/slideLayout2.xml"/><Relationship Id="rId5" Type="http://schemas.openxmlformats.org/officeDocument/2006/relationships/image" Target="../media/image239.png"/><Relationship Id="rId4" Type="http://schemas.openxmlformats.org/officeDocument/2006/relationships/image" Target="../media/image23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0.jpe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hyperlink" Target="http://www.qnapsecurity.com/SucessStory04.asp" TargetMode="External"/><Relationship Id="rId5" Type="http://schemas.openxmlformats.org/officeDocument/2006/relationships/image" Target="../media/image239.png"/><Relationship Id="rId4" Type="http://schemas.openxmlformats.org/officeDocument/2006/relationships/image" Target="../media/image241.png"/></Relationships>
</file>

<file path=ppt/slides/_rels/slide51.xml.rels><?xml version="1.0" encoding="UTF-8" standalone="yes"?>
<Relationships xmlns="http://schemas.openxmlformats.org/package/2006/relationships"><Relationship Id="rId3" Type="http://schemas.openxmlformats.org/officeDocument/2006/relationships/image" Target="../media/image242.jpeg"/><Relationship Id="rId7" Type="http://schemas.openxmlformats.org/officeDocument/2006/relationships/image" Target="../media/image246.jpe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245.jpeg"/><Relationship Id="rId5" Type="http://schemas.openxmlformats.org/officeDocument/2006/relationships/image" Target="../media/image244.jpeg"/><Relationship Id="rId4" Type="http://schemas.openxmlformats.org/officeDocument/2006/relationships/image" Target="../media/image243.jpeg"/></Relationships>
</file>

<file path=ppt/slides/_rels/slide52.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250.jpeg"/><Relationship Id="rId5" Type="http://schemas.openxmlformats.org/officeDocument/2006/relationships/image" Target="../media/image249.jpeg"/><Relationship Id="rId4" Type="http://schemas.openxmlformats.org/officeDocument/2006/relationships/image" Target="../media/image248.jpeg"/></Relationships>
</file>

<file path=ppt/slides/_rels/slide53.xml.rels><?xml version="1.0" encoding="UTF-8" standalone="yes"?>
<Relationships xmlns="http://schemas.openxmlformats.org/package/2006/relationships"><Relationship Id="rId3" Type="http://schemas.openxmlformats.org/officeDocument/2006/relationships/image" Target="../media/image251.jpe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254.jpeg"/><Relationship Id="rId5" Type="http://schemas.openxmlformats.org/officeDocument/2006/relationships/image" Target="../media/image253.jpeg"/><Relationship Id="rId4" Type="http://schemas.openxmlformats.org/officeDocument/2006/relationships/image" Target="../media/image252.jpeg"/></Relationships>
</file>

<file path=ppt/slides/_rels/slide54.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hyperlink" Target="http://www.qnapsecurity.com/SucessStory06.asp"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256.jpe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www.qnapsecurity.com/SucessStory07.asp"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258.jpeg"/></Relationships>
</file>

<file path=ppt/slides/_rels/slide57.xml.rels><?xml version="1.0" encoding="UTF-8" standalone="yes"?>
<Relationships xmlns="http://schemas.openxmlformats.org/package/2006/relationships"><Relationship Id="rId3" Type="http://schemas.openxmlformats.org/officeDocument/2006/relationships/image" Target="../media/image259.jpe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hyperlink" Target="http://www.qnapsecurity.com/SucessStory01.asp" TargetMode="External"/><Relationship Id="rId4" Type="http://schemas.openxmlformats.org/officeDocument/2006/relationships/image" Target="../media/image26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ctrTitle"/>
          </p:nvPr>
        </p:nvSpPr>
        <p:spPr/>
        <p:txBody>
          <a:bodyPr/>
          <a:lstStyle/>
          <a:p>
            <a:r>
              <a:rPr lang="en-US" altLang="zh-TW" dirty="0" smtClean="0"/>
              <a:t>QNAP Surveillance Solution</a:t>
            </a:r>
            <a:endParaRPr lang="zh-TW" altLang="en-US" dirty="0"/>
          </a:p>
        </p:txBody>
      </p:sp>
      <p:sp>
        <p:nvSpPr>
          <p:cNvPr id="8" name="矩形 7"/>
          <p:cNvSpPr/>
          <p:nvPr/>
        </p:nvSpPr>
        <p:spPr>
          <a:xfrm>
            <a:off x="2325128" y="5590983"/>
            <a:ext cx="5915402" cy="58477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altLang="zh-TW"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Unicode MS" pitchFamily="34" charset="-120"/>
                <a:ea typeface="Arial Unicode MS" pitchFamily="34" charset="-120"/>
                <a:cs typeface="Arial Unicode MS" pitchFamily="34" charset="-120"/>
              </a:rPr>
              <a:t>Innovative Surveillance</a:t>
            </a:r>
            <a:endParaRPr lang="zh-TW" altLang="en-US" sz="3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Arial Unicode MS" pitchFamily="34" charset="-120"/>
              <a:ea typeface="Arial Unicode MS" pitchFamily="34" charset="-120"/>
              <a:cs typeface="Arial Unicode MS" pitchFamily="34" charset="-12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gtEl>
                                        <p:attrNameLst>
                                          <p:attrName>ppt_x</p:attrName>
                                          <p:attrName>ppt_y</p:attrName>
                                        </p:attrNameLst>
                                      </p:cBhvr>
                                    </p:animMotion>
                                    <p:animRot by="1500000">
                                      <p:cBhvr>
                                        <p:cTn id="7" dur="125" fill="hold">
                                          <p:stCondLst>
                                            <p:cond delay="0"/>
                                          </p:stCondLst>
                                        </p:cTn>
                                        <p:tgtEl>
                                          <p:spTgt spid="8"/>
                                        </p:tgtEl>
                                        <p:attrNameLst>
                                          <p:attrName>r</p:attrName>
                                        </p:attrNameLst>
                                      </p:cBhvr>
                                    </p:animRot>
                                    <p:animRot by="-1500000">
                                      <p:cBhvr>
                                        <p:cTn id="8" dur="125" fill="hold">
                                          <p:stCondLst>
                                            <p:cond delay="125"/>
                                          </p:stCondLst>
                                        </p:cTn>
                                        <p:tgtEl>
                                          <p:spTgt spid="8"/>
                                        </p:tgtEl>
                                        <p:attrNameLst>
                                          <p:attrName>r</p:attrName>
                                        </p:attrNameLst>
                                      </p:cBhvr>
                                    </p:animRot>
                                    <p:animRot by="-1500000">
                                      <p:cBhvr>
                                        <p:cTn id="9" dur="125" fill="hold">
                                          <p:stCondLst>
                                            <p:cond delay="250"/>
                                          </p:stCondLst>
                                        </p:cTn>
                                        <p:tgtEl>
                                          <p:spTgt spid="8"/>
                                        </p:tgtEl>
                                        <p:attrNameLst>
                                          <p:attrName>r</p:attrName>
                                        </p:attrNameLst>
                                      </p:cBhvr>
                                    </p:animRot>
                                    <p:animRot by="1500000">
                                      <p:cBhvr>
                                        <p:cTn id="10"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7" name="AutoShape 2"/>
          <p:cNvSpPr>
            <a:spLocks noChangeArrowheads="1"/>
          </p:cNvSpPr>
          <p:nvPr/>
        </p:nvSpPr>
        <p:spPr bwMode="auto">
          <a:xfrm>
            <a:off x="198441" y="1487490"/>
            <a:ext cx="8772525" cy="1725612"/>
          </a:xfrm>
          <a:prstGeom prst="roundRect">
            <a:avLst>
              <a:gd name="adj" fmla="val 6431"/>
            </a:avLst>
          </a:prstGeom>
          <a:solidFill>
            <a:schemeClr val="bg2">
              <a:lumMod val="40000"/>
              <a:lumOff val="60000"/>
            </a:schemeClr>
          </a:solidFill>
          <a:ln w="3175" algn="ctr">
            <a:solidFill>
              <a:schemeClr val="accent3">
                <a:lumMod val="75000"/>
              </a:schemeClr>
            </a:solidFill>
            <a:round/>
            <a:headEnd/>
            <a:tailEnd/>
          </a:ln>
        </p:spPr>
        <p:txBody>
          <a:bodyPr wrap="none" anchor="ctr"/>
          <a:lstStyle/>
          <a:p>
            <a:pPr algn="ctr">
              <a:defRPr/>
            </a:pPr>
            <a:endParaRPr lang="zh-TW" altLang="en-US" dirty="0">
              <a:latin typeface="Arial Unicode MS" pitchFamily="34" charset="-120"/>
              <a:ea typeface="Arial Unicode MS" pitchFamily="34" charset="-120"/>
            </a:endParaRPr>
          </a:p>
        </p:txBody>
      </p:sp>
      <p:pic>
        <p:nvPicPr>
          <p:cNvPr id="28" name="圖片 27" descr="Secutech Award 2012.jpg"/>
          <p:cNvPicPr>
            <a:picLocks noChangeAspect="1"/>
          </p:cNvPicPr>
          <p:nvPr/>
        </p:nvPicPr>
        <p:blipFill>
          <a:blip r:embed="rId3" cstate="print"/>
          <a:stretch>
            <a:fillRect/>
          </a:stretch>
        </p:blipFill>
        <p:spPr>
          <a:xfrm>
            <a:off x="900365" y="1567497"/>
            <a:ext cx="935331" cy="925399"/>
          </a:xfrm>
          <a:prstGeom prst="rect">
            <a:avLst/>
          </a:prstGeom>
        </p:spPr>
      </p:pic>
      <p:sp>
        <p:nvSpPr>
          <p:cNvPr id="21531" name="標題 39"/>
          <p:cNvSpPr>
            <a:spLocks noGrp="1"/>
          </p:cNvSpPr>
          <p:nvPr>
            <p:ph type="title"/>
          </p:nvPr>
        </p:nvSpPr>
        <p:spPr/>
        <p:txBody>
          <a:bodyPr/>
          <a:lstStyle/>
          <a:p>
            <a:r>
              <a:rPr lang="en-US" altLang="zh-TW" smtClean="0"/>
              <a:t>Recognition around the World</a:t>
            </a:r>
          </a:p>
        </p:txBody>
      </p:sp>
      <p:sp>
        <p:nvSpPr>
          <p:cNvPr id="21537" name="文字方塊 48"/>
          <p:cNvSpPr txBox="1">
            <a:spLocks noChangeArrowheads="1"/>
          </p:cNvSpPr>
          <p:nvPr/>
        </p:nvSpPr>
        <p:spPr bwMode="auto">
          <a:xfrm>
            <a:off x="5076056" y="2453987"/>
            <a:ext cx="2290153" cy="830997"/>
          </a:xfrm>
          <a:prstGeom prst="rect">
            <a:avLst/>
          </a:prstGeom>
          <a:noFill/>
          <a:ln w="9525">
            <a:noFill/>
            <a:miter lim="800000"/>
            <a:headEnd/>
            <a:tailEnd/>
          </a:ln>
        </p:spPr>
        <p:txBody>
          <a:bodyPr wrap="square">
            <a:spAutoFit/>
          </a:bodyPr>
          <a:lstStyle/>
          <a:p>
            <a:pPr algn="ctr"/>
            <a:r>
              <a:rPr lang="en-US" altLang="zh-TW" sz="1600" b="1" dirty="0" smtClean="0">
                <a:solidFill>
                  <a:srgbClr val="003399"/>
                </a:solidFill>
                <a:latin typeface="Arial Unicode MS" pitchFamily="34" charset="-120"/>
                <a:ea typeface="Arial Unicode MS" pitchFamily="34" charset="-120"/>
              </a:rPr>
              <a:t>InfoWorld's 2012 Technology of the Year Award winners </a:t>
            </a:r>
          </a:p>
        </p:txBody>
      </p:sp>
      <p:pic>
        <p:nvPicPr>
          <p:cNvPr id="37" name="圖片 36" descr="slide_image_24-toy-2012-end.jpg"/>
          <p:cNvPicPr>
            <a:picLocks noChangeAspect="1"/>
          </p:cNvPicPr>
          <p:nvPr/>
        </p:nvPicPr>
        <p:blipFill>
          <a:blip r:embed="rId4" cstate="print"/>
          <a:stretch>
            <a:fillRect/>
          </a:stretch>
        </p:blipFill>
        <p:spPr>
          <a:xfrm>
            <a:off x="5656681" y="1556792"/>
            <a:ext cx="1147567" cy="863407"/>
          </a:xfrm>
          <a:prstGeom prst="rect">
            <a:avLst/>
          </a:prstGeom>
        </p:spPr>
      </p:pic>
      <p:pic>
        <p:nvPicPr>
          <p:cNvPr id="38" name="圖片 37" descr="TS-659ProII_08.png"/>
          <p:cNvPicPr>
            <a:picLocks noChangeAspect="1"/>
          </p:cNvPicPr>
          <p:nvPr/>
        </p:nvPicPr>
        <p:blipFill>
          <a:blip r:embed="rId5" cstate="print"/>
          <a:stretch>
            <a:fillRect/>
          </a:stretch>
        </p:blipFill>
        <p:spPr>
          <a:xfrm>
            <a:off x="7380312" y="1700808"/>
            <a:ext cx="1300234" cy="936104"/>
          </a:xfrm>
          <a:prstGeom prst="rect">
            <a:avLst/>
          </a:prstGeom>
        </p:spPr>
      </p:pic>
      <p:sp>
        <p:nvSpPr>
          <p:cNvPr id="39" name="文字方塊 46"/>
          <p:cNvSpPr txBox="1">
            <a:spLocks noChangeArrowheads="1"/>
          </p:cNvSpPr>
          <p:nvPr/>
        </p:nvSpPr>
        <p:spPr bwMode="auto">
          <a:xfrm>
            <a:off x="7311929" y="2780928"/>
            <a:ext cx="1406154" cy="338554"/>
          </a:xfrm>
          <a:prstGeom prst="rect">
            <a:avLst/>
          </a:prstGeom>
          <a:noFill/>
          <a:ln w="9525">
            <a:noFill/>
            <a:miter lim="800000"/>
            <a:headEnd/>
            <a:tailEnd/>
          </a:ln>
        </p:spPr>
        <p:txBody>
          <a:bodyPr wrap="none">
            <a:spAutoFit/>
          </a:bodyPr>
          <a:lstStyle/>
          <a:p>
            <a:pPr algn="ctr"/>
            <a:r>
              <a:rPr lang="en-US" altLang="zh-TW" sz="1600" dirty="0" smtClean="0">
                <a:solidFill>
                  <a:srgbClr val="003399"/>
                </a:solidFill>
                <a:latin typeface="Arial Unicode MS" pitchFamily="34" charset="-120"/>
                <a:ea typeface="Arial Unicode MS" pitchFamily="34" charset="-120"/>
              </a:rPr>
              <a:t>TS-659 Pro II</a:t>
            </a:r>
            <a:endParaRPr lang="zh-TW" altLang="en-US" sz="1600" dirty="0">
              <a:solidFill>
                <a:srgbClr val="003399"/>
              </a:solidFill>
              <a:latin typeface="Arial Unicode MS" pitchFamily="34" charset="-120"/>
              <a:ea typeface="Arial Unicode MS" pitchFamily="34" charset="-120"/>
              <a:cs typeface="Verdana" pitchFamily="34" charset="0"/>
            </a:endParaRPr>
          </a:p>
        </p:txBody>
      </p:sp>
      <p:sp>
        <p:nvSpPr>
          <p:cNvPr id="30" name="投影片編號版面配置區 2"/>
          <p:cNvSpPr>
            <a:spLocks noGrp="1"/>
          </p:cNvSpPr>
          <p:nvPr>
            <p:ph type="sldNum" sz="quarter" idx="12"/>
          </p:nvPr>
        </p:nvSpPr>
        <p:spPr>
          <a:xfrm>
            <a:off x="6553200" y="6356352"/>
            <a:ext cx="2133600" cy="365125"/>
          </a:xfrm>
        </p:spPr>
        <p:txBody>
          <a:bodyPr/>
          <a:lstStyle/>
          <a:p>
            <a:fld id="{2C6C8753-C191-4997-909D-B4D30E6ECC6D}" type="slidenum">
              <a:rPr lang="zh-TW" altLang="en-US" smtClean="0"/>
              <a:pPr/>
              <a:t>10</a:t>
            </a:fld>
            <a:endParaRPr lang="en-US" altLang="zh-TW" dirty="0" smtClean="0"/>
          </a:p>
        </p:txBody>
      </p:sp>
      <p:pic>
        <p:nvPicPr>
          <p:cNvPr id="6148" name="Picture 4" descr="http://www.qnap.com/images/awards/SSDreviewlogo_l.jpg"/>
          <p:cNvPicPr>
            <a:picLocks noChangeAspect="1" noChangeArrowheads="1"/>
          </p:cNvPicPr>
          <p:nvPr/>
        </p:nvPicPr>
        <p:blipFill>
          <a:blip r:embed="rId6" cstate="print"/>
          <a:srcRect/>
          <a:stretch>
            <a:fillRect/>
          </a:stretch>
        </p:blipFill>
        <p:spPr bwMode="auto">
          <a:xfrm>
            <a:off x="7668344" y="5373218"/>
            <a:ext cx="792088" cy="1005953"/>
          </a:xfrm>
          <a:prstGeom prst="rect">
            <a:avLst/>
          </a:prstGeom>
          <a:noFill/>
        </p:spPr>
      </p:pic>
      <p:pic>
        <p:nvPicPr>
          <p:cNvPr id="6150" name="Picture 6" descr="http://www.qnap.com/images/awards/BenchMarkReviewslogo01_l.jpg"/>
          <p:cNvPicPr>
            <a:picLocks noChangeAspect="1" noChangeArrowheads="1"/>
          </p:cNvPicPr>
          <p:nvPr/>
        </p:nvPicPr>
        <p:blipFill>
          <a:blip r:embed="rId7" cstate="print"/>
          <a:srcRect/>
          <a:stretch>
            <a:fillRect/>
          </a:stretch>
        </p:blipFill>
        <p:spPr bwMode="auto">
          <a:xfrm>
            <a:off x="5972433" y="5733258"/>
            <a:ext cx="1449107" cy="420241"/>
          </a:xfrm>
          <a:prstGeom prst="rect">
            <a:avLst/>
          </a:prstGeom>
          <a:noFill/>
        </p:spPr>
      </p:pic>
      <p:pic>
        <p:nvPicPr>
          <p:cNvPr id="6152" name="Picture 8" descr="http://www.qnap.com/images/awards/v3_100x100.jpg"/>
          <p:cNvPicPr>
            <a:picLocks noChangeAspect="1" noChangeArrowheads="1"/>
          </p:cNvPicPr>
          <p:nvPr/>
        </p:nvPicPr>
        <p:blipFill>
          <a:blip r:embed="rId8" cstate="print"/>
          <a:srcRect/>
          <a:stretch>
            <a:fillRect/>
          </a:stretch>
        </p:blipFill>
        <p:spPr bwMode="auto">
          <a:xfrm>
            <a:off x="4644008" y="5445226"/>
            <a:ext cx="952500" cy="952500"/>
          </a:xfrm>
          <a:prstGeom prst="rect">
            <a:avLst/>
          </a:prstGeom>
          <a:noFill/>
        </p:spPr>
      </p:pic>
      <p:pic>
        <p:nvPicPr>
          <p:cNvPr id="6154" name="Picture 10" descr="http://www.qnap.com/images/awards/idg_100x100.jpg"/>
          <p:cNvPicPr>
            <a:picLocks noChangeAspect="1" noChangeArrowheads="1"/>
          </p:cNvPicPr>
          <p:nvPr/>
        </p:nvPicPr>
        <p:blipFill>
          <a:blip r:embed="rId9" cstate="print"/>
          <a:srcRect/>
          <a:stretch>
            <a:fillRect/>
          </a:stretch>
        </p:blipFill>
        <p:spPr bwMode="auto">
          <a:xfrm>
            <a:off x="3203848" y="5301210"/>
            <a:ext cx="952500" cy="952500"/>
          </a:xfrm>
          <a:prstGeom prst="rect">
            <a:avLst/>
          </a:prstGeom>
          <a:noFill/>
        </p:spPr>
      </p:pic>
      <p:pic>
        <p:nvPicPr>
          <p:cNvPr id="6156" name="Picture 12" descr="http://www.qnap.com/images/awards/micro_100x100.jpg"/>
          <p:cNvPicPr>
            <a:picLocks noChangeAspect="1" noChangeArrowheads="1"/>
          </p:cNvPicPr>
          <p:nvPr/>
        </p:nvPicPr>
        <p:blipFill>
          <a:blip r:embed="rId10" cstate="print"/>
          <a:srcRect/>
          <a:stretch>
            <a:fillRect/>
          </a:stretch>
        </p:blipFill>
        <p:spPr bwMode="auto">
          <a:xfrm>
            <a:off x="1907704" y="5373218"/>
            <a:ext cx="952500" cy="952500"/>
          </a:xfrm>
          <a:prstGeom prst="rect">
            <a:avLst/>
          </a:prstGeom>
          <a:noFill/>
        </p:spPr>
      </p:pic>
      <p:pic>
        <p:nvPicPr>
          <p:cNvPr id="6158" name="Picture 14" descr="http://www.qnap.com/images/awards/pcwelt_100x100.jpg"/>
          <p:cNvPicPr>
            <a:picLocks noChangeAspect="1" noChangeArrowheads="1"/>
          </p:cNvPicPr>
          <p:nvPr/>
        </p:nvPicPr>
        <p:blipFill>
          <a:blip r:embed="rId11" cstate="print"/>
          <a:srcRect/>
          <a:stretch>
            <a:fillRect/>
          </a:stretch>
        </p:blipFill>
        <p:spPr bwMode="auto">
          <a:xfrm>
            <a:off x="539552" y="5445224"/>
            <a:ext cx="952500" cy="952500"/>
          </a:xfrm>
          <a:prstGeom prst="rect">
            <a:avLst/>
          </a:prstGeom>
          <a:noFill/>
        </p:spPr>
      </p:pic>
      <p:pic>
        <p:nvPicPr>
          <p:cNvPr id="6160" name="Picture 16" descr="http://www.qnap.com/images/awards/speedaw_100x100.jpg"/>
          <p:cNvPicPr>
            <a:picLocks noChangeAspect="1" noChangeArrowheads="1"/>
          </p:cNvPicPr>
          <p:nvPr/>
        </p:nvPicPr>
        <p:blipFill>
          <a:blip r:embed="rId12" cstate="print"/>
          <a:srcRect/>
          <a:stretch>
            <a:fillRect/>
          </a:stretch>
        </p:blipFill>
        <p:spPr bwMode="auto">
          <a:xfrm>
            <a:off x="7668344" y="4365106"/>
            <a:ext cx="952500" cy="952500"/>
          </a:xfrm>
          <a:prstGeom prst="rect">
            <a:avLst/>
          </a:prstGeom>
          <a:noFill/>
        </p:spPr>
      </p:pic>
      <p:pic>
        <p:nvPicPr>
          <p:cNvPr id="6162" name="Picture 18" descr="http://www.qnap.com/images/awards/59hardware_100x100.jpg"/>
          <p:cNvPicPr>
            <a:picLocks noChangeAspect="1" noChangeArrowheads="1"/>
          </p:cNvPicPr>
          <p:nvPr/>
        </p:nvPicPr>
        <p:blipFill>
          <a:blip r:embed="rId13" cstate="print"/>
          <a:srcRect/>
          <a:stretch>
            <a:fillRect/>
          </a:stretch>
        </p:blipFill>
        <p:spPr bwMode="auto">
          <a:xfrm>
            <a:off x="6228184" y="4365106"/>
            <a:ext cx="952500" cy="952500"/>
          </a:xfrm>
          <a:prstGeom prst="rect">
            <a:avLst/>
          </a:prstGeom>
          <a:noFill/>
        </p:spPr>
      </p:pic>
      <p:pic>
        <p:nvPicPr>
          <p:cNvPr id="6164" name="Picture 20" descr="http://www.qnap.com/images/awards/wired_100x100.jpg"/>
          <p:cNvPicPr>
            <a:picLocks noChangeAspect="1" noChangeArrowheads="1"/>
          </p:cNvPicPr>
          <p:nvPr/>
        </p:nvPicPr>
        <p:blipFill>
          <a:blip r:embed="rId14" cstate="print"/>
          <a:srcRect/>
          <a:stretch>
            <a:fillRect/>
          </a:stretch>
        </p:blipFill>
        <p:spPr bwMode="auto">
          <a:xfrm>
            <a:off x="4355976" y="4149082"/>
            <a:ext cx="1528564" cy="1528564"/>
          </a:xfrm>
          <a:prstGeom prst="rect">
            <a:avLst/>
          </a:prstGeom>
          <a:noFill/>
        </p:spPr>
      </p:pic>
      <p:pic>
        <p:nvPicPr>
          <p:cNvPr id="6166" name="Picture 22" descr="http://www.qnap.com/images/awards/infoworld_100x100.jpg"/>
          <p:cNvPicPr>
            <a:picLocks noChangeAspect="1" noChangeArrowheads="1"/>
          </p:cNvPicPr>
          <p:nvPr/>
        </p:nvPicPr>
        <p:blipFill>
          <a:blip r:embed="rId15" cstate="print"/>
          <a:srcRect/>
          <a:stretch>
            <a:fillRect/>
          </a:stretch>
        </p:blipFill>
        <p:spPr bwMode="auto">
          <a:xfrm>
            <a:off x="3203848" y="4365106"/>
            <a:ext cx="952500" cy="952500"/>
          </a:xfrm>
          <a:prstGeom prst="rect">
            <a:avLst/>
          </a:prstGeom>
          <a:noFill/>
        </p:spPr>
      </p:pic>
      <p:pic>
        <p:nvPicPr>
          <p:cNvPr id="6168" name="Picture 24" descr="http://www.qnap.com/images/awards/lechoix_100x100.jpg"/>
          <p:cNvPicPr>
            <a:picLocks noChangeAspect="1" noChangeArrowheads="1"/>
          </p:cNvPicPr>
          <p:nvPr/>
        </p:nvPicPr>
        <p:blipFill>
          <a:blip r:embed="rId16" cstate="print"/>
          <a:srcRect/>
          <a:stretch>
            <a:fillRect/>
          </a:stretch>
        </p:blipFill>
        <p:spPr bwMode="auto">
          <a:xfrm>
            <a:off x="1907704" y="4365106"/>
            <a:ext cx="952500" cy="952500"/>
          </a:xfrm>
          <a:prstGeom prst="rect">
            <a:avLst/>
          </a:prstGeom>
          <a:noFill/>
        </p:spPr>
      </p:pic>
      <p:pic>
        <p:nvPicPr>
          <p:cNvPr id="6170" name="Picture 26" descr="http://www.qnap.com/images/awards/xbit_100x100.jpg"/>
          <p:cNvPicPr>
            <a:picLocks noChangeAspect="1" noChangeArrowheads="1"/>
          </p:cNvPicPr>
          <p:nvPr/>
        </p:nvPicPr>
        <p:blipFill>
          <a:blip r:embed="rId17" cstate="print"/>
          <a:srcRect/>
          <a:stretch>
            <a:fillRect/>
          </a:stretch>
        </p:blipFill>
        <p:spPr bwMode="auto">
          <a:xfrm>
            <a:off x="539552" y="4492724"/>
            <a:ext cx="952500" cy="952500"/>
          </a:xfrm>
          <a:prstGeom prst="rect">
            <a:avLst/>
          </a:prstGeom>
          <a:noFill/>
        </p:spPr>
      </p:pic>
      <p:pic>
        <p:nvPicPr>
          <p:cNvPr id="6172" name="Picture 28" descr="http://www.qnap.com/images/awards/tecchannel_100x100.jpg"/>
          <p:cNvPicPr>
            <a:picLocks noChangeAspect="1" noChangeArrowheads="1"/>
          </p:cNvPicPr>
          <p:nvPr/>
        </p:nvPicPr>
        <p:blipFill>
          <a:blip r:embed="rId18" cstate="print"/>
          <a:srcRect/>
          <a:stretch>
            <a:fillRect/>
          </a:stretch>
        </p:blipFill>
        <p:spPr bwMode="auto">
          <a:xfrm>
            <a:off x="7651948" y="3340596"/>
            <a:ext cx="952500" cy="952500"/>
          </a:xfrm>
          <a:prstGeom prst="rect">
            <a:avLst/>
          </a:prstGeom>
          <a:noFill/>
        </p:spPr>
      </p:pic>
      <p:pic>
        <p:nvPicPr>
          <p:cNvPr id="6174" name="Picture 30" descr="http://www.qnap.com/images/awards/muycomputer_100x100.jpg"/>
          <p:cNvPicPr>
            <a:picLocks noChangeAspect="1" noChangeArrowheads="1"/>
          </p:cNvPicPr>
          <p:nvPr/>
        </p:nvPicPr>
        <p:blipFill>
          <a:blip r:embed="rId19" cstate="print"/>
          <a:srcRect/>
          <a:stretch>
            <a:fillRect/>
          </a:stretch>
        </p:blipFill>
        <p:spPr bwMode="auto">
          <a:xfrm>
            <a:off x="6195392" y="3356994"/>
            <a:ext cx="952500" cy="952500"/>
          </a:xfrm>
          <a:prstGeom prst="rect">
            <a:avLst/>
          </a:prstGeom>
          <a:noFill/>
        </p:spPr>
      </p:pic>
      <p:pic>
        <p:nvPicPr>
          <p:cNvPr id="6176" name="Picture 32" descr="http://www.qnap.com/images/awards/watchsor_100x100.jpg"/>
          <p:cNvPicPr>
            <a:picLocks noChangeAspect="1" noChangeArrowheads="1"/>
          </p:cNvPicPr>
          <p:nvPr/>
        </p:nvPicPr>
        <p:blipFill>
          <a:blip r:embed="rId20" cstate="print"/>
          <a:srcRect/>
          <a:stretch>
            <a:fillRect/>
          </a:stretch>
        </p:blipFill>
        <p:spPr bwMode="auto">
          <a:xfrm>
            <a:off x="4699620" y="3429002"/>
            <a:ext cx="952500" cy="952500"/>
          </a:xfrm>
          <a:prstGeom prst="rect">
            <a:avLst/>
          </a:prstGeom>
          <a:noFill/>
        </p:spPr>
      </p:pic>
      <p:pic>
        <p:nvPicPr>
          <p:cNvPr id="6180" name="Picture 36" descr="http://www.qnap.com/images/awards/computerhoy_l.png"/>
          <p:cNvPicPr>
            <a:picLocks noChangeAspect="1" noChangeArrowheads="1"/>
          </p:cNvPicPr>
          <p:nvPr/>
        </p:nvPicPr>
        <p:blipFill>
          <a:blip r:embed="rId21" cstate="print"/>
          <a:srcRect/>
          <a:stretch>
            <a:fillRect/>
          </a:stretch>
        </p:blipFill>
        <p:spPr bwMode="auto">
          <a:xfrm>
            <a:off x="3259460" y="3429002"/>
            <a:ext cx="792088" cy="1009913"/>
          </a:xfrm>
          <a:prstGeom prst="rect">
            <a:avLst/>
          </a:prstGeom>
          <a:noFill/>
        </p:spPr>
      </p:pic>
      <p:pic>
        <p:nvPicPr>
          <p:cNvPr id="6182" name="Picture 38" descr="http://www.qnap.com/images/awards/2011pcworld_l.jpg"/>
          <p:cNvPicPr>
            <a:picLocks noChangeAspect="1" noChangeArrowheads="1"/>
          </p:cNvPicPr>
          <p:nvPr/>
        </p:nvPicPr>
        <p:blipFill>
          <a:blip r:embed="rId22" cstate="print"/>
          <a:srcRect/>
          <a:stretch>
            <a:fillRect/>
          </a:stretch>
        </p:blipFill>
        <p:spPr bwMode="auto">
          <a:xfrm>
            <a:off x="1891308" y="3429002"/>
            <a:ext cx="952500" cy="952500"/>
          </a:xfrm>
          <a:prstGeom prst="rect">
            <a:avLst/>
          </a:prstGeom>
          <a:noFill/>
        </p:spPr>
      </p:pic>
      <p:pic>
        <p:nvPicPr>
          <p:cNvPr id="34" name="圖片 33" descr="獎盃.png"/>
          <p:cNvPicPr>
            <a:picLocks noChangeAspect="1"/>
          </p:cNvPicPr>
          <p:nvPr/>
        </p:nvPicPr>
        <p:blipFill>
          <a:blip r:embed="rId23" cstate="print"/>
          <a:stretch>
            <a:fillRect/>
          </a:stretch>
        </p:blipFill>
        <p:spPr>
          <a:xfrm>
            <a:off x="551323" y="3284984"/>
            <a:ext cx="924333" cy="1143343"/>
          </a:xfrm>
          <a:prstGeom prst="rect">
            <a:avLst/>
          </a:prstGeom>
        </p:spPr>
      </p:pic>
      <p:sp>
        <p:nvSpPr>
          <p:cNvPr id="29" name="文字方塊 48"/>
          <p:cNvSpPr txBox="1">
            <a:spLocks noChangeArrowheads="1"/>
          </p:cNvSpPr>
          <p:nvPr/>
        </p:nvSpPr>
        <p:spPr bwMode="auto">
          <a:xfrm>
            <a:off x="216024" y="2453987"/>
            <a:ext cx="2411760" cy="830997"/>
          </a:xfrm>
          <a:prstGeom prst="rect">
            <a:avLst/>
          </a:prstGeom>
          <a:noFill/>
          <a:ln w="9525">
            <a:noFill/>
            <a:miter lim="800000"/>
            <a:headEnd/>
            <a:tailEnd/>
          </a:ln>
        </p:spPr>
        <p:txBody>
          <a:bodyPr wrap="square">
            <a:spAutoFit/>
          </a:bodyPr>
          <a:lstStyle/>
          <a:p>
            <a:pPr algn="ctr"/>
            <a:r>
              <a:rPr lang="en-US" altLang="zh-TW" sz="1600" b="1" dirty="0" smtClean="0">
                <a:solidFill>
                  <a:srgbClr val="003399"/>
                </a:solidFill>
                <a:latin typeface="Arial Unicode MS" pitchFamily="34" charset="-120"/>
                <a:ea typeface="Arial Unicode MS" pitchFamily="34" charset="-120"/>
              </a:rPr>
              <a:t>NVR Excellence Awards</a:t>
            </a:r>
            <a:br>
              <a:rPr lang="en-US" altLang="zh-TW" sz="1600" b="1" dirty="0" smtClean="0">
                <a:solidFill>
                  <a:srgbClr val="003399"/>
                </a:solidFill>
                <a:latin typeface="Arial Unicode MS" pitchFamily="34" charset="-120"/>
                <a:ea typeface="Arial Unicode MS" pitchFamily="34" charset="-120"/>
              </a:rPr>
            </a:br>
            <a:r>
              <a:rPr lang="en-US" altLang="zh-TW" sz="1600" b="1" dirty="0" smtClean="0">
                <a:solidFill>
                  <a:srgbClr val="003399"/>
                </a:solidFill>
                <a:latin typeface="Arial Unicode MS" pitchFamily="34" charset="-120"/>
                <a:ea typeface="Arial Unicode MS" pitchFamily="34" charset="-120"/>
              </a:rPr>
              <a:t>in 2012 </a:t>
            </a:r>
            <a:r>
              <a:rPr lang="en-US" altLang="zh-TW" sz="1600" b="1" dirty="0" err="1" smtClean="0">
                <a:solidFill>
                  <a:srgbClr val="003399"/>
                </a:solidFill>
                <a:latin typeface="Arial Unicode MS" pitchFamily="34" charset="-120"/>
                <a:ea typeface="Arial Unicode MS" pitchFamily="34" charset="-120"/>
              </a:rPr>
              <a:t>Secutech</a:t>
            </a:r>
            <a:r>
              <a:rPr lang="en-US" altLang="zh-TW" sz="1600" b="1" dirty="0" smtClean="0">
                <a:solidFill>
                  <a:srgbClr val="003399"/>
                </a:solidFill>
                <a:latin typeface="Arial Unicode MS" pitchFamily="34" charset="-120"/>
                <a:ea typeface="Arial Unicode MS" pitchFamily="34" charset="-120"/>
              </a:rPr>
              <a:t> Awards Contest</a:t>
            </a:r>
          </a:p>
        </p:txBody>
      </p:sp>
      <p:pic>
        <p:nvPicPr>
          <p:cNvPr id="8194" name="Picture 2" descr="1"/>
          <p:cNvPicPr>
            <a:picLocks noChangeAspect="1" noChangeArrowheads="1"/>
          </p:cNvPicPr>
          <p:nvPr/>
        </p:nvPicPr>
        <p:blipFill>
          <a:blip r:embed="rId24" cstate="print"/>
          <a:srcRect t="33451" b="32481"/>
          <a:stretch>
            <a:fillRect/>
          </a:stretch>
        </p:blipFill>
        <p:spPr bwMode="auto">
          <a:xfrm>
            <a:off x="2483768" y="1988840"/>
            <a:ext cx="2371725" cy="504056"/>
          </a:xfrm>
          <a:prstGeom prst="rect">
            <a:avLst/>
          </a:prstGeom>
          <a:noFill/>
        </p:spPr>
      </p:pic>
      <p:sp>
        <p:nvSpPr>
          <p:cNvPr id="31" name="文字方塊 46"/>
          <p:cNvSpPr txBox="1">
            <a:spLocks noChangeArrowheads="1"/>
          </p:cNvSpPr>
          <p:nvPr/>
        </p:nvSpPr>
        <p:spPr bwMode="auto">
          <a:xfrm>
            <a:off x="2771800" y="2730406"/>
            <a:ext cx="1903085" cy="338554"/>
          </a:xfrm>
          <a:prstGeom prst="rect">
            <a:avLst/>
          </a:prstGeom>
          <a:noFill/>
          <a:ln w="9525">
            <a:noFill/>
            <a:miter lim="800000"/>
            <a:headEnd/>
            <a:tailEnd/>
          </a:ln>
        </p:spPr>
        <p:txBody>
          <a:bodyPr wrap="none">
            <a:spAutoFit/>
          </a:bodyPr>
          <a:lstStyle/>
          <a:p>
            <a:pPr algn="ctr"/>
            <a:r>
              <a:rPr lang="en-US" altLang="zh-TW" sz="1600" dirty="0" smtClean="0">
                <a:solidFill>
                  <a:srgbClr val="003399"/>
                </a:solidFill>
                <a:latin typeface="Arial Unicode MS" pitchFamily="34" charset="-120"/>
                <a:ea typeface="Arial Unicode MS" pitchFamily="34" charset="-120"/>
                <a:cs typeface="Verdana" pitchFamily="34" charset="0"/>
              </a:rPr>
              <a:t>VS-12164URP</a:t>
            </a:r>
            <a:r>
              <a:rPr lang="zh-TW" altLang="en-US" sz="1600" dirty="0" smtClean="0">
                <a:solidFill>
                  <a:srgbClr val="003399"/>
                </a:solidFill>
                <a:latin typeface="Arial Unicode MS" pitchFamily="34" charset="-120"/>
                <a:ea typeface="Arial Unicode MS" pitchFamily="34" charset="-120"/>
                <a:cs typeface="Verdana" pitchFamily="34" charset="0"/>
              </a:rPr>
              <a:t> </a:t>
            </a:r>
            <a:r>
              <a:rPr lang="en-US" altLang="zh-TW" sz="1600" dirty="0" smtClean="0">
                <a:solidFill>
                  <a:srgbClr val="003399"/>
                </a:solidFill>
                <a:latin typeface="Arial Unicode MS" pitchFamily="34" charset="-120"/>
                <a:ea typeface="Arial Unicode MS" pitchFamily="34" charset="-120"/>
                <a:cs typeface="Verdana" pitchFamily="34" charset="0"/>
              </a:rPr>
              <a:t>Pro</a:t>
            </a:r>
            <a:endParaRPr lang="zh-TW" altLang="en-US" sz="1600" dirty="0">
              <a:solidFill>
                <a:srgbClr val="003399"/>
              </a:solidFill>
              <a:latin typeface="Arial Unicode MS" pitchFamily="34" charset="-120"/>
              <a:ea typeface="Arial Unicode MS" pitchFamily="34" charset="-120"/>
              <a:cs typeface="Verdana" pitchFamily="34" charset="0"/>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1916834"/>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en-US" altLang="zh-TW" smtClean="0"/>
              <a:t>Agenda</a:t>
            </a:r>
          </a:p>
        </p:txBody>
      </p:sp>
      <p:sp>
        <p:nvSpPr>
          <p:cNvPr id="44036" name="內容版面配置區 2"/>
          <p:cNvSpPr>
            <a:spLocks noGrp="1"/>
          </p:cNvSpPr>
          <p:nvPr>
            <p:ph sz="quarter" idx="1"/>
          </p:nvPr>
        </p:nvSpPr>
        <p:spPr/>
        <p:txBody>
          <a:bodyPr>
            <a:normAutofit/>
          </a:bodyPr>
          <a:lstStyle/>
          <a:p>
            <a:r>
              <a:rPr lang="en-US" altLang="zh-TW" dirty="0" smtClean="0"/>
              <a:t>About QNAP Security</a:t>
            </a:r>
          </a:p>
          <a:p>
            <a:r>
              <a:rPr lang="en-US" altLang="zh-TW" dirty="0" smtClean="0"/>
              <a:t>Why standalone NVR</a:t>
            </a:r>
          </a:p>
          <a:p>
            <a:r>
              <a:rPr lang="en-US" altLang="zh-TW" dirty="0" smtClean="0"/>
              <a:t>What's new?</a:t>
            </a:r>
          </a:p>
          <a:p>
            <a:r>
              <a:rPr lang="en-US" altLang="zh-TW" dirty="0" err="1" smtClean="0"/>
              <a:t>VioStor</a:t>
            </a:r>
            <a:r>
              <a:rPr lang="en-US" altLang="zh-TW" dirty="0" smtClean="0"/>
              <a:t> NVR is…</a:t>
            </a:r>
          </a:p>
          <a:p>
            <a:r>
              <a:rPr lang="en-US" altLang="zh-TW" dirty="0" smtClean="0"/>
              <a:t>What’s next?</a:t>
            </a:r>
          </a:p>
          <a:p>
            <a:r>
              <a:rPr lang="en-US" altLang="zh-TW" dirty="0" smtClean="0"/>
              <a:t>Success story</a:t>
            </a:r>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11</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標題 1"/>
          <p:cNvSpPr>
            <a:spLocks noGrp="1"/>
          </p:cNvSpPr>
          <p:nvPr>
            <p:ph type="title"/>
          </p:nvPr>
        </p:nvSpPr>
        <p:spPr/>
        <p:txBody>
          <a:bodyPr/>
          <a:lstStyle/>
          <a:p>
            <a:r>
              <a:rPr lang="en-US" altLang="zh-TW" dirty="0" smtClean="0"/>
              <a:t>Advantages of Standalone NVR</a:t>
            </a:r>
          </a:p>
        </p:txBody>
      </p:sp>
      <p:sp>
        <p:nvSpPr>
          <p:cNvPr id="23613" name="投影片編號版面配置區 3"/>
          <p:cNvSpPr>
            <a:spLocks noGrp="1"/>
          </p:cNvSpPr>
          <p:nvPr>
            <p:ph type="sldNum" sz="quarter" idx="12"/>
          </p:nvPr>
        </p:nvSpPr>
        <p:spPr/>
        <p:txBody>
          <a:bodyPr/>
          <a:lstStyle/>
          <a:p>
            <a:fld id="{152A0345-CA65-4CA7-8737-245199B8F4C7}" type="slidenum">
              <a:rPr lang="zh-TW" altLang="en-US" smtClean="0"/>
              <a:pPr/>
              <a:t>12</a:t>
            </a:fld>
            <a:endParaRPr lang="en-US" altLang="zh-TW" smtClean="0"/>
          </a:p>
        </p:txBody>
      </p:sp>
      <p:graphicFrame>
        <p:nvGraphicFramePr>
          <p:cNvPr id="7" name="內容版面配置區 6"/>
          <p:cNvGraphicFramePr>
            <a:graphicFrameLocks noGrp="1"/>
          </p:cNvGraphicFramePr>
          <p:nvPr>
            <p:ph idx="4294967295"/>
          </p:nvPr>
        </p:nvGraphicFramePr>
        <p:xfrm>
          <a:off x="446856" y="1341441"/>
          <a:ext cx="8229600" cy="4878705"/>
        </p:xfrm>
        <a:graphic>
          <a:graphicData uri="http://schemas.openxmlformats.org/drawingml/2006/table">
            <a:tbl>
              <a:tblPr/>
              <a:tblGrid>
                <a:gridCol w="3328988"/>
                <a:gridCol w="2357437"/>
                <a:gridCol w="2543175"/>
              </a:tblGrid>
              <a:tr h="396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TW" altLang="en-US" sz="1900" b="1" i="0" u="none" strike="noStrike" cap="none" normalizeH="0" baseline="0" dirty="0" smtClean="0">
                        <a:ln>
                          <a:noFill/>
                        </a:ln>
                        <a:solidFill>
                          <a:srgbClr val="FFFFFF"/>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rPr>
                        <a:t>Standalone NVR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smtClean="0">
                          <a:ln>
                            <a:noFill/>
                          </a:ln>
                          <a:solidFill>
                            <a:srgbClr val="FFFFFF"/>
                          </a:solidFill>
                          <a:effectLst/>
                          <a:latin typeface="Calibri" pitchFamily="34" charset="0"/>
                          <a:ea typeface="新細明體" pitchFamily="18" charset="-120"/>
                          <a:cs typeface="Arial" charset="0"/>
                        </a:rPr>
                        <a:t>PC-based Solution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OS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Linux Embedded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Windows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Stability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High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Setup cost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High (+ PC)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Ease of setup &amp; management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Easy, only simple steps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Difficult (Software required)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System temperature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High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Maintenance (frequency)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Low (easy-to-maintain)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High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System crash risk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High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Problem analysis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Easy (by event logs)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Difficult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Auto power on when power recovery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Yes</a:t>
                      </a:r>
                      <a:endPar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No, manual reboot required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Virus attack/Trojan threaten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None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Sometimes</a:t>
                      </a:r>
                      <a:endParaRPr kumimoji="0" lang="zh-TW" altLang="en-US" sz="1600" b="0" i="0" u="none" strike="noStrike" cap="none" normalizeH="0" baseline="0" dirty="0" smtClean="0">
                        <a:ln>
                          <a:noFill/>
                        </a:ln>
                        <a:solidFill>
                          <a:srgbClr val="000000"/>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Power consumption and noise level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High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6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chemeClr val="bg1"/>
                          </a:solidFill>
                          <a:effectLst/>
                          <a:latin typeface="Calibri" pitchFamily="34" charset="0"/>
                          <a:ea typeface="新細明體" pitchFamily="18" charset="-120"/>
                          <a:cs typeface="Arial" charset="0"/>
                        </a:rPr>
                        <a:t>Total maintenance cost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smtClean="0">
                          <a:ln>
                            <a:noFill/>
                          </a:ln>
                          <a:solidFill>
                            <a:schemeClr val="bg1"/>
                          </a:solidFill>
                          <a:effectLst/>
                          <a:latin typeface="Calibri" pitchFamily="34" charset="0"/>
                          <a:ea typeface="新細明體" pitchFamily="18" charset="-120"/>
                          <a:cs typeface="Arial" charset="0"/>
                        </a:rPr>
                        <a:t>Low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chemeClr val="bg1"/>
                          </a:solidFill>
                          <a:effectLst/>
                          <a:latin typeface="Calibri" pitchFamily="34" charset="0"/>
                          <a:ea typeface="新細明體" pitchFamily="18" charset="-120"/>
                          <a:cs typeface="Arial" charset="0"/>
                        </a:rPr>
                        <a:t>High</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2"/>
                    </a:solidFill>
                  </a:tcPr>
                </a:tc>
              </a:tr>
            </a:tbl>
          </a:graphicData>
        </a:graphic>
      </p:graphicFrame>
      <p:sp>
        <p:nvSpPr>
          <p:cNvPr id="4" name="矩形 3"/>
          <p:cNvSpPr/>
          <p:nvPr/>
        </p:nvSpPr>
        <p:spPr>
          <a:xfrm>
            <a:off x="468316" y="1700809"/>
            <a:ext cx="8207375" cy="792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5" name="矩形 4"/>
          <p:cNvSpPr/>
          <p:nvPr/>
        </p:nvSpPr>
        <p:spPr>
          <a:xfrm>
            <a:off x="468316" y="2852939"/>
            <a:ext cx="8207375" cy="3587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8" name="五角星形 7"/>
          <p:cNvSpPr/>
          <p:nvPr/>
        </p:nvSpPr>
        <p:spPr>
          <a:xfrm>
            <a:off x="5724525" y="5805512"/>
            <a:ext cx="431800" cy="4318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矩形 8"/>
          <p:cNvSpPr/>
          <p:nvPr/>
        </p:nvSpPr>
        <p:spPr>
          <a:xfrm>
            <a:off x="468316" y="5445225"/>
            <a:ext cx="8207375" cy="3603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500"/>
                            </p:stCondLst>
                            <p:childTnLst>
                              <p:par>
                                <p:cTn id="14" presetID="4" presetClass="entr" presetSubtype="16"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box(in)">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橢圓 34"/>
          <p:cNvSpPr/>
          <p:nvPr/>
        </p:nvSpPr>
        <p:spPr>
          <a:xfrm rot="1800000">
            <a:off x="4145319" y="3092691"/>
            <a:ext cx="2715624" cy="137133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33" name="Picture 15"/>
          <p:cNvPicPr>
            <a:picLocks noChangeAspect="1" noChangeArrowheads="1"/>
          </p:cNvPicPr>
          <p:nvPr/>
        </p:nvPicPr>
        <p:blipFill>
          <a:blip r:embed="rId4" cstate="print"/>
          <a:srcRect/>
          <a:stretch>
            <a:fillRect/>
          </a:stretch>
        </p:blipFill>
        <p:spPr bwMode="auto">
          <a:xfrm>
            <a:off x="2124077" y="1477965"/>
            <a:ext cx="2066925" cy="1590675"/>
          </a:xfrm>
          <a:prstGeom prst="rect">
            <a:avLst/>
          </a:prstGeom>
          <a:noFill/>
          <a:ln w="9525">
            <a:noFill/>
            <a:miter lim="800000"/>
            <a:headEnd/>
            <a:tailEnd/>
          </a:ln>
        </p:spPr>
      </p:pic>
      <p:cxnSp>
        <p:nvCxnSpPr>
          <p:cNvPr id="43" name="直線接點 42"/>
          <p:cNvCxnSpPr/>
          <p:nvPr/>
        </p:nvCxnSpPr>
        <p:spPr>
          <a:xfrm rot="10800000" flipV="1">
            <a:off x="5867400" y="2708276"/>
            <a:ext cx="433388" cy="288925"/>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rot="10800000" flipV="1">
            <a:off x="5435600" y="2997201"/>
            <a:ext cx="431800" cy="287339"/>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033" name="標題 20"/>
          <p:cNvSpPr>
            <a:spLocks noGrp="1"/>
          </p:cNvSpPr>
          <p:nvPr>
            <p:ph type="title"/>
          </p:nvPr>
        </p:nvSpPr>
        <p:spPr/>
        <p:txBody>
          <a:bodyPr/>
          <a:lstStyle/>
          <a:p>
            <a:r>
              <a:rPr lang="en-US" altLang="zh-TW" smtClean="0"/>
              <a:t>Innovative NVR Solutions</a:t>
            </a:r>
          </a:p>
        </p:txBody>
      </p:sp>
      <p:sp>
        <p:nvSpPr>
          <p:cNvPr id="1034" name="投影片編號版面配置區 30"/>
          <p:cNvSpPr>
            <a:spLocks noGrp="1"/>
          </p:cNvSpPr>
          <p:nvPr>
            <p:ph type="sldNum" sz="quarter" idx="12"/>
          </p:nvPr>
        </p:nvSpPr>
        <p:spPr/>
        <p:txBody>
          <a:bodyPr/>
          <a:lstStyle/>
          <a:p>
            <a:fld id="{BAF73ECB-1DF2-401E-B681-378BF24661A9}" type="slidenum">
              <a:rPr lang="en-US" altLang="zh-TW" smtClean="0"/>
              <a:pPr/>
              <a:t>13</a:t>
            </a:fld>
            <a:endParaRPr lang="en-US" altLang="zh-TW" smtClean="0"/>
          </a:p>
        </p:txBody>
      </p:sp>
      <p:graphicFrame>
        <p:nvGraphicFramePr>
          <p:cNvPr id="8" name="Object 2"/>
          <p:cNvGraphicFramePr>
            <a:graphicFrameLocks noChangeAspect="1"/>
          </p:cNvGraphicFramePr>
          <p:nvPr/>
        </p:nvGraphicFramePr>
        <p:xfrm>
          <a:off x="3419475" y="4243390"/>
          <a:ext cx="2222500" cy="2354263"/>
        </p:xfrm>
        <a:graphic>
          <a:graphicData uri="http://schemas.openxmlformats.org/presentationml/2006/ole">
            <p:oleObj spid="_x0000_s113666" name="Visio" r:id="rId5" imgW="2222423" imgH="2353551" progId="">
              <p:embed/>
            </p:oleObj>
          </a:graphicData>
        </a:graphic>
      </p:graphicFrame>
      <p:sp>
        <p:nvSpPr>
          <p:cNvPr id="23" name="文字方塊 22"/>
          <p:cNvSpPr txBox="1">
            <a:spLocks noChangeArrowheads="1"/>
          </p:cNvSpPr>
          <p:nvPr/>
        </p:nvSpPr>
        <p:spPr bwMode="auto">
          <a:xfrm>
            <a:off x="5652120" y="1124747"/>
            <a:ext cx="3454792" cy="646331"/>
          </a:xfrm>
          <a:prstGeom prst="rect">
            <a:avLst/>
          </a:prstGeom>
          <a:noFill/>
          <a:ln w="9525">
            <a:noFill/>
            <a:miter lim="800000"/>
            <a:headEnd/>
            <a:tailEnd/>
          </a:ln>
        </p:spPr>
        <p:txBody>
          <a:bodyPr wrap="none">
            <a:spAutoFit/>
          </a:bodyPr>
          <a:lstStyle/>
          <a:p>
            <a:r>
              <a:rPr lang="en-US" altLang="zh-TW" dirty="0">
                <a:solidFill>
                  <a:schemeClr val="tx2"/>
                </a:solidFill>
                <a:latin typeface="Arial Unicode MS" pitchFamily="34" charset="-120"/>
                <a:ea typeface="Arial Unicode MS" pitchFamily="34" charset="-120"/>
              </a:rPr>
              <a:t>Remote </a:t>
            </a:r>
            <a:r>
              <a:rPr lang="en-US" altLang="zh-TW" dirty="0" smtClean="0">
                <a:solidFill>
                  <a:schemeClr val="tx2"/>
                </a:solidFill>
                <a:latin typeface="Arial Unicode MS" pitchFamily="34" charset="-120"/>
                <a:ea typeface="Arial Unicode MS" pitchFamily="34" charset="-120"/>
              </a:rPr>
              <a:t>Replication</a:t>
            </a:r>
          </a:p>
          <a:p>
            <a:r>
              <a:rPr lang="en-US" altLang="zh-TW" dirty="0" smtClean="0">
                <a:solidFill>
                  <a:schemeClr val="tx2"/>
                </a:solidFill>
                <a:latin typeface="Arial Unicode MS" pitchFamily="34" charset="-120"/>
                <a:ea typeface="Arial Unicode MS" pitchFamily="34" charset="-120"/>
              </a:rPr>
              <a:t>Surveillance Storage Expansion</a:t>
            </a:r>
            <a:endParaRPr lang="en-US" altLang="zh-TW" dirty="0">
              <a:solidFill>
                <a:schemeClr val="tx2"/>
              </a:solidFill>
              <a:latin typeface="Arial Unicode MS" pitchFamily="34" charset="-120"/>
              <a:ea typeface="Arial Unicode MS" pitchFamily="34" charset="-120"/>
            </a:endParaRPr>
          </a:p>
        </p:txBody>
      </p:sp>
      <p:grpSp>
        <p:nvGrpSpPr>
          <p:cNvPr id="2" name="群組 24"/>
          <p:cNvGrpSpPr>
            <a:grpSpLocks/>
          </p:cNvGrpSpPr>
          <p:nvPr/>
        </p:nvGrpSpPr>
        <p:grpSpPr bwMode="auto">
          <a:xfrm>
            <a:off x="1331915" y="3316288"/>
            <a:ext cx="2219325" cy="1270000"/>
            <a:chOff x="1331640" y="3316213"/>
            <a:chExt cx="2219623" cy="1270322"/>
          </a:xfrm>
        </p:grpSpPr>
        <p:graphicFrame>
          <p:nvGraphicFramePr>
            <p:cNvPr id="1029" name="Object 4"/>
            <p:cNvGraphicFramePr>
              <a:graphicFrameLocks noChangeAspect="1"/>
            </p:cNvGraphicFramePr>
            <p:nvPr/>
          </p:nvGraphicFramePr>
          <p:xfrm>
            <a:off x="2771800" y="3861048"/>
            <a:ext cx="779463" cy="725487"/>
          </p:xfrm>
          <a:graphic>
            <a:graphicData uri="http://schemas.openxmlformats.org/presentationml/2006/ole">
              <p:oleObj spid="_x0000_s113669" name="Visio" r:id="rId6" imgW="779049" imgH="725581" progId="">
                <p:embed/>
              </p:oleObj>
            </a:graphicData>
          </a:graphic>
        </p:graphicFrame>
        <p:pic>
          <p:nvPicPr>
            <p:cNvPr id="1052" name="Picture 16"/>
            <p:cNvPicPr>
              <a:picLocks noChangeAspect="1" noChangeArrowheads="1"/>
            </p:cNvPicPr>
            <p:nvPr/>
          </p:nvPicPr>
          <p:blipFill>
            <a:blip r:embed="rId7" cstate="print"/>
            <a:srcRect/>
            <a:stretch>
              <a:fillRect/>
            </a:stretch>
          </p:blipFill>
          <p:spPr bwMode="auto">
            <a:xfrm>
              <a:off x="1331640" y="3316213"/>
              <a:ext cx="1438275" cy="904875"/>
            </a:xfrm>
            <a:prstGeom prst="rect">
              <a:avLst/>
            </a:prstGeom>
            <a:noFill/>
            <a:ln w="9525">
              <a:noFill/>
              <a:miter lim="800000"/>
              <a:headEnd/>
              <a:tailEnd/>
            </a:ln>
          </p:spPr>
        </p:pic>
      </p:grpSp>
      <p:sp>
        <p:nvSpPr>
          <p:cNvPr id="26" name="文字方塊 23"/>
          <p:cNvSpPr txBox="1">
            <a:spLocks noChangeArrowheads="1"/>
          </p:cNvSpPr>
          <p:nvPr/>
        </p:nvSpPr>
        <p:spPr bwMode="auto">
          <a:xfrm>
            <a:off x="434976" y="4459288"/>
            <a:ext cx="3172663" cy="369332"/>
          </a:xfrm>
          <a:prstGeom prst="rect">
            <a:avLst/>
          </a:prstGeom>
          <a:noFill/>
          <a:ln w="9525">
            <a:noFill/>
            <a:miter lim="800000"/>
            <a:headEnd/>
            <a:tailEnd/>
          </a:ln>
        </p:spPr>
        <p:txBody>
          <a:bodyPr wrap="none">
            <a:spAutoFit/>
          </a:bodyPr>
          <a:lstStyle/>
          <a:p>
            <a:r>
              <a:rPr lang="en-US" altLang="zh-TW">
                <a:solidFill>
                  <a:schemeClr val="tx2"/>
                </a:solidFill>
                <a:latin typeface="Arial Unicode MS" pitchFamily="34" charset="-120"/>
                <a:ea typeface="Arial Unicode MS" pitchFamily="34" charset="-120"/>
              </a:rPr>
              <a:t>Remote Monitoring/ playback</a:t>
            </a:r>
          </a:p>
        </p:txBody>
      </p:sp>
      <p:graphicFrame>
        <p:nvGraphicFramePr>
          <p:cNvPr id="20" name="Object 6"/>
          <p:cNvGraphicFramePr>
            <a:graphicFrameLocks noChangeAspect="1"/>
          </p:cNvGraphicFramePr>
          <p:nvPr/>
        </p:nvGraphicFramePr>
        <p:xfrm>
          <a:off x="2209804" y="2997200"/>
          <a:ext cx="4665663" cy="2768600"/>
        </p:xfrm>
        <a:graphic>
          <a:graphicData uri="http://schemas.openxmlformats.org/presentationml/2006/ole">
            <p:oleObj spid="_x0000_s113667" name="Visio" r:id="rId8" imgW="4665658" imgH="2768169" progId="">
              <p:embed/>
            </p:oleObj>
          </a:graphicData>
        </a:graphic>
      </p:graphicFrame>
      <p:sp>
        <p:nvSpPr>
          <p:cNvPr id="32" name="文字方塊 31"/>
          <p:cNvSpPr txBox="1"/>
          <p:nvPr/>
        </p:nvSpPr>
        <p:spPr>
          <a:xfrm>
            <a:off x="2051053" y="2997200"/>
            <a:ext cx="1954381" cy="369332"/>
          </a:xfrm>
          <a:prstGeom prst="rect">
            <a:avLst/>
          </a:prstGeom>
          <a:solidFill>
            <a:schemeClr val="accent1">
              <a:lumMod val="20000"/>
              <a:lumOff val="80000"/>
              <a:alpha val="50000"/>
            </a:schemeClr>
          </a:solidFill>
        </p:spPr>
        <p:txBody>
          <a:bodyPr wrap="none">
            <a:spAutoFit/>
          </a:bodyPr>
          <a:lstStyle/>
          <a:p>
            <a:pPr>
              <a:defRPr/>
            </a:pPr>
            <a:r>
              <a:rPr lang="en-US" altLang="zh-TW" b="1">
                <a:solidFill>
                  <a:schemeClr val="tx2"/>
                </a:solidFill>
                <a:latin typeface="Arial Unicode MS" pitchFamily="34" charset="-120"/>
                <a:ea typeface="Arial Unicode MS" pitchFamily="34" charset="-120"/>
              </a:rPr>
              <a:t>HD Local Display</a:t>
            </a:r>
          </a:p>
        </p:txBody>
      </p:sp>
      <p:cxnSp>
        <p:nvCxnSpPr>
          <p:cNvPr id="36" name="直線接點 35"/>
          <p:cNvCxnSpPr/>
          <p:nvPr/>
        </p:nvCxnSpPr>
        <p:spPr>
          <a:xfrm rot="10800000" flipV="1">
            <a:off x="4356100" y="3933825"/>
            <a:ext cx="431800" cy="287339"/>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041" name="文字方塊 38"/>
          <p:cNvSpPr txBox="1">
            <a:spLocks noChangeArrowheads="1"/>
          </p:cNvSpPr>
          <p:nvPr/>
        </p:nvSpPr>
        <p:spPr bwMode="auto">
          <a:xfrm>
            <a:off x="4956175" y="4273551"/>
            <a:ext cx="2480166" cy="369332"/>
          </a:xfrm>
          <a:prstGeom prst="rect">
            <a:avLst/>
          </a:prstGeom>
          <a:noFill/>
          <a:ln w="9525">
            <a:noFill/>
            <a:miter lim="800000"/>
            <a:headEnd/>
            <a:tailEnd/>
          </a:ln>
        </p:spPr>
        <p:txBody>
          <a:bodyPr wrap="none">
            <a:spAutoFit/>
          </a:bodyPr>
          <a:lstStyle/>
          <a:p>
            <a:pPr>
              <a:defRPr/>
            </a:pPr>
            <a:r>
              <a:rPr lang="en-US" dirty="0" smtClean="0">
                <a:latin typeface="Arial Unicode MS" pitchFamily="34" charset="-120"/>
                <a:ea typeface="Arial Unicode MS" pitchFamily="34" charset="-120"/>
              </a:rPr>
              <a:t>Multi-site </a:t>
            </a:r>
            <a:r>
              <a:rPr lang="en-US" dirty="0" err="1" smtClean="0">
                <a:latin typeface="Arial Unicode MS" pitchFamily="34" charset="-120"/>
                <a:ea typeface="Arial Unicode MS" pitchFamily="34" charset="-120"/>
              </a:rPr>
              <a:t>VioStor</a:t>
            </a:r>
            <a:r>
              <a:rPr lang="en-US" dirty="0" smtClean="0">
                <a:latin typeface="Arial Unicode MS" pitchFamily="34" charset="-120"/>
                <a:ea typeface="Arial Unicode MS" pitchFamily="34" charset="-120"/>
              </a:rPr>
              <a:t> </a:t>
            </a:r>
            <a:r>
              <a:rPr lang="en-US" dirty="0">
                <a:latin typeface="Arial Unicode MS" pitchFamily="34" charset="-120"/>
                <a:ea typeface="Arial Unicode MS" pitchFamily="34" charset="-120"/>
              </a:rPr>
              <a:t>NVR</a:t>
            </a:r>
          </a:p>
        </p:txBody>
      </p:sp>
      <p:graphicFrame>
        <p:nvGraphicFramePr>
          <p:cNvPr id="3" name="Object 10"/>
          <p:cNvGraphicFramePr>
            <a:graphicFrameLocks noChangeAspect="1"/>
          </p:cNvGraphicFramePr>
          <p:nvPr/>
        </p:nvGraphicFramePr>
        <p:xfrm>
          <a:off x="4716467" y="2276476"/>
          <a:ext cx="2649537" cy="1573213"/>
        </p:xfrm>
        <a:graphic>
          <a:graphicData uri="http://schemas.openxmlformats.org/presentationml/2006/ole">
            <p:oleObj spid="_x0000_s113668" name="Visio" r:id="rId9" imgW="4665658" imgH="2768169" progId="">
              <p:embed/>
            </p:oleObj>
          </a:graphicData>
        </a:graphic>
      </p:graphicFrame>
      <p:grpSp>
        <p:nvGrpSpPr>
          <p:cNvPr id="4" name="群組 34"/>
          <p:cNvGrpSpPr>
            <a:grpSpLocks/>
          </p:cNvGrpSpPr>
          <p:nvPr/>
        </p:nvGrpSpPr>
        <p:grpSpPr bwMode="auto">
          <a:xfrm>
            <a:off x="1090642" y="5004182"/>
            <a:ext cx="2185214" cy="1809194"/>
            <a:chOff x="308553" y="5013325"/>
            <a:chExt cx="2186257" cy="1808039"/>
          </a:xfrm>
        </p:grpSpPr>
        <p:grpSp>
          <p:nvGrpSpPr>
            <p:cNvPr id="5" name="群組 49"/>
            <p:cNvGrpSpPr>
              <a:grpSpLocks/>
            </p:cNvGrpSpPr>
            <p:nvPr/>
          </p:nvGrpSpPr>
          <p:grpSpPr bwMode="auto">
            <a:xfrm>
              <a:off x="308553" y="5516520"/>
              <a:ext cx="2186257" cy="1304844"/>
              <a:chOff x="308228" y="5517232"/>
              <a:chExt cx="2186781" cy="1304692"/>
            </a:xfrm>
          </p:grpSpPr>
          <p:pic>
            <p:nvPicPr>
              <p:cNvPr id="1048" name="Picture 11" descr="D:\qnap\office\pic\VMobile\VMobile-for-Windows-PDA-phone.png"/>
              <p:cNvPicPr>
                <a:picLocks noChangeAspect="1" noChangeArrowheads="1"/>
              </p:cNvPicPr>
              <p:nvPr/>
            </p:nvPicPr>
            <p:blipFill>
              <a:blip r:embed="rId10" cstate="print"/>
              <a:srcRect/>
              <a:stretch>
                <a:fillRect/>
              </a:stretch>
            </p:blipFill>
            <p:spPr bwMode="auto">
              <a:xfrm>
                <a:off x="1619672" y="5565688"/>
                <a:ext cx="599784" cy="959655"/>
              </a:xfrm>
              <a:prstGeom prst="rect">
                <a:avLst/>
              </a:prstGeom>
              <a:noFill/>
              <a:ln w="9525">
                <a:noFill/>
                <a:miter lim="800000"/>
                <a:headEnd/>
                <a:tailEnd/>
              </a:ln>
            </p:spPr>
          </p:pic>
          <p:pic>
            <p:nvPicPr>
              <p:cNvPr id="1049" name="Picture 12" descr="D:\qnap\office\pic\VMobile\VMobile for iPhone_BANNE.png"/>
              <p:cNvPicPr>
                <a:picLocks noChangeAspect="1" noChangeArrowheads="1"/>
              </p:cNvPicPr>
              <p:nvPr/>
            </p:nvPicPr>
            <p:blipFill>
              <a:blip r:embed="rId11" cstate="print"/>
              <a:srcRect l="66158" t="13065" r="5254"/>
              <a:stretch>
                <a:fillRect/>
              </a:stretch>
            </p:blipFill>
            <p:spPr bwMode="auto">
              <a:xfrm>
                <a:off x="1043609" y="5517934"/>
                <a:ext cx="504027" cy="965623"/>
              </a:xfrm>
              <a:prstGeom prst="rect">
                <a:avLst/>
              </a:prstGeom>
              <a:noFill/>
              <a:ln w="9525">
                <a:noFill/>
                <a:miter lim="800000"/>
                <a:headEnd/>
                <a:tailEnd/>
              </a:ln>
            </p:spPr>
          </p:pic>
          <p:pic>
            <p:nvPicPr>
              <p:cNvPr id="1050" name="Picture 13"/>
              <p:cNvPicPr>
                <a:picLocks noChangeAspect="1" noChangeArrowheads="1"/>
              </p:cNvPicPr>
              <p:nvPr/>
            </p:nvPicPr>
            <p:blipFill>
              <a:blip r:embed="rId12" cstate="print"/>
              <a:srcRect/>
              <a:stretch>
                <a:fillRect/>
              </a:stretch>
            </p:blipFill>
            <p:spPr bwMode="auto">
              <a:xfrm>
                <a:off x="323528" y="5517232"/>
                <a:ext cx="638821" cy="849694"/>
              </a:xfrm>
              <a:prstGeom prst="rect">
                <a:avLst/>
              </a:prstGeom>
              <a:noFill/>
              <a:ln w="9525">
                <a:noFill/>
                <a:miter lim="800000"/>
                <a:headEnd/>
                <a:tailEnd/>
              </a:ln>
            </p:spPr>
          </p:pic>
          <p:sp>
            <p:nvSpPr>
              <p:cNvPr id="1051" name="文字方塊 48"/>
              <p:cNvSpPr txBox="1">
                <a:spLocks noChangeArrowheads="1"/>
              </p:cNvSpPr>
              <p:nvPr/>
            </p:nvSpPr>
            <p:spPr bwMode="auto">
              <a:xfrm>
                <a:off x="308228" y="6452871"/>
                <a:ext cx="2186781" cy="369053"/>
              </a:xfrm>
              <a:prstGeom prst="rect">
                <a:avLst/>
              </a:prstGeom>
              <a:noFill/>
              <a:ln w="9525">
                <a:noFill/>
                <a:miter lim="800000"/>
                <a:headEnd/>
                <a:tailEnd/>
              </a:ln>
            </p:spPr>
            <p:txBody>
              <a:bodyPr wrap="none">
                <a:spAutoFit/>
              </a:bodyPr>
              <a:lstStyle/>
              <a:p>
                <a:r>
                  <a:rPr lang="en-US" altLang="zh-TW">
                    <a:solidFill>
                      <a:schemeClr val="tx2"/>
                    </a:solidFill>
                    <a:latin typeface="Arial Unicode MS" pitchFamily="34" charset="-120"/>
                    <a:ea typeface="Arial Unicode MS" pitchFamily="34" charset="-120"/>
                  </a:rPr>
                  <a:t>Mobile Surveillance</a:t>
                </a:r>
              </a:p>
            </p:txBody>
          </p:sp>
        </p:grpSp>
        <p:sp>
          <p:nvSpPr>
            <p:cNvPr id="51" name="弧形 50"/>
            <p:cNvSpPr/>
            <p:nvPr/>
          </p:nvSpPr>
          <p:spPr>
            <a:xfrm>
              <a:off x="1693514" y="5013325"/>
              <a:ext cx="576538" cy="502917"/>
            </a:xfrm>
            <a:prstGeom prst="arc">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Unicode MS" pitchFamily="34" charset="-120"/>
                <a:ea typeface="Arial Unicode MS" pitchFamily="34" charset="-120"/>
              </a:endParaRPr>
            </a:p>
          </p:txBody>
        </p:sp>
        <p:sp>
          <p:nvSpPr>
            <p:cNvPr id="52" name="弧形 51"/>
            <p:cNvSpPr/>
            <p:nvPr/>
          </p:nvSpPr>
          <p:spPr>
            <a:xfrm>
              <a:off x="1548983" y="5157696"/>
              <a:ext cx="576537" cy="502916"/>
            </a:xfrm>
            <a:prstGeom prst="arc">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Unicode MS" pitchFamily="34" charset="-120"/>
                <a:ea typeface="Arial Unicode MS" pitchFamily="34" charset="-120"/>
              </a:endParaRPr>
            </a:p>
          </p:txBody>
        </p:sp>
      </p:grpSp>
      <p:pic>
        <p:nvPicPr>
          <p:cNvPr id="34" name="圖片 33" descr="Front w_shadow.png"/>
          <p:cNvPicPr>
            <a:picLocks noChangeAspect="1"/>
          </p:cNvPicPr>
          <p:nvPr/>
        </p:nvPicPr>
        <p:blipFill>
          <a:blip r:embed="rId13" cstate="print"/>
          <a:stretch>
            <a:fillRect/>
          </a:stretch>
        </p:blipFill>
        <p:spPr>
          <a:xfrm>
            <a:off x="4067944" y="3140968"/>
            <a:ext cx="2016224" cy="891883"/>
          </a:xfrm>
          <a:prstGeom prst="rect">
            <a:avLst/>
          </a:prstGeom>
        </p:spPr>
      </p:pic>
      <p:pic>
        <p:nvPicPr>
          <p:cNvPr id="31" name="圖片 30" descr="Front w_shadow.png"/>
          <p:cNvPicPr>
            <a:picLocks noChangeAspect="1"/>
          </p:cNvPicPr>
          <p:nvPr/>
        </p:nvPicPr>
        <p:blipFill>
          <a:blip r:embed="rId13" cstate="print"/>
          <a:stretch>
            <a:fillRect/>
          </a:stretch>
        </p:blipFill>
        <p:spPr>
          <a:xfrm>
            <a:off x="4644008" y="3429000"/>
            <a:ext cx="2016224" cy="891883"/>
          </a:xfrm>
          <a:prstGeom prst="rect">
            <a:avLst/>
          </a:prstGeom>
        </p:spPr>
      </p:pic>
      <p:pic>
        <p:nvPicPr>
          <p:cNvPr id="30" name="圖片 29" descr="Front w_shadow.png"/>
          <p:cNvPicPr>
            <a:picLocks noChangeAspect="1"/>
          </p:cNvPicPr>
          <p:nvPr/>
        </p:nvPicPr>
        <p:blipFill>
          <a:blip r:embed="rId13" cstate="print"/>
          <a:stretch>
            <a:fillRect/>
          </a:stretch>
        </p:blipFill>
        <p:spPr>
          <a:xfrm>
            <a:off x="5220072" y="3789040"/>
            <a:ext cx="2016224" cy="891883"/>
          </a:xfrm>
          <a:prstGeom prst="rect">
            <a:avLst/>
          </a:prstGeom>
        </p:spPr>
      </p:pic>
      <p:grpSp>
        <p:nvGrpSpPr>
          <p:cNvPr id="6" name="群組 44"/>
          <p:cNvGrpSpPr/>
          <p:nvPr/>
        </p:nvGrpSpPr>
        <p:grpSpPr>
          <a:xfrm>
            <a:off x="4980923" y="1700808"/>
            <a:ext cx="2885581" cy="1800200"/>
            <a:chOff x="4980923" y="1700808"/>
            <a:chExt cx="2885581" cy="1800200"/>
          </a:xfrm>
        </p:grpSpPr>
        <p:grpSp>
          <p:nvGrpSpPr>
            <p:cNvPr id="7" name="群組 40"/>
            <p:cNvGrpSpPr/>
            <p:nvPr/>
          </p:nvGrpSpPr>
          <p:grpSpPr>
            <a:xfrm>
              <a:off x="4980923" y="1700808"/>
              <a:ext cx="2785740" cy="1512168"/>
              <a:chOff x="4980923" y="1700808"/>
              <a:chExt cx="2785740" cy="1512168"/>
            </a:xfrm>
          </p:grpSpPr>
          <p:sp>
            <p:nvSpPr>
              <p:cNvPr id="40" name="橢圓 39"/>
              <p:cNvSpPr/>
              <p:nvPr/>
            </p:nvSpPr>
            <p:spPr>
              <a:xfrm rot="1800000">
                <a:off x="4980923" y="1915113"/>
                <a:ext cx="2785740" cy="1184853"/>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37" name="圖片 36" descr="TS-659ProII_08.png"/>
              <p:cNvPicPr>
                <a:picLocks noChangeAspect="1"/>
              </p:cNvPicPr>
              <p:nvPr/>
            </p:nvPicPr>
            <p:blipFill>
              <a:blip r:embed="rId14" cstate="print"/>
              <a:stretch>
                <a:fillRect/>
              </a:stretch>
            </p:blipFill>
            <p:spPr>
              <a:xfrm>
                <a:off x="5215982" y="1700808"/>
                <a:ext cx="1300234" cy="936104"/>
              </a:xfrm>
              <a:prstGeom prst="rect">
                <a:avLst/>
              </a:prstGeom>
            </p:spPr>
          </p:pic>
          <p:pic>
            <p:nvPicPr>
              <p:cNvPr id="38" name="圖片 37" descr="TS-659ProII_08.png"/>
              <p:cNvPicPr>
                <a:picLocks noChangeAspect="1"/>
              </p:cNvPicPr>
              <p:nvPr/>
            </p:nvPicPr>
            <p:blipFill>
              <a:blip r:embed="rId14" cstate="print"/>
              <a:stretch>
                <a:fillRect/>
              </a:stretch>
            </p:blipFill>
            <p:spPr>
              <a:xfrm>
                <a:off x="5796136" y="1988840"/>
                <a:ext cx="1300234" cy="936104"/>
              </a:xfrm>
              <a:prstGeom prst="rect">
                <a:avLst/>
              </a:prstGeom>
            </p:spPr>
          </p:pic>
          <p:pic>
            <p:nvPicPr>
              <p:cNvPr id="39" name="圖片 38" descr="TS-659ProII_08.png"/>
              <p:cNvPicPr>
                <a:picLocks noChangeAspect="1"/>
              </p:cNvPicPr>
              <p:nvPr/>
            </p:nvPicPr>
            <p:blipFill>
              <a:blip r:embed="rId14" cstate="print"/>
              <a:stretch>
                <a:fillRect/>
              </a:stretch>
            </p:blipFill>
            <p:spPr>
              <a:xfrm>
                <a:off x="6372200" y="2276872"/>
                <a:ext cx="1300234" cy="936104"/>
              </a:xfrm>
              <a:prstGeom prst="rect">
                <a:avLst/>
              </a:prstGeom>
            </p:spPr>
          </p:pic>
        </p:grpSp>
        <p:sp>
          <p:nvSpPr>
            <p:cNvPr id="44" name="文字方塊 43"/>
            <p:cNvSpPr txBox="1">
              <a:spLocks noChangeArrowheads="1"/>
            </p:cNvSpPr>
            <p:nvPr/>
          </p:nvSpPr>
          <p:spPr bwMode="auto">
            <a:xfrm>
              <a:off x="6540500" y="3131676"/>
              <a:ext cx="1326004" cy="369332"/>
            </a:xfrm>
            <a:prstGeom prst="rect">
              <a:avLst/>
            </a:prstGeom>
            <a:noFill/>
            <a:ln w="9525">
              <a:noFill/>
              <a:miter lim="800000"/>
              <a:headEnd/>
              <a:tailEnd/>
            </a:ln>
          </p:spPr>
          <p:txBody>
            <a:bodyPr wrap="none">
              <a:spAutoFit/>
            </a:bodyPr>
            <a:lstStyle/>
            <a:p>
              <a:pPr>
                <a:defRPr/>
              </a:pPr>
              <a:r>
                <a:rPr lang="en-US" dirty="0">
                  <a:latin typeface="Arial Unicode MS" pitchFamily="34" charset="-120"/>
                  <a:ea typeface="Arial Unicode MS" pitchFamily="34" charset="-120"/>
                </a:rPr>
                <a:t>Turbo NAS</a:t>
              </a: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500"/>
                            </p:stCondLst>
                            <p:childTnLst>
                              <p:par>
                                <p:cTn id="11" presetID="4"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par>
                          <p:cTn id="14" fill="hold">
                            <p:stCondLst>
                              <p:cond delay="1000"/>
                            </p:stCondLst>
                            <p:childTnLst>
                              <p:par>
                                <p:cTn id="15" presetID="3" presetClass="entr" presetSubtype="1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childTnLst>
                                </p:cTn>
                              </p:par>
                            </p:childTnLst>
                          </p:cTn>
                        </p:par>
                        <p:par>
                          <p:cTn id="24" fill="hold">
                            <p:stCondLst>
                              <p:cond delay="1500"/>
                            </p:stCondLst>
                            <p:childTnLst>
                              <p:par>
                                <p:cTn id="25" presetID="1"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par>
                          <p:cTn id="27" fill="hold">
                            <p:stCondLst>
                              <p:cond delay="1500"/>
                            </p:stCondLst>
                            <p:childTnLst>
                              <p:par>
                                <p:cTn id="28" presetID="1"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childTnLst>
                                </p:cTn>
                              </p:par>
                            </p:childTnLst>
                          </p:cTn>
                        </p:par>
                        <p:par>
                          <p:cTn id="30" fill="hold">
                            <p:stCondLst>
                              <p:cond delay="1500"/>
                            </p:stCondLst>
                            <p:childTnLst>
                              <p:par>
                                <p:cTn id="31" presetID="4"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ox(in)">
                                      <p:cBhvr>
                                        <p:cTn id="33" dur="500"/>
                                        <p:tgtEl>
                                          <p:spTgt spid="6"/>
                                        </p:tgtEl>
                                      </p:cBhvr>
                                    </p:animEffect>
                                  </p:childTnLst>
                                </p:cTn>
                              </p:par>
                            </p:childTnLst>
                          </p:cTn>
                        </p:par>
                        <p:par>
                          <p:cTn id="34" fill="hold">
                            <p:stCondLst>
                              <p:cond delay="2000"/>
                            </p:stCondLst>
                            <p:childTnLst>
                              <p:par>
                                <p:cTn id="35" presetID="1"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par>
                          <p:cTn id="37" fill="hold">
                            <p:stCondLst>
                              <p:cond delay="2000"/>
                            </p:stCondLst>
                            <p:childTnLst>
                              <p:par>
                                <p:cTn id="38" presetID="4" presetClass="entr" presetSubtype="16" fill="hold" nodeType="afterEffect">
                                  <p:stCondLst>
                                    <p:cond delay="500"/>
                                  </p:stCondLst>
                                  <p:childTnLst>
                                    <p:set>
                                      <p:cBhvr>
                                        <p:cTn id="39" dur="1" fill="hold">
                                          <p:stCondLst>
                                            <p:cond delay="0"/>
                                          </p:stCondLst>
                                        </p:cTn>
                                        <p:tgtEl>
                                          <p:spTgt spid="33"/>
                                        </p:tgtEl>
                                        <p:attrNameLst>
                                          <p:attrName>style.visibility</p:attrName>
                                        </p:attrNameLst>
                                      </p:cBhvr>
                                      <p:to>
                                        <p:strVal val="visible"/>
                                      </p:to>
                                    </p:set>
                                    <p:animEffect transition="in" filter="box(in)">
                                      <p:cBhvr>
                                        <p:cTn id="40" dur="500"/>
                                        <p:tgtEl>
                                          <p:spTgt spid="33"/>
                                        </p:tgtEl>
                                      </p:cBhvr>
                                    </p:animEffect>
                                  </p:childTnLst>
                                </p:cTn>
                              </p:par>
                            </p:childTnLst>
                          </p:cTn>
                        </p:par>
                        <p:par>
                          <p:cTn id="41" fill="hold">
                            <p:stCondLst>
                              <p:cond delay="3000"/>
                            </p:stCondLst>
                            <p:childTnLst>
                              <p:par>
                                <p:cTn id="42" presetID="1"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par>
                          <p:cTn id="44" fill="hold">
                            <p:stCondLst>
                              <p:cond delay="3000"/>
                            </p:stCondLst>
                            <p:childTnLst>
                              <p:par>
                                <p:cTn id="45" presetID="4" presetClass="entr" presetSubtype="16" fill="hold" nodeType="afterEffect">
                                  <p:stCondLst>
                                    <p:cond delay="500"/>
                                  </p:stCondLst>
                                  <p:childTnLst>
                                    <p:set>
                                      <p:cBhvr>
                                        <p:cTn id="46" dur="1" fill="hold">
                                          <p:stCondLst>
                                            <p:cond delay="0"/>
                                          </p:stCondLst>
                                        </p:cTn>
                                        <p:tgtEl>
                                          <p:spTgt spid="4"/>
                                        </p:tgtEl>
                                        <p:attrNameLst>
                                          <p:attrName>style.visibility</p:attrName>
                                        </p:attrNameLst>
                                      </p:cBhvr>
                                      <p:to>
                                        <p:strVal val="visible"/>
                                      </p:to>
                                    </p:set>
                                    <p:animEffect transition="in" filter="box(in)">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2" name="標題 1"/>
          <p:cNvSpPr>
            <a:spLocks noGrp="1"/>
          </p:cNvSpPr>
          <p:nvPr>
            <p:ph type="title"/>
          </p:nvPr>
        </p:nvSpPr>
        <p:spPr/>
        <p:txBody>
          <a:bodyPr/>
          <a:lstStyle/>
          <a:p>
            <a:r>
              <a:rPr lang="en-US" altLang="zh-TW" smtClean="0"/>
              <a:t>Full spectrum of NVR</a:t>
            </a:r>
          </a:p>
        </p:txBody>
      </p:sp>
      <p:sp>
        <p:nvSpPr>
          <p:cNvPr id="13314" name="內容版面配置區 2"/>
          <p:cNvSpPr>
            <a:spLocks noGrp="1"/>
          </p:cNvSpPr>
          <p:nvPr>
            <p:ph idx="1"/>
          </p:nvPr>
        </p:nvSpPr>
        <p:spPr/>
        <p:txBody>
          <a:bodyPr>
            <a:normAutofit/>
          </a:bodyPr>
          <a:lstStyle/>
          <a:p>
            <a:r>
              <a:rPr lang="en-US" altLang="zh-TW" sz="2100" dirty="0" smtClean="0"/>
              <a:t>QNAP has developed a series of Network Video Surveillance systems (</a:t>
            </a:r>
            <a:r>
              <a:rPr lang="en-US" altLang="zh-TW" sz="2100" dirty="0" err="1" smtClean="0"/>
              <a:t>VioStor</a:t>
            </a:r>
            <a:r>
              <a:rPr lang="en-US" altLang="zh-TW" sz="2100" dirty="0" smtClean="0"/>
              <a:t> NVR) which support high performance and reliable real-time monitoring and recording from network cameras.</a:t>
            </a:r>
          </a:p>
        </p:txBody>
      </p:sp>
      <p:pic>
        <p:nvPicPr>
          <p:cNvPr id="13315" name="圖片 44" descr="vga.png"/>
          <p:cNvPicPr>
            <a:picLocks noChangeAspect="1"/>
          </p:cNvPicPr>
          <p:nvPr/>
        </p:nvPicPr>
        <p:blipFill>
          <a:blip r:embed="rId3" cstate="print"/>
          <a:srcRect/>
          <a:stretch>
            <a:fillRect/>
          </a:stretch>
        </p:blipFill>
        <p:spPr bwMode="auto">
          <a:xfrm>
            <a:off x="5166642" y="2983285"/>
            <a:ext cx="774700" cy="768350"/>
          </a:xfrm>
          <a:prstGeom prst="rect">
            <a:avLst/>
          </a:prstGeom>
          <a:noFill/>
          <a:ln w="9525">
            <a:noFill/>
            <a:miter lim="800000"/>
            <a:headEnd/>
            <a:tailEnd/>
          </a:ln>
        </p:spPr>
      </p:pic>
      <p:pic>
        <p:nvPicPr>
          <p:cNvPr id="13316" name="圖片 34" descr="LdMonitoring_12 channel+電視_20100902.png"/>
          <p:cNvPicPr>
            <a:picLocks noChangeAspect="1"/>
          </p:cNvPicPr>
          <p:nvPr/>
        </p:nvPicPr>
        <p:blipFill>
          <a:blip r:embed="rId4" cstate="print"/>
          <a:srcRect/>
          <a:stretch>
            <a:fillRect/>
          </a:stretch>
        </p:blipFill>
        <p:spPr bwMode="auto">
          <a:xfrm>
            <a:off x="5849267" y="2781672"/>
            <a:ext cx="1243013" cy="1138238"/>
          </a:xfrm>
          <a:prstGeom prst="rect">
            <a:avLst/>
          </a:prstGeom>
          <a:noFill/>
          <a:ln w="9525">
            <a:noFill/>
            <a:miter lim="800000"/>
            <a:headEnd/>
            <a:tailEnd/>
          </a:ln>
        </p:spPr>
      </p:pic>
      <p:pic>
        <p:nvPicPr>
          <p:cNvPr id="13317" name="圖片 43" descr="vga.png"/>
          <p:cNvPicPr>
            <a:picLocks noChangeAspect="1"/>
          </p:cNvPicPr>
          <p:nvPr/>
        </p:nvPicPr>
        <p:blipFill>
          <a:blip r:embed="rId3" cstate="print"/>
          <a:srcRect/>
          <a:stretch>
            <a:fillRect/>
          </a:stretch>
        </p:blipFill>
        <p:spPr bwMode="auto">
          <a:xfrm>
            <a:off x="2842543" y="2924547"/>
            <a:ext cx="774700" cy="768350"/>
          </a:xfrm>
          <a:prstGeom prst="rect">
            <a:avLst/>
          </a:prstGeom>
          <a:noFill/>
          <a:ln w="9525">
            <a:noFill/>
            <a:miter lim="800000"/>
            <a:headEnd/>
            <a:tailEnd/>
          </a:ln>
        </p:spPr>
      </p:pic>
      <p:pic>
        <p:nvPicPr>
          <p:cNvPr id="13318" name="圖片 42" descr="vga.png"/>
          <p:cNvPicPr>
            <a:picLocks noChangeAspect="1"/>
          </p:cNvPicPr>
          <p:nvPr/>
        </p:nvPicPr>
        <p:blipFill>
          <a:blip r:embed="rId3" cstate="print"/>
          <a:srcRect/>
          <a:stretch>
            <a:fillRect/>
          </a:stretch>
        </p:blipFill>
        <p:spPr bwMode="auto">
          <a:xfrm>
            <a:off x="486346" y="2724101"/>
            <a:ext cx="773113" cy="768350"/>
          </a:xfrm>
          <a:prstGeom prst="rect">
            <a:avLst/>
          </a:prstGeom>
          <a:noFill/>
          <a:ln w="9525">
            <a:noFill/>
            <a:miter lim="800000"/>
            <a:headEnd/>
            <a:tailEnd/>
          </a:ln>
        </p:spPr>
      </p:pic>
      <p:pic>
        <p:nvPicPr>
          <p:cNvPr id="13319" name="圖片 34" descr="LdMonitoring_12 channel+電視_20100902.png"/>
          <p:cNvPicPr>
            <a:picLocks noChangeAspect="1"/>
          </p:cNvPicPr>
          <p:nvPr/>
        </p:nvPicPr>
        <p:blipFill>
          <a:blip r:embed="rId4" cstate="print"/>
          <a:srcRect/>
          <a:stretch>
            <a:fillRect/>
          </a:stretch>
        </p:blipFill>
        <p:spPr bwMode="auto">
          <a:xfrm>
            <a:off x="1168971" y="2593926"/>
            <a:ext cx="1243013" cy="1138237"/>
          </a:xfrm>
          <a:prstGeom prst="rect">
            <a:avLst/>
          </a:prstGeom>
          <a:noFill/>
          <a:ln w="9525">
            <a:noFill/>
            <a:miter lim="800000"/>
            <a:headEnd/>
            <a:tailEnd/>
          </a:ln>
        </p:spPr>
      </p:pic>
      <p:pic>
        <p:nvPicPr>
          <p:cNvPr id="13320" name="圖片 36" descr="Top left_shadow.png"/>
          <p:cNvPicPr>
            <a:picLocks noChangeAspect="1"/>
          </p:cNvPicPr>
          <p:nvPr/>
        </p:nvPicPr>
        <p:blipFill>
          <a:blip r:embed="rId5" cstate="print"/>
          <a:srcRect/>
          <a:stretch>
            <a:fillRect/>
          </a:stretch>
        </p:blipFill>
        <p:spPr bwMode="auto">
          <a:xfrm>
            <a:off x="35496" y="3213100"/>
            <a:ext cx="2282825" cy="1385888"/>
          </a:xfrm>
          <a:prstGeom prst="rect">
            <a:avLst/>
          </a:prstGeom>
          <a:noFill/>
          <a:ln w="9525">
            <a:noFill/>
            <a:miter lim="800000"/>
            <a:headEnd/>
            <a:tailEnd/>
          </a:ln>
        </p:spPr>
      </p:pic>
      <p:pic>
        <p:nvPicPr>
          <p:cNvPr id="13321" name="Picture 27"/>
          <p:cNvPicPr>
            <a:picLocks noChangeAspect="1" noChangeArrowheads="1"/>
          </p:cNvPicPr>
          <p:nvPr/>
        </p:nvPicPr>
        <p:blipFill>
          <a:blip r:embed="rId6" cstate="print"/>
          <a:srcRect/>
          <a:stretch>
            <a:fillRect/>
          </a:stretch>
        </p:blipFill>
        <p:spPr bwMode="auto">
          <a:xfrm>
            <a:off x="9612313" y="4764137"/>
            <a:ext cx="1679575" cy="1343025"/>
          </a:xfrm>
          <a:prstGeom prst="rect">
            <a:avLst/>
          </a:prstGeom>
          <a:noFill/>
          <a:ln w="9525">
            <a:noFill/>
            <a:miter lim="800000"/>
            <a:headEnd/>
            <a:tailEnd/>
          </a:ln>
        </p:spPr>
      </p:pic>
      <p:sp>
        <p:nvSpPr>
          <p:cNvPr id="13323" name="文字方塊 22"/>
          <p:cNvSpPr txBox="1">
            <a:spLocks noChangeArrowheads="1"/>
          </p:cNvSpPr>
          <p:nvPr/>
        </p:nvSpPr>
        <p:spPr bwMode="auto">
          <a:xfrm>
            <a:off x="5333454" y="2348880"/>
            <a:ext cx="10001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a:t>
            </a:r>
          </a:p>
        </p:txBody>
      </p:sp>
      <p:sp>
        <p:nvSpPr>
          <p:cNvPr id="13324" name="文字方塊 23"/>
          <p:cNvSpPr txBox="1">
            <a:spLocks noChangeArrowheads="1"/>
          </p:cNvSpPr>
          <p:nvPr/>
        </p:nvSpPr>
        <p:spPr bwMode="auto">
          <a:xfrm>
            <a:off x="7236296" y="2348880"/>
            <a:ext cx="1728191" cy="307777"/>
          </a:xfrm>
          <a:prstGeom prst="rect">
            <a:avLst/>
          </a:prstGeom>
          <a:noFill/>
          <a:ln w="38100" algn="ctr">
            <a:noFill/>
            <a:miter lim="800000"/>
            <a:headEnd/>
            <a:tailEnd/>
          </a:ln>
        </p:spPr>
        <p:txBody>
          <a:bodyPr wrap="square">
            <a:spAutoFit/>
          </a:bodyPr>
          <a:lstStyle/>
          <a:p>
            <a:pPr algn="ctr"/>
            <a:r>
              <a:rPr lang="en-US" altLang="zh-TW" sz="1400" b="1" dirty="0" smtClean="0">
                <a:cs typeface="Calibri" pitchFamily="34" charset="0"/>
              </a:rPr>
              <a:t>Enterprise&amp; SMB</a:t>
            </a:r>
          </a:p>
        </p:txBody>
      </p:sp>
      <p:sp>
        <p:nvSpPr>
          <p:cNvPr id="13325" name="文字方塊 28"/>
          <p:cNvSpPr txBox="1">
            <a:spLocks noChangeArrowheads="1"/>
          </p:cNvSpPr>
          <p:nvPr/>
        </p:nvSpPr>
        <p:spPr bwMode="auto">
          <a:xfrm>
            <a:off x="5148064" y="4047455"/>
            <a:ext cx="2089472" cy="461665"/>
          </a:xfrm>
          <a:prstGeom prst="rect">
            <a:avLst/>
          </a:prstGeom>
          <a:noFill/>
          <a:ln w="38100" algn="ctr">
            <a:noFill/>
            <a:miter lim="800000"/>
            <a:headEnd/>
            <a:tailEnd/>
          </a:ln>
        </p:spPr>
        <p:txBody>
          <a:bodyPr wrap="square">
            <a:spAutoFit/>
          </a:bodyPr>
          <a:lstStyle/>
          <a:p>
            <a:r>
              <a:rPr lang="en-US" altLang="zh-TW" sz="1200" dirty="0" smtClean="0">
                <a:solidFill>
                  <a:schemeClr val="tx2"/>
                </a:solidFill>
                <a:cs typeface="Calibri" pitchFamily="34" charset="0"/>
              </a:rPr>
              <a:t>VS-8140/8132/8124U-RP </a:t>
            </a:r>
            <a:r>
              <a:rPr lang="en-US" altLang="zh-TW" sz="1200" dirty="0">
                <a:solidFill>
                  <a:schemeClr val="tx2"/>
                </a:solidFill>
                <a:cs typeface="Calibri" pitchFamily="34" charset="0"/>
              </a:rPr>
              <a:t>Pro</a:t>
            </a:r>
          </a:p>
          <a:p>
            <a:r>
              <a:rPr lang="en-US" altLang="zh-TW" sz="1200" dirty="0">
                <a:cs typeface="Calibri" pitchFamily="34" charset="0"/>
              </a:rPr>
              <a:t>Up to 48/40/32/24 channels</a:t>
            </a:r>
          </a:p>
        </p:txBody>
      </p:sp>
      <p:sp>
        <p:nvSpPr>
          <p:cNvPr id="13326" name="文字方塊 29"/>
          <p:cNvSpPr txBox="1">
            <a:spLocks noChangeArrowheads="1"/>
          </p:cNvSpPr>
          <p:nvPr/>
        </p:nvSpPr>
        <p:spPr bwMode="auto">
          <a:xfrm>
            <a:off x="2555776" y="4047455"/>
            <a:ext cx="2700585" cy="461665"/>
          </a:xfrm>
          <a:prstGeom prst="rect">
            <a:avLst/>
          </a:prstGeom>
          <a:noFill/>
          <a:ln w="38100" algn="ctr">
            <a:noFill/>
            <a:miter lim="800000"/>
            <a:headEnd/>
            <a:tailEnd/>
          </a:ln>
        </p:spPr>
        <p:txBody>
          <a:bodyPr wrap="square">
            <a:spAutoFit/>
          </a:bodyPr>
          <a:lstStyle/>
          <a:p>
            <a:r>
              <a:rPr lang="en-US" altLang="zh-TW" sz="1200" dirty="0" smtClean="0">
                <a:solidFill>
                  <a:schemeClr val="tx2"/>
                </a:solidFill>
                <a:cs typeface="Calibri" pitchFamily="34" charset="0"/>
              </a:rPr>
              <a:t>VS-12164/12156/12148/12140U-RP</a:t>
            </a:r>
            <a:r>
              <a:rPr lang="zh-TW" altLang="en-US" sz="1200" dirty="0" smtClean="0">
                <a:solidFill>
                  <a:schemeClr val="tx2"/>
                </a:solidFill>
                <a:cs typeface="Calibri" pitchFamily="34" charset="0"/>
              </a:rPr>
              <a:t> </a:t>
            </a:r>
            <a:r>
              <a:rPr lang="en-US" altLang="zh-TW" sz="1200" dirty="0" smtClean="0">
                <a:solidFill>
                  <a:schemeClr val="tx2"/>
                </a:solidFill>
                <a:cs typeface="Calibri" pitchFamily="34" charset="0"/>
              </a:rPr>
              <a:t>Pro</a:t>
            </a:r>
            <a:endParaRPr lang="en-US" altLang="zh-TW" sz="1200" dirty="0">
              <a:solidFill>
                <a:schemeClr val="tx2"/>
              </a:solidFill>
              <a:cs typeface="Calibri" pitchFamily="34" charset="0"/>
            </a:endParaRPr>
          </a:p>
          <a:p>
            <a:r>
              <a:rPr lang="en-US" altLang="zh-TW" sz="1200" dirty="0">
                <a:cs typeface="Calibri" pitchFamily="34" charset="0"/>
              </a:rPr>
              <a:t>Up to 64/56/48/40 channels</a:t>
            </a:r>
          </a:p>
        </p:txBody>
      </p:sp>
      <p:pic>
        <p:nvPicPr>
          <p:cNvPr id="13327" name="Picture 26"/>
          <p:cNvPicPr>
            <a:picLocks noChangeAspect="1" noChangeArrowheads="1"/>
          </p:cNvPicPr>
          <p:nvPr/>
        </p:nvPicPr>
        <p:blipFill>
          <a:blip r:embed="rId7" cstate="print"/>
          <a:srcRect/>
          <a:stretch>
            <a:fillRect/>
          </a:stretch>
        </p:blipFill>
        <p:spPr bwMode="auto">
          <a:xfrm>
            <a:off x="5003354" y="4724450"/>
            <a:ext cx="1800225" cy="1239837"/>
          </a:xfrm>
          <a:prstGeom prst="rect">
            <a:avLst/>
          </a:prstGeom>
          <a:noFill/>
          <a:ln w="9525">
            <a:noFill/>
            <a:miter lim="800000"/>
            <a:headEnd/>
            <a:tailEnd/>
          </a:ln>
        </p:spPr>
      </p:pic>
      <p:pic>
        <p:nvPicPr>
          <p:cNvPr id="13328" name="Picture 24"/>
          <p:cNvPicPr>
            <a:picLocks noChangeAspect="1" noChangeArrowheads="1"/>
          </p:cNvPicPr>
          <p:nvPr/>
        </p:nvPicPr>
        <p:blipFill>
          <a:blip r:embed="rId8" cstate="print"/>
          <a:srcRect/>
          <a:stretch>
            <a:fillRect/>
          </a:stretch>
        </p:blipFill>
        <p:spPr bwMode="auto">
          <a:xfrm>
            <a:off x="2862510" y="4653012"/>
            <a:ext cx="1770063" cy="1255713"/>
          </a:xfrm>
          <a:prstGeom prst="rect">
            <a:avLst/>
          </a:prstGeom>
          <a:noFill/>
          <a:ln w="9525">
            <a:noFill/>
            <a:miter lim="800000"/>
            <a:headEnd/>
            <a:tailEnd/>
          </a:ln>
        </p:spPr>
      </p:pic>
      <p:sp>
        <p:nvSpPr>
          <p:cNvPr id="13329" name="文字方塊 22"/>
          <p:cNvSpPr txBox="1">
            <a:spLocks noChangeArrowheads="1"/>
          </p:cNvSpPr>
          <p:nvPr/>
        </p:nvSpPr>
        <p:spPr bwMode="auto">
          <a:xfrm>
            <a:off x="611560" y="4437113"/>
            <a:ext cx="1152128" cy="307777"/>
          </a:xfrm>
          <a:prstGeom prst="rect">
            <a:avLst/>
          </a:prstGeom>
          <a:noFill/>
          <a:ln w="38100" algn="ctr">
            <a:noFill/>
            <a:miter lim="800000"/>
            <a:headEnd/>
            <a:tailEnd/>
          </a:ln>
        </p:spPr>
        <p:txBody>
          <a:bodyPr wrap="square">
            <a:spAutoFit/>
          </a:bodyPr>
          <a:lstStyle/>
          <a:p>
            <a:r>
              <a:rPr lang="en-US" altLang="zh-TW" sz="1400" b="1" dirty="0" smtClean="0">
                <a:cs typeface="Calibri" pitchFamily="34" charset="0"/>
              </a:rPr>
              <a:t>Enterprise</a:t>
            </a:r>
            <a:endParaRPr lang="en-US" altLang="zh-TW" sz="1400" b="1" dirty="0">
              <a:cs typeface="Calibri" pitchFamily="34" charset="0"/>
            </a:endParaRPr>
          </a:p>
        </p:txBody>
      </p:sp>
      <p:sp>
        <p:nvSpPr>
          <p:cNvPr id="13330" name="文字方塊 24"/>
          <p:cNvSpPr txBox="1">
            <a:spLocks noChangeArrowheads="1"/>
          </p:cNvSpPr>
          <p:nvPr/>
        </p:nvSpPr>
        <p:spPr bwMode="auto">
          <a:xfrm>
            <a:off x="5160615" y="4437112"/>
            <a:ext cx="1571625" cy="307975"/>
          </a:xfrm>
          <a:prstGeom prst="rect">
            <a:avLst/>
          </a:prstGeom>
          <a:noFill/>
          <a:ln w="38100" algn="ctr">
            <a:noFill/>
            <a:miter lim="800000"/>
            <a:headEnd/>
            <a:tailEnd/>
          </a:ln>
        </p:spPr>
        <p:txBody>
          <a:bodyPr>
            <a:spAutoFit/>
          </a:bodyPr>
          <a:lstStyle/>
          <a:p>
            <a:pPr algn="ctr"/>
            <a:r>
              <a:rPr lang="en-US" altLang="zh-TW" sz="1400" b="1" dirty="0" smtClean="0">
                <a:cs typeface="Calibri" pitchFamily="34" charset="0"/>
              </a:rPr>
              <a:t>Enterprise &amp; SMB</a:t>
            </a:r>
            <a:endParaRPr lang="en-US" altLang="zh-TW" sz="1400" b="1" dirty="0">
              <a:cs typeface="Calibri" pitchFamily="34" charset="0"/>
            </a:endParaRPr>
          </a:p>
        </p:txBody>
      </p:sp>
      <p:sp>
        <p:nvSpPr>
          <p:cNvPr id="13331" name="文字方塊 26"/>
          <p:cNvSpPr txBox="1">
            <a:spLocks noChangeArrowheads="1"/>
          </p:cNvSpPr>
          <p:nvPr/>
        </p:nvSpPr>
        <p:spPr bwMode="auto">
          <a:xfrm>
            <a:off x="7104063" y="4437112"/>
            <a:ext cx="1571625" cy="307975"/>
          </a:xfrm>
          <a:prstGeom prst="rect">
            <a:avLst/>
          </a:prstGeom>
          <a:noFill/>
          <a:ln w="38100" algn="ctr">
            <a:noFill/>
            <a:miter lim="800000"/>
            <a:headEnd/>
            <a:tailEnd/>
          </a:ln>
        </p:spPr>
        <p:txBody>
          <a:bodyPr>
            <a:spAutoFit/>
          </a:bodyPr>
          <a:lstStyle/>
          <a:p>
            <a:pPr algn="ctr"/>
            <a:r>
              <a:rPr lang="en-US" altLang="zh-TW" sz="1400" b="1" dirty="0" smtClean="0">
                <a:cs typeface="Calibri" pitchFamily="34" charset="0"/>
              </a:rPr>
              <a:t>SMB &amp; SOHO</a:t>
            </a:r>
            <a:endParaRPr lang="en-US" altLang="zh-TW" sz="1400" b="1" dirty="0">
              <a:cs typeface="Calibri" pitchFamily="34" charset="0"/>
            </a:endParaRPr>
          </a:p>
        </p:txBody>
      </p:sp>
      <p:sp>
        <p:nvSpPr>
          <p:cNvPr id="13332" name="文字方塊 28"/>
          <p:cNvSpPr txBox="1">
            <a:spLocks noChangeArrowheads="1"/>
          </p:cNvSpPr>
          <p:nvPr/>
        </p:nvSpPr>
        <p:spPr bwMode="auto">
          <a:xfrm>
            <a:off x="2861493" y="5968330"/>
            <a:ext cx="1854523" cy="461665"/>
          </a:xfrm>
          <a:prstGeom prst="rect">
            <a:avLst/>
          </a:prstGeom>
          <a:noFill/>
          <a:ln w="38100" algn="ctr">
            <a:noFill/>
            <a:miter lim="800000"/>
            <a:headEnd/>
            <a:tailEnd/>
          </a:ln>
        </p:spPr>
        <p:txBody>
          <a:bodyPr wrap="square">
            <a:spAutoFit/>
          </a:bodyPr>
          <a:lstStyle/>
          <a:p>
            <a:r>
              <a:rPr lang="en-US" altLang="zh-TW" sz="1200" dirty="0">
                <a:solidFill>
                  <a:schemeClr val="tx2"/>
                </a:solidFill>
                <a:cs typeface="Calibri" pitchFamily="34" charset="0"/>
              </a:rPr>
              <a:t>VS-6020/6016/6012 Pro</a:t>
            </a:r>
          </a:p>
          <a:p>
            <a:r>
              <a:rPr lang="en-US" altLang="zh-TW" sz="1200" dirty="0">
                <a:cs typeface="Calibri" pitchFamily="34" charset="0"/>
              </a:rPr>
              <a:t>Up to 20/16/12 channels</a:t>
            </a:r>
          </a:p>
        </p:txBody>
      </p:sp>
      <p:sp>
        <p:nvSpPr>
          <p:cNvPr id="13333" name="文字方塊 29"/>
          <p:cNvSpPr txBox="1">
            <a:spLocks noChangeArrowheads="1"/>
          </p:cNvSpPr>
          <p:nvPr/>
        </p:nvSpPr>
        <p:spPr bwMode="auto">
          <a:xfrm>
            <a:off x="7133331" y="4047455"/>
            <a:ext cx="2010669" cy="461665"/>
          </a:xfrm>
          <a:prstGeom prst="rect">
            <a:avLst/>
          </a:prstGeom>
          <a:noFill/>
          <a:ln w="38100" algn="ctr">
            <a:noFill/>
            <a:miter lim="800000"/>
            <a:headEnd/>
            <a:tailEnd/>
          </a:ln>
        </p:spPr>
        <p:txBody>
          <a:bodyPr wrap="square">
            <a:spAutoFit/>
          </a:bodyPr>
          <a:lstStyle/>
          <a:p>
            <a:r>
              <a:rPr lang="en-US" altLang="zh-TW" sz="1200" dirty="0">
                <a:solidFill>
                  <a:schemeClr val="tx2"/>
                </a:solidFill>
                <a:cs typeface="Calibri" pitchFamily="34" charset="0"/>
              </a:rPr>
              <a:t>VS-4016/4012/4008U-RP Pro</a:t>
            </a:r>
          </a:p>
          <a:p>
            <a:r>
              <a:rPr lang="en-US" altLang="zh-TW" sz="1200" dirty="0">
                <a:cs typeface="Calibri" pitchFamily="34" charset="0"/>
              </a:rPr>
              <a:t>Up to 16/12/8 channels</a:t>
            </a:r>
          </a:p>
        </p:txBody>
      </p:sp>
      <p:sp>
        <p:nvSpPr>
          <p:cNvPr id="13334" name="文字方塊 30"/>
          <p:cNvSpPr txBox="1">
            <a:spLocks noChangeArrowheads="1"/>
          </p:cNvSpPr>
          <p:nvPr/>
        </p:nvSpPr>
        <p:spPr bwMode="auto">
          <a:xfrm>
            <a:off x="5076056" y="5949280"/>
            <a:ext cx="1710507" cy="461665"/>
          </a:xfrm>
          <a:prstGeom prst="rect">
            <a:avLst/>
          </a:prstGeom>
          <a:noFill/>
          <a:ln w="38100" algn="ctr">
            <a:noFill/>
            <a:miter lim="800000"/>
            <a:headEnd/>
            <a:tailEnd/>
          </a:ln>
        </p:spPr>
        <p:txBody>
          <a:bodyPr wrap="square">
            <a:spAutoFit/>
          </a:bodyPr>
          <a:lstStyle/>
          <a:p>
            <a:r>
              <a:rPr lang="en-US" altLang="zh-TW" sz="1200" dirty="0">
                <a:solidFill>
                  <a:schemeClr val="tx2"/>
                </a:solidFill>
                <a:cs typeface="Calibri" pitchFamily="34" charset="0"/>
              </a:rPr>
              <a:t>VS-4016/4012/4008 Pro</a:t>
            </a:r>
          </a:p>
          <a:p>
            <a:r>
              <a:rPr lang="en-US" altLang="zh-TW" sz="1200" dirty="0">
                <a:cs typeface="Calibri" pitchFamily="34" charset="0"/>
              </a:rPr>
              <a:t>Up to 16/12/8 channels</a:t>
            </a:r>
          </a:p>
        </p:txBody>
      </p:sp>
      <p:sp>
        <p:nvSpPr>
          <p:cNvPr id="13335" name="文字方塊 32"/>
          <p:cNvSpPr txBox="1">
            <a:spLocks noChangeArrowheads="1"/>
          </p:cNvSpPr>
          <p:nvPr/>
        </p:nvSpPr>
        <p:spPr bwMode="auto">
          <a:xfrm>
            <a:off x="7092280" y="5949280"/>
            <a:ext cx="1928813" cy="461665"/>
          </a:xfrm>
          <a:prstGeom prst="rect">
            <a:avLst/>
          </a:prstGeom>
          <a:noFill/>
          <a:ln w="38100" algn="ctr">
            <a:noFill/>
            <a:miter lim="800000"/>
            <a:headEnd/>
            <a:tailEnd/>
          </a:ln>
        </p:spPr>
        <p:txBody>
          <a:bodyPr>
            <a:spAutoFit/>
          </a:bodyPr>
          <a:lstStyle/>
          <a:p>
            <a:r>
              <a:rPr lang="en-US" altLang="zh-TW" sz="1200" dirty="0">
                <a:solidFill>
                  <a:schemeClr val="tx2"/>
                </a:solidFill>
                <a:cs typeface="Calibri" pitchFamily="34" charset="0"/>
              </a:rPr>
              <a:t>VS-2012/2008/2004 Pro</a:t>
            </a:r>
          </a:p>
          <a:p>
            <a:r>
              <a:rPr lang="en-US" altLang="zh-TW" sz="1200" dirty="0">
                <a:cs typeface="Calibri" pitchFamily="34" charset="0"/>
              </a:rPr>
              <a:t>Up to 12/8/4 channels</a:t>
            </a:r>
          </a:p>
        </p:txBody>
      </p:sp>
      <p:sp>
        <p:nvSpPr>
          <p:cNvPr id="13336" name="文字方塊 35"/>
          <p:cNvSpPr txBox="1">
            <a:spLocks noChangeArrowheads="1"/>
          </p:cNvSpPr>
          <p:nvPr/>
        </p:nvSpPr>
        <p:spPr bwMode="auto">
          <a:xfrm>
            <a:off x="2875210" y="4437112"/>
            <a:ext cx="15716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 &amp; SMB</a:t>
            </a:r>
          </a:p>
        </p:txBody>
      </p:sp>
      <p:pic>
        <p:nvPicPr>
          <p:cNvPr id="13337" name="Picture 25"/>
          <p:cNvPicPr>
            <a:picLocks noChangeAspect="1" noChangeArrowheads="1"/>
          </p:cNvPicPr>
          <p:nvPr/>
        </p:nvPicPr>
        <p:blipFill>
          <a:blip r:embed="rId9" cstate="print"/>
          <a:srcRect/>
          <a:stretch>
            <a:fillRect/>
          </a:stretch>
        </p:blipFill>
        <p:spPr bwMode="auto">
          <a:xfrm>
            <a:off x="7092950" y="2781672"/>
            <a:ext cx="1906588" cy="1114425"/>
          </a:xfrm>
          <a:prstGeom prst="rect">
            <a:avLst/>
          </a:prstGeom>
          <a:noFill/>
          <a:ln w="9525">
            <a:noFill/>
            <a:miter lim="800000"/>
            <a:headEnd/>
            <a:tailEnd/>
          </a:ln>
        </p:spPr>
      </p:pic>
      <p:pic>
        <p:nvPicPr>
          <p:cNvPr id="13338" name="Picture 27"/>
          <p:cNvPicPr>
            <a:picLocks noChangeAspect="1" noChangeArrowheads="1"/>
          </p:cNvPicPr>
          <p:nvPr/>
        </p:nvPicPr>
        <p:blipFill>
          <a:blip r:embed="rId10" cstate="print"/>
          <a:srcRect/>
          <a:stretch>
            <a:fillRect/>
          </a:stretch>
        </p:blipFill>
        <p:spPr bwMode="auto">
          <a:xfrm>
            <a:off x="6911975" y="4745087"/>
            <a:ext cx="1890713" cy="1204913"/>
          </a:xfrm>
          <a:prstGeom prst="rect">
            <a:avLst/>
          </a:prstGeom>
          <a:noFill/>
          <a:ln w="9525">
            <a:noFill/>
            <a:miter lim="800000"/>
            <a:headEnd/>
            <a:tailEnd/>
          </a:ln>
        </p:spPr>
      </p:pic>
      <p:sp>
        <p:nvSpPr>
          <p:cNvPr id="13339" name="文字方塊 26"/>
          <p:cNvSpPr txBox="1">
            <a:spLocks noChangeArrowheads="1"/>
          </p:cNvSpPr>
          <p:nvPr/>
        </p:nvSpPr>
        <p:spPr bwMode="auto">
          <a:xfrm>
            <a:off x="9653588" y="4527600"/>
            <a:ext cx="1571625" cy="307975"/>
          </a:xfrm>
          <a:prstGeom prst="rect">
            <a:avLst/>
          </a:prstGeom>
          <a:noFill/>
          <a:ln w="38100" algn="ctr">
            <a:noFill/>
            <a:miter lim="800000"/>
            <a:headEnd/>
            <a:tailEnd/>
          </a:ln>
        </p:spPr>
        <p:txBody>
          <a:bodyPr>
            <a:spAutoFit/>
          </a:bodyPr>
          <a:lstStyle/>
          <a:p>
            <a:pPr algn="ctr"/>
            <a:r>
              <a:rPr lang="en-US" altLang="zh-TW" sz="1400" b="1">
                <a:cs typeface="Calibri" pitchFamily="34" charset="0"/>
              </a:rPr>
              <a:t>SOHO &amp; Home</a:t>
            </a:r>
          </a:p>
        </p:txBody>
      </p:sp>
      <p:sp>
        <p:nvSpPr>
          <p:cNvPr id="13340" name="文字方塊 32"/>
          <p:cNvSpPr txBox="1">
            <a:spLocks noChangeArrowheads="1"/>
          </p:cNvSpPr>
          <p:nvPr/>
        </p:nvSpPr>
        <p:spPr bwMode="auto">
          <a:xfrm>
            <a:off x="9636125" y="5967462"/>
            <a:ext cx="1928813" cy="523875"/>
          </a:xfrm>
          <a:prstGeom prst="rect">
            <a:avLst/>
          </a:prstGeom>
          <a:noFill/>
          <a:ln w="38100" algn="ctr">
            <a:noFill/>
            <a:miter lim="800000"/>
            <a:headEnd/>
            <a:tailEnd/>
          </a:ln>
        </p:spPr>
        <p:txBody>
          <a:bodyPr>
            <a:spAutoFit/>
          </a:bodyPr>
          <a:lstStyle/>
          <a:p>
            <a:r>
              <a:rPr lang="en-US" altLang="zh-TW" sz="1400">
                <a:solidFill>
                  <a:schemeClr val="tx2"/>
                </a:solidFill>
                <a:cs typeface="Calibri" pitchFamily="34" charset="0"/>
              </a:rPr>
              <a:t>VS-2008L/2004L</a:t>
            </a:r>
          </a:p>
          <a:p>
            <a:r>
              <a:rPr lang="en-US" altLang="zh-TW" sz="1400">
                <a:cs typeface="Calibri" pitchFamily="34" charset="0"/>
              </a:rPr>
              <a:t>Up to 8/4 channels</a:t>
            </a:r>
          </a:p>
        </p:txBody>
      </p:sp>
      <p:sp>
        <p:nvSpPr>
          <p:cNvPr id="13341" name="文字方塊 22"/>
          <p:cNvSpPr txBox="1">
            <a:spLocks noChangeArrowheads="1"/>
          </p:cNvSpPr>
          <p:nvPr/>
        </p:nvSpPr>
        <p:spPr bwMode="auto">
          <a:xfrm>
            <a:off x="3002657" y="2348880"/>
            <a:ext cx="10001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a:t>
            </a:r>
          </a:p>
        </p:txBody>
      </p:sp>
      <p:sp>
        <p:nvSpPr>
          <p:cNvPr id="13342" name="文字方塊 28"/>
          <p:cNvSpPr txBox="1">
            <a:spLocks noChangeArrowheads="1"/>
          </p:cNvSpPr>
          <p:nvPr/>
        </p:nvSpPr>
        <p:spPr bwMode="auto">
          <a:xfrm>
            <a:off x="287933" y="5961980"/>
            <a:ext cx="2555875" cy="461665"/>
          </a:xfrm>
          <a:prstGeom prst="rect">
            <a:avLst/>
          </a:prstGeom>
          <a:noFill/>
          <a:ln w="38100" algn="ctr">
            <a:noFill/>
            <a:miter lim="800000"/>
            <a:headEnd/>
            <a:tailEnd/>
          </a:ln>
        </p:spPr>
        <p:txBody>
          <a:bodyPr>
            <a:spAutoFit/>
          </a:bodyPr>
          <a:lstStyle/>
          <a:p>
            <a:r>
              <a:rPr lang="en-US" altLang="zh-TW" sz="1200" dirty="0">
                <a:solidFill>
                  <a:schemeClr val="tx2"/>
                </a:solidFill>
                <a:cs typeface="Calibri" pitchFamily="34" charset="0"/>
              </a:rPr>
              <a:t>VS-8148/ 8140/8132/8024 Pro+</a:t>
            </a:r>
          </a:p>
          <a:p>
            <a:r>
              <a:rPr lang="en-US" altLang="zh-TW" sz="1200" dirty="0">
                <a:cs typeface="Calibri" pitchFamily="34" charset="0"/>
              </a:rPr>
              <a:t>Up to 48/40/32/24 channels</a:t>
            </a:r>
          </a:p>
        </p:txBody>
      </p:sp>
      <p:pic>
        <p:nvPicPr>
          <p:cNvPr id="13343" name="圖片 34" descr="LdMonitoring_12 channel+電視_20100902.png"/>
          <p:cNvPicPr>
            <a:picLocks noChangeAspect="1"/>
          </p:cNvPicPr>
          <p:nvPr/>
        </p:nvPicPr>
        <p:blipFill>
          <a:blip r:embed="rId4" cstate="print"/>
          <a:srcRect/>
          <a:stretch>
            <a:fillRect/>
          </a:stretch>
        </p:blipFill>
        <p:spPr bwMode="auto">
          <a:xfrm>
            <a:off x="1227733" y="4726037"/>
            <a:ext cx="1243013" cy="1138238"/>
          </a:xfrm>
          <a:prstGeom prst="rect">
            <a:avLst/>
          </a:prstGeom>
          <a:noFill/>
          <a:ln w="9525">
            <a:noFill/>
            <a:miter lim="800000"/>
            <a:headEnd/>
            <a:tailEnd/>
          </a:ln>
        </p:spPr>
      </p:pic>
      <p:pic>
        <p:nvPicPr>
          <p:cNvPr id="13344" name="圖片 35" descr="HDMI.jpg"/>
          <p:cNvPicPr>
            <a:picLocks noChangeAspect="1"/>
          </p:cNvPicPr>
          <p:nvPr/>
        </p:nvPicPr>
        <p:blipFill>
          <a:blip r:embed="rId11" cstate="print"/>
          <a:srcRect/>
          <a:stretch>
            <a:fillRect/>
          </a:stretch>
        </p:blipFill>
        <p:spPr bwMode="auto">
          <a:xfrm>
            <a:off x="867371" y="4819700"/>
            <a:ext cx="360362" cy="338137"/>
          </a:xfrm>
          <a:prstGeom prst="rect">
            <a:avLst/>
          </a:prstGeom>
          <a:noFill/>
          <a:ln w="9525">
            <a:noFill/>
            <a:miter lim="800000"/>
            <a:headEnd/>
            <a:tailEnd/>
          </a:ln>
        </p:spPr>
      </p:pic>
      <p:pic>
        <p:nvPicPr>
          <p:cNvPr id="13345" name="圖片 33" descr="left angle of elevation_shadow.png"/>
          <p:cNvPicPr>
            <a:picLocks noChangeAspect="1"/>
          </p:cNvPicPr>
          <p:nvPr/>
        </p:nvPicPr>
        <p:blipFill>
          <a:blip r:embed="rId12" cstate="print"/>
          <a:srcRect/>
          <a:stretch>
            <a:fillRect/>
          </a:stretch>
        </p:blipFill>
        <p:spPr bwMode="auto">
          <a:xfrm>
            <a:off x="256183" y="5094337"/>
            <a:ext cx="1116013" cy="1000125"/>
          </a:xfrm>
          <a:prstGeom prst="rect">
            <a:avLst/>
          </a:prstGeom>
          <a:noFill/>
          <a:ln w="9525">
            <a:noFill/>
            <a:miter lim="800000"/>
            <a:headEnd/>
            <a:tailEnd/>
          </a:ln>
        </p:spPr>
      </p:pic>
      <p:sp>
        <p:nvSpPr>
          <p:cNvPr id="13346" name="AutoShape 35" descr="http://files.qnap.com/news/pressresource/product/1279U05.pn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zh-TW" altLang="en-US"/>
          </a:p>
        </p:txBody>
      </p:sp>
      <p:pic>
        <p:nvPicPr>
          <p:cNvPr id="13347" name="圖片 34" descr="LdMonitoring_12 channel+電視_20100902.png"/>
          <p:cNvPicPr>
            <a:picLocks noChangeAspect="1"/>
          </p:cNvPicPr>
          <p:nvPr/>
        </p:nvPicPr>
        <p:blipFill>
          <a:blip r:embed="rId4" cstate="print"/>
          <a:srcRect/>
          <a:stretch>
            <a:fillRect/>
          </a:stretch>
        </p:blipFill>
        <p:spPr bwMode="auto">
          <a:xfrm>
            <a:off x="3529930" y="2722935"/>
            <a:ext cx="1243013" cy="1138237"/>
          </a:xfrm>
          <a:prstGeom prst="rect">
            <a:avLst/>
          </a:prstGeom>
          <a:noFill/>
          <a:ln w="9525">
            <a:noFill/>
            <a:miter lim="800000"/>
            <a:headEnd/>
            <a:tailEnd/>
          </a:ln>
        </p:spPr>
      </p:pic>
      <p:pic>
        <p:nvPicPr>
          <p:cNvPr id="13348" name="圖片 34" descr="1279U05.png"/>
          <p:cNvPicPr>
            <a:picLocks noChangeAspect="1"/>
          </p:cNvPicPr>
          <p:nvPr/>
        </p:nvPicPr>
        <p:blipFill>
          <a:blip r:embed="rId13" cstate="print"/>
          <a:srcRect/>
          <a:stretch>
            <a:fillRect/>
          </a:stretch>
        </p:blipFill>
        <p:spPr bwMode="auto">
          <a:xfrm>
            <a:off x="2483768" y="3375397"/>
            <a:ext cx="2159000" cy="701675"/>
          </a:xfrm>
          <a:prstGeom prst="rect">
            <a:avLst/>
          </a:prstGeom>
          <a:noFill/>
          <a:ln w="9525">
            <a:noFill/>
            <a:miter lim="800000"/>
            <a:headEnd/>
            <a:tailEnd/>
          </a:ln>
        </p:spPr>
      </p:pic>
      <p:sp>
        <p:nvSpPr>
          <p:cNvPr id="13349" name="文字方塊 23"/>
          <p:cNvSpPr txBox="1">
            <a:spLocks noChangeArrowheads="1"/>
          </p:cNvSpPr>
          <p:nvPr/>
        </p:nvSpPr>
        <p:spPr bwMode="auto">
          <a:xfrm>
            <a:off x="619125" y="2348880"/>
            <a:ext cx="10001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a:t>
            </a:r>
          </a:p>
        </p:txBody>
      </p:sp>
      <p:sp>
        <p:nvSpPr>
          <p:cNvPr id="13350" name="文字方塊 29"/>
          <p:cNvSpPr txBox="1">
            <a:spLocks noChangeArrowheads="1"/>
          </p:cNvSpPr>
          <p:nvPr/>
        </p:nvSpPr>
        <p:spPr bwMode="auto">
          <a:xfrm>
            <a:off x="-36513" y="4047455"/>
            <a:ext cx="2736305" cy="461665"/>
          </a:xfrm>
          <a:prstGeom prst="rect">
            <a:avLst/>
          </a:prstGeom>
          <a:noFill/>
          <a:ln w="38100" algn="ctr">
            <a:noFill/>
            <a:miter lim="800000"/>
            <a:headEnd/>
            <a:tailEnd/>
          </a:ln>
        </p:spPr>
        <p:txBody>
          <a:bodyPr wrap="square">
            <a:spAutoFit/>
          </a:bodyPr>
          <a:lstStyle/>
          <a:p>
            <a:r>
              <a:rPr lang="en-US" altLang="zh-TW" sz="1200" dirty="0" smtClean="0">
                <a:solidFill>
                  <a:schemeClr val="tx2"/>
                </a:solidFill>
                <a:cs typeface="Calibri" pitchFamily="34" charset="0"/>
              </a:rPr>
              <a:t>VS-16164/16156/16148/16140U-RP Pro</a:t>
            </a:r>
            <a:endParaRPr lang="en-US" altLang="zh-TW" sz="1200" dirty="0">
              <a:solidFill>
                <a:schemeClr val="tx2"/>
              </a:solidFill>
              <a:cs typeface="Calibri" pitchFamily="34" charset="0"/>
            </a:endParaRPr>
          </a:p>
          <a:p>
            <a:r>
              <a:rPr lang="en-US" altLang="zh-TW" sz="1200" dirty="0">
                <a:cs typeface="Calibri" pitchFamily="34" charset="0"/>
              </a:rPr>
              <a:t>Up to 64/56/48/40 channels</a:t>
            </a:r>
          </a:p>
        </p:txBody>
      </p:sp>
      <p:pic>
        <p:nvPicPr>
          <p:cNvPr id="13351" name="圖片 40" descr="TS-879U-RP_正面_小.png"/>
          <p:cNvPicPr>
            <a:picLocks noChangeAspect="1"/>
          </p:cNvPicPr>
          <p:nvPr/>
        </p:nvPicPr>
        <p:blipFill>
          <a:blip r:embed="rId14" cstate="print"/>
          <a:srcRect/>
          <a:stretch>
            <a:fillRect/>
          </a:stretch>
        </p:blipFill>
        <p:spPr bwMode="auto">
          <a:xfrm>
            <a:off x="5149180" y="3429372"/>
            <a:ext cx="1871662" cy="5445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2420890"/>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en-US" altLang="zh-TW" smtClean="0"/>
              <a:t>Agenda</a:t>
            </a:r>
          </a:p>
        </p:txBody>
      </p:sp>
      <p:sp>
        <p:nvSpPr>
          <p:cNvPr id="44036" name="內容版面配置區 2"/>
          <p:cNvSpPr>
            <a:spLocks noGrp="1"/>
          </p:cNvSpPr>
          <p:nvPr>
            <p:ph sz="quarter" idx="1"/>
          </p:nvPr>
        </p:nvSpPr>
        <p:spPr/>
        <p:txBody>
          <a:bodyPr>
            <a:normAutofit/>
          </a:bodyPr>
          <a:lstStyle/>
          <a:p>
            <a:r>
              <a:rPr lang="en-US" altLang="zh-TW" dirty="0" smtClean="0"/>
              <a:t>About QNAP Security</a:t>
            </a:r>
          </a:p>
          <a:p>
            <a:r>
              <a:rPr lang="en-US" altLang="zh-TW" dirty="0" smtClean="0"/>
              <a:t>Why standalone NVR</a:t>
            </a:r>
          </a:p>
          <a:p>
            <a:r>
              <a:rPr lang="en-US" altLang="zh-TW" dirty="0" smtClean="0"/>
              <a:t>What's new?</a:t>
            </a:r>
          </a:p>
          <a:p>
            <a:r>
              <a:rPr lang="en-US" altLang="zh-TW" dirty="0" err="1" smtClean="0"/>
              <a:t>VioStor</a:t>
            </a:r>
            <a:r>
              <a:rPr lang="en-US" altLang="zh-TW" dirty="0" smtClean="0"/>
              <a:t> NVR is…</a:t>
            </a:r>
          </a:p>
          <a:p>
            <a:r>
              <a:rPr lang="en-US" altLang="zh-TW" dirty="0" smtClean="0"/>
              <a:t>What’s next?</a:t>
            </a:r>
          </a:p>
          <a:p>
            <a:r>
              <a:rPr lang="en-US" altLang="zh-TW" dirty="0" smtClean="0"/>
              <a:t>Success story</a:t>
            </a:r>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15</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VS-12100U-RP Pro</a:t>
            </a:r>
            <a:endParaRPr lang="zh-TW" altLang="en-US" dirty="0"/>
          </a:p>
        </p:txBody>
      </p:sp>
      <p:sp>
        <p:nvSpPr>
          <p:cNvPr id="5" name="文字版面配置區 4"/>
          <p:cNvSpPr>
            <a:spLocks noGrp="1"/>
          </p:cNvSpPr>
          <p:nvPr>
            <p:ph type="body" idx="1"/>
          </p:nvPr>
        </p:nvSpPr>
        <p:spPr/>
        <p:txBody>
          <a:bodyPr/>
          <a:lstStyle/>
          <a:p>
            <a:endParaRPr lang="zh-TW" altLang="en-US"/>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VS-12100U-RP Pro Introduction</a:t>
            </a:r>
            <a:endParaRPr lang="zh-TW" altLang="en-US" dirty="0"/>
          </a:p>
        </p:txBody>
      </p:sp>
      <p:sp>
        <p:nvSpPr>
          <p:cNvPr id="3" name="內容版面配置區 2"/>
          <p:cNvSpPr>
            <a:spLocks noGrp="1"/>
          </p:cNvSpPr>
          <p:nvPr>
            <p:ph idx="4294967295"/>
          </p:nvPr>
        </p:nvSpPr>
        <p:spPr>
          <a:xfrm>
            <a:off x="539552" y="2013198"/>
            <a:ext cx="5435600" cy="3216002"/>
          </a:xfrm>
        </p:spPr>
        <p:txBody>
          <a:bodyPr>
            <a:normAutofit fontScale="92500" lnSpcReduction="10000"/>
          </a:bodyPr>
          <a:lstStyle/>
          <a:p>
            <a:r>
              <a:rPr lang="en-US" altLang="zh-TW" sz="1800" dirty="0" smtClean="0"/>
              <a:t>2U compact design with 12-bay HDD support</a:t>
            </a:r>
          </a:p>
          <a:p>
            <a:r>
              <a:rPr lang="en-US" altLang="zh-TW" sz="1800" dirty="0" smtClean="0"/>
              <a:t>Quad-core Intel® Xeon™ E3 Processor and server-level hardware platform</a:t>
            </a:r>
          </a:p>
          <a:p>
            <a:r>
              <a:rPr lang="en-US" altLang="zh-TW" sz="1800" dirty="0" smtClean="0"/>
              <a:t>Redundant power supply</a:t>
            </a:r>
          </a:p>
          <a:p>
            <a:r>
              <a:rPr lang="en-US" altLang="zh-TW" sz="1800" dirty="0" smtClean="0"/>
              <a:t>RAID 0, 1, 5, 6, 5+hot spare, 6+hot spare</a:t>
            </a:r>
          </a:p>
          <a:p>
            <a:r>
              <a:rPr lang="en-US" altLang="zh-TW" sz="1800" dirty="0" smtClean="0"/>
              <a:t>High storage capacity up to 48 TB</a:t>
            </a:r>
          </a:p>
          <a:p>
            <a:r>
              <a:rPr lang="en-US" altLang="zh-TW" sz="1800" dirty="0" smtClean="0"/>
              <a:t>4 Gigabit LAN ports for optimized internet bandwidth capacity</a:t>
            </a:r>
          </a:p>
          <a:p>
            <a:r>
              <a:rPr lang="en-US" altLang="zh-TW" sz="1800" dirty="0" smtClean="0"/>
              <a:t>USB 3.0 for faster recording exporting/backup</a:t>
            </a:r>
          </a:p>
          <a:p>
            <a:r>
              <a:rPr lang="en-US" altLang="zh-TW" sz="1800" dirty="0" smtClean="0"/>
              <a:t>Intelligent automatic power on after power recovery</a:t>
            </a:r>
          </a:p>
          <a:p>
            <a:r>
              <a:rPr lang="en-US" altLang="zh-TW" sz="1800" dirty="0" smtClean="0"/>
              <a:t>Linux-embedded, highly reliable standalone NVR</a:t>
            </a:r>
          </a:p>
          <a:p>
            <a:endParaRPr lang="en-US" altLang="zh-TW" sz="1800" dirty="0" smtClean="0"/>
          </a:p>
        </p:txBody>
      </p:sp>
      <p:pic>
        <p:nvPicPr>
          <p:cNvPr id="1026" name="Picture 2"/>
          <p:cNvPicPr>
            <a:picLocks noChangeAspect="1" noChangeArrowheads="1"/>
          </p:cNvPicPr>
          <p:nvPr/>
        </p:nvPicPr>
        <p:blipFill>
          <a:blip r:embed="rId2" cstate="print"/>
          <a:srcRect b="16001"/>
          <a:stretch>
            <a:fillRect/>
          </a:stretch>
        </p:blipFill>
        <p:spPr bwMode="auto">
          <a:xfrm>
            <a:off x="6300195" y="3429001"/>
            <a:ext cx="2470439" cy="2976331"/>
          </a:xfrm>
          <a:prstGeom prst="rect">
            <a:avLst/>
          </a:prstGeom>
          <a:ln>
            <a:noFill/>
          </a:ln>
          <a:effectLst>
            <a:softEdge rad="112500"/>
          </a:effectLst>
        </p:spPr>
      </p:pic>
      <p:pic>
        <p:nvPicPr>
          <p:cNvPr id="6" name="Picture 4"/>
          <p:cNvPicPr>
            <a:picLocks noChangeAspect="1" noChangeArrowheads="1"/>
          </p:cNvPicPr>
          <p:nvPr/>
        </p:nvPicPr>
        <p:blipFill>
          <a:blip r:embed="rId3" cstate="print">
            <a:clrChange>
              <a:clrFrom>
                <a:srgbClr val="FEFEFE"/>
              </a:clrFrom>
              <a:clrTo>
                <a:srgbClr val="FEFEFE">
                  <a:alpha val="0"/>
                </a:srgbClr>
              </a:clrTo>
            </a:clrChange>
          </a:blip>
          <a:srcRect l="2575" t="26667" r="2546" b="6666"/>
          <a:stretch>
            <a:fillRect/>
          </a:stretch>
        </p:blipFill>
        <p:spPr bwMode="auto">
          <a:xfrm>
            <a:off x="6732240" y="4299641"/>
            <a:ext cx="1584176" cy="384044"/>
          </a:xfrm>
          <a:prstGeom prst="rect">
            <a:avLst/>
          </a:prstGeom>
          <a:noFill/>
          <a:ln w="9525">
            <a:noFill/>
            <a:miter lim="800000"/>
            <a:headEnd/>
            <a:tailEnd/>
          </a:ln>
        </p:spPr>
      </p:pic>
      <p:sp>
        <p:nvSpPr>
          <p:cNvPr id="11" name="文字方塊 10"/>
          <p:cNvSpPr txBox="1"/>
          <p:nvPr/>
        </p:nvSpPr>
        <p:spPr>
          <a:xfrm>
            <a:off x="6012160" y="4283804"/>
            <a:ext cx="504056" cy="369332"/>
          </a:xfrm>
          <a:prstGeom prst="rect">
            <a:avLst/>
          </a:prstGeom>
          <a:noFill/>
        </p:spPr>
        <p:txBody>
          <a:bodyPr wrap="square" rtlCol="0">
            <a:spAutoFit/>
          </a:bodyPr>
          <a:lstStyle/>
          <a:p>
            <a:r>
              <a:rPr lang="en-US" altLang="zh-TW" dirty="0" smtClean="0"/>
              <a:t>2U</a:t>
            </a:r>
            <a:endParaRPr lang="zh-TW" altLang="en-US" dirty="0"/>
          </a:p>
        </p:txBody>
      </p:sp>
      <p:cxnSp>
        <p:nvCxnSpPr>
          <p:cNvPr id="13" name="直線單箭頭接點 12"/>
          <p:cNvCxnSpPr/>
          <p:nvPr/>
        </p:nvCxnSpPr>
        <p:spPr>
          <a:xfrm>
            <a:off x="6516216" y="4317095"/>
            <a:ext cx="0" cy="384043"/>
          </a:xfrm>
          <a:prstGeom prst="straightConnector1">
            <a:avLst/>
          </a:prstGeom>
          <a:ln w="19050">
            <a:headEnd type="arrow"/>
            <a:tailEnd type="arrow"/>
          </a:ln>
        </p:spPr>
        <p:style>
          <a:lnRef idx="1">
            <a:schemeClr val="accent1"/>
          </a:lnRef>
          <a:fillRef idx="0">
            <a:schemeClr val="accent1"/>
          </a:fillRef>
          <a:effectRef idx="0">
            <a:schemeClr val="accent1"/>
          </a:effectRef>
          <a:fontRef idx="minor">
            <a:schemeClr val="tx1"/>
          </a:fontRef>
        </p:style>
      </p:cxnSp>
      <p:pic>
        <p:nvPicPr>
          <p:cNvPr id="14" name="Picture 4"/>
          <p:cNvPicPr>
            <a:picLocks noChangeAspect="1" noChangeArrowheads="1"/>
          </p:cNvPicPr>
          <p:nvPr/>
        </p:nvPicPr>
        <p:blipFill>
          <a:blip r:embed="rId3" cstate="print">
            <a:clrChange>
              <a:clrFrom>
                <a:srgbClr val="FEFEFE"/>
              </a:clrFrom>
              <a:clrTo>
                <a:srgbClr val="FEFEFE">
                  <a:alpha val="0"/>
                </a:srgbClr>
              </a:clrTo>
            </a:clrChange>
          </a:blip>
          <a:srcRect l="2575" t="26667" r="2546" b="6666"/>
          <a:stretch>
            <a:fillRect/>
          </a:stretch>
        </p:blipFill>
        <p:spPr bwMode="auto">
          <a:xfrm>
            <a:off x="6732240" y="4701140"/>
            <a:ext cx="1584176" cy="384044"/>
          </a:xfrm>
          <a:prstGeom prst="rect">
            <a:avLst/>
          </a:prstGeom>
          <a:noFill/>
          <a:ln w="9525">
            <a:noFill/>
            <a:miter lim="800000"/>
            <a:headEnd/>
            <a:tailEnd/>
          </a:ln>
        </p:spPr>
      </p:pic>
      <p:pic>
        <p:nvPicPr>
          <p:cNvPr id="1030" name="Picture 6" descr="Hard Disk Drive"/>
          <p:cNvPicPr>
            <a:picLocks noChangeAspect="1" noChangeArrowheads="1"/>
          </p:cNvPicPr>
          <p:nvPr/>
        </p:nvPicPr>
        <p:blipFill>
          <a:blip r:embed="rId4" cstate="print"/>
          <a:srcRect/>
          <a:stretch>
            <a:fillRect/>
          </a:stretch>
        </p:blipFill>
        <p:spPr bwMode="auto">
          <a:xfrm>
            <a:off x="611560" y="5157192"/>
            <a:ext cx="864096" cy="1152128"/>
          </a:xfrm>
          <a:prstGeom prst="rect">
            <a:avLst/>
          </a:prstGeom>
          <a:noFill/>
        </p:spPr>
      </p:pic>
      <p:pic>
        <p:nvPicPr>
          <p:cNvPr id="17" name="Picture 6" descr="Hard Disk Drive"/>
          <p:cNvPicPr>
            <a:picLocks noChangeAspect="1" noChangeArrowheads="1"/>
          </p:cNvPicPr>
          <p:nvPr/>
        </p:nvPicPr>
        <p:blipFill>
          <a:blip r:embed="rId4" cstate="print"/>
          <a:srcRect/>
          <a:stretch>
            <a:fillRect/>
          </a:stretch>
        </p:blipFill>
        <p:spPr bwMode="auto">
          <a:xfrm>
            <a:off x="899592" y="5157192"/>
            <a:ext cx="864096" cy="1152128"/>
          </a:xfrm>
          <a:prstGeom prst="rect">
            <a:avLst/>
          </a:prstGeom>
          <a:noFill/>
        </p:spPr>
      </p:pic>
      <p:pic>
        <p:nvPicPr>
          <p:cNvPr id="18" name="Picture 6" descr="Hard Disk Drive"/>
          <p:cNvPicPr>
            <a:picLocks noChangeAspect="1" noChangeArrowheads="1"/>
          </p:cNvPicPr>
          <p:nvPr/>
        </p:nvPicPr>
        <p:blipFill>
          <a:blip r:embed="rId4" cstate="print"/>
          <a:srcRect/>
          <a:stretch>
            <a:fillRect/>
          </a:stretch>
        </p:blipFill>
        <p:spPr bwMode="auto">
          <a:xfrm>
            <a:off x="1187624" y="5157192"/>
            <a:ext cx="864096" cy="1152128"/>
          </a:xfrm>
          <a:prstGeom prst="rect">
            <a:avLst/>
          </a:prstGeom>
          <a:noFill/>
        </p:spPr>
      </p:pic>
      <p:pic>
        <p:nvPicPr>
          <p:cNvPr id="19" name="Picture 6" descr="Hard Disk Drive"/>
          <p:cNvPicPr>
            <a:picLocks noChangeAspect="1" noChangeArrowheads="1"/>
          </p:cNvPicPr>
          <p:nvPr/>
        </p:nvPicPr>
        <p:blipFill>
          <a:blip r:embed="rId4" cstate="print"/>
          <a:srcRect/>
          <a:stretch>
            <a:fillRect/>
          </a:stretch>
        </p:blipFill>
        <p:spPr bwMode="auto">
          <a:xfrm>
            <a:off x="1475656" y="5157192"/>
            <a:ext cx="864096" cy="1152128"/>
          </a:xfrm>
          <a:prstGeom prst="rect">
            <a:avLst/>
          </a:prstGeom>
          <a:noFill/>
        </p:spPr>
      </p:pic>
      <p:pic>
        <p:nvPicPr>
          <p:cNvPr id="20" name="Picture 6" descr="Hard Disk Drive"/>
          <p:cNvPicPr>
            <a:picLocks noChangeAspect="1" noChangeArrowheads="1"/>
          </p:cNvPicPr>
          <p:nvPr/>
        </p:nvPicPr>
        <p:blipFill>
          <a:blip r:embed="rId4" cstate="print"/>
          <a:srcRect/>
          <a:stretch>
            <a:fillRect/>
          </a:stretch>
        </p:blipFill>
        <p:spPr bwMode="auto">
          <a:xfrm>
            <a:off x="1763688" y="5157192"/>
            <a:ext cx="864096" cy="1152128"/>
          </a:xfrm>
          <a:prstGeom prst="rect">
            <a:avLst/>
          </a:prstGeom>
          <a:noFill/>
        </p:spPr>
      </p:pic>
      <p:pic>
        <p:nvPicPr>
          <p:cNvPr id="21" name="Picture 6" descr="Hard Disk Drive"/>
          <p:cNvPicPr>
            <a:picLocks noChangeAspect="1" noChangeArrowheads="1"/>
          </p:cNvPicPr>
          <p:nvPr/>
        </p:nvPicPr>
        <p:blipFill>
          <a:blip r:embed="rId4" cstate="print"/>
          <a:srcRect/>
          <a:stretch>
            <a:fillRect/>
          </a:stretch>
        </p:blipFill>
        <p:spPr bwMode="auto">
          <a:xfrm>
            <a:off x="2051720" y="5157192"/>
            <a:ext cx="864096" cy="1152128"/>
          </a:xfrm>
          <a:prstGeom prst="rect">
            <a:avLst/>
          </a:prstGeom>
          <a:noFill/>
        </p:spPr>
      </p:pic>
      <p:pic>
        <p:nvPicPr>
          <p:cNvPr id="22" name="Picture 6" descr="Hard Disk Drive"/>
          <p:cNvPicPr>
            <a:picLocks noChangeAspect="1" noChangeArrowheads="1"/>
          </p:cNvPicPr>
          <p:nvPr/>
        </p:nvPicPr>
        <p:blipFill>
          <a:blip r:embed="rId4" cstate="print"/>
          <a:srcRect/>
          <a:stretch>
            <a:fillRect/>
          </a:stretch>
        </p:blipFill>
        <p:spPr bwMode="auto">
          <a:xfrm>
            <a:off x="2339752" y="5157192"/>
            <a:ext cx="864096" cy="1152128"/>
          </a:xfrm>
          <a:prstGeom prst="rect">
            <a:avLst/>
          </a:prstGeom>
          <a:noFill/>
        </p:spPr>
      </p:pic>
      <p:pic>
        <p:nvPicPr>
          <p:cNvPr id="23" name="Picture 6" descr="Hard Disk Drive"/>
          <p:cNvPicPr>
            <a:picLocks noChangeAspect="1" noChangeArrowheads="1"/>
          </p:cNvPicPr>
          <p:nvPr/>
        </p:nvPicPr>
        <p:blipFill>
          <a:blip r:embed="rId4" cstate="print"/>
          <a:srcRect/>
          <a:stretch>
            <a:fillRect/>
          </a:stretch>
        </p:blipFill>
        <p:spPr bwMode="auto">
          <a:xfrm>
            <a:off x="2627784" y="5157192"/>
            <a:ext cx="864096" cy="1152128"/>
          </a:xfrm>
          <a:prstGeom prst="rect">
            <a:avLst/>
          </a:prstGeom>
          <a:noFill/>
        </p:spPr>
      </p:pic>
      <p:pic>
        <p:nvPicPr>
          <p:cNvPr id="24" name="Picture 6" descr="Hard Disk Drive"/>
          <p:cNvPicPr>
            <a:picLocks noChangeAspect="1" noChangeArrowheads="1"/>
          </p:cNvPicPr>
          <p:nvPr/>
        </p:nvPicPr>
        <p:blipFill>
          <a:blip r:embed="rId4" cstate="print"/>
          <a:srcRect/>
          <a:stretch>
            <a:fillRect/>
          </a:stretch>
        </p:blipFill>
        <p:spPr bwMode="auto">
          <a:xfrm>
            <a:off x="2843808" y="5157192"/>
            <a:ext cx="864096" cy="1152128"/>
          </a:xfrm>
          <a:prstGeom prst="rect">
            <a:avLst/>
          </a:prstGeom>
          <a:noFill/>
        </p:spPr>
      </p:pic>
      <p:pic>
        <p:nvPicPr>
          <p:cNvPr id="25" name="Picture 6" descr="Hard Disk Drive"/>
          <p:cNvPicPr>
            <a:picLocks noChangeAspect="1" noChangeArrowheads="1"/>
          </p:cNvPicPr>
          <p:nvPr/>
        </p:nvPicPr>
        <p:blipFill>
          <a:blip r:embed="rId4" cstate="print"/>
          <a:srcRect/>
          <a:stretch>
            <a:fillRect/>
          </a:stretch>
        </p:blipFill>
        <p:spPr bwMode="auto">
          <a:xfrm>
            <a:off x="3131840" y="5157192"/>
            <a:ext cx="864096" cy="1152128"/>
          </a:xfrm>
          <a:prstGeom prst="rect">
            <a:avLst/>
          </a:prstGeom>
          <a:noFill/>
        </p:spPr>
      </p:pic>
      <p:pic>
        <p:nvPicPr>
          <p:cNvPr id="26" name="Picture 6" descr="Hard Disk Drive"/>
          <p:cNvPicPr>
            <a:picLocks noChangeAspect="1" noChangeArrowheads="1"/>
          </p:cNvPicPr>
          <p:nvPr/>
        </p:nvPicPr>
        <p:blipFill>
          <a:blip r:embed="rId4" cstate="print"/>
          <a:srcRect/>
          <a:stretch>
            <a:fillRect/>
          </a:stretch>
        </p:blipFill>
        <p:spPr bwMode="auto">
          <a:xfrm>
            <a:off x="3419872" y="5157192"/>
            <a:ext cx="864096" cy="1152128"/>
          </a:xfrm>
          <a:prstGeom prst="rect">
            <a:avLst/>
          </a:prstGeom>
          <a:noFill/>
        </p:spPr>
      </p:pic>
      <p:pic>
        <p:nvPicPr>
          <p:cNvPr id="27" name="Picture 6" descr="Hard Disk Drive"/>
          <p:cNvPicPr>
            <a:picLocks noChangeAspect="1" noChangeArrowheads="1"/>
          </p:cNvPicPr>
          <p:nvPr/>
        </p:nvPicPr>
        <p:blipFill>
          <a:blip r:embed="rId4" cstate="print"/>
          <a:srcRect/>
          <a:stretch>
            <a:fillRect/>
          </a:stretch>
        </p:blipFill>
        <p:spPr bwMode="auto">
          <a:xfrm>
            <a:off x="3707904" y="5157192"/>
            <a:ext cx="864096" cy="1152128"/>
          </a:xfrm>
          <a:prstGeom prst="rect">
            <a:avLst/>
          </a:prstGeom>
          <a:noFill/>
        </p:spPr>
      </p:pic>
      <p:grpSp>
        <p:nvGrpSpPr>
          <p:cNvPr id="4" name="群組 27"/>
          <p:cNvGrpSpPr/>
          <p:nvPr/>
        </p:nvGrpSpPr>
        <p:grpSpPr>
          <a:xfrm>
            <a:off x="4355976" y="5040560"/>
            <a:ext cx="1403648" cy="1412776"/>
            <a:chOff x="0" y="0"/>
            <a:chExt cx="1403648" cy="1059582"/>
          </a:xfrm>
        </p:grpSpPr>
        <p:sp>
          <p:nvSpPr>
            <p:cNvPr id="29" name="爆炸 1 28"/>
            <p:cNvSpPr/>
            <p:nvPr/>
          </p:nvSpPr>
          <p:spPr>
            <a:xfrm rot="19562863">
              <a:off x="0" y="0"/>
              <a:ext cx="1403648" cy="1059582"/>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文字方塊 29"/>
            <p:cNvSpPr txBox="1"/>
            <p:nvPr/>
          </p:nvSpPr>
          <p:spPr>
            <a:xfrm rot="20618606">
              <a:off x="393169" y="369200"/>
              <a:ext cx="765028" cy="276999"/>
            </a:xfrm>
            <a:prstGeom prst="rect">
              <a:avLst/>
            </a:prstGeom>
            <a:noFill/>
          </p:spPr>
          <p:txBody>
            <a:bodyPr wrap="square" rtlCol="0">
              <a:spAutoFit/>
            </a:bodyPr>
            <a:lstStyle/>
            <a:p>
              <a:r>
                <a:rPr lang="en-US" altLang="zh-TW" b="1" dirty="0" smtClean="0">
                  <a:solidFill>
                    <a:srgbClr val="FFFFFF"/>
                  </a:solidFill>
                </a:rPr>
                <a:t>48 TB</a:t>
              </a:r>
              <a:endParaRPr lang="zh-TW" altLang="en-US" b="1" dirty="0">
                <a:solidFill>
                  <a:srgbClr val="FFFFFF"/>
                </a:solidFill>
              </a:endParaRPr>
            </a:p>
          </p:txBody>
        </p:sp>
      </p:grpSp>
      <p:pic>
        <p:nvPicPr>
          <p:cNvPr id="1032" name="Picture 8" descr="USB3.0"/>
          <p:cNvPicPr>
            <a:picLocks noChangeAspect="1" noChangeArrowheads="1"/>
          </p:cNvPicPr>
          <p:nvPr/>
        </p:nvPicPr>
        <p:blipFill>
          <a:blip r:embed="rId5" cstate="print">
            <a:duotone>
              <a:schemeClr val="accent5">
                <a:shade val="45000"/>
                <a:satMod val="135000"/>
              </a:schemeClr>
              <a:prstClr val="white"/>
            </a:duotone>
          </a:blip>
          <a:srcRect/>
          <a:stretch>
            <a:fillRect/>
          </a:stretch>
        </p:blipFill>
        <p:spPr bwMode="auto">
          <a:xfrm>
            <a:off x="7380312" y="1412777"/>
            <a:ext cx="936104" cy="696331"/>
          </a:xfrm>
          <a:prstGeom prst="rect">
            <a:avLst/>
          </a:prstGeom>
          <a:noFill/>
        </p:spPr>
      </p:pic>
      <p:pic>
        <p:nvPicPr>
          <p:cNvPr id="33" name="Picture 2" descr="C:\Users\Rebecca\Desktop\EC1279U_Back (4LAN).png"/>
          <p:cNvPicPr>
            <a:picLocks noChangeAspect="1" noChangeArrowheads="1"/>
          </p:cNvPicPr>
          <p:nvPr/>
        </p:nvPicPr>
        <p:blipFill>
          <a:blip r:embed="rId6" cstate="print"/>
          <a:srcRect t="4672" b="43935"/>
          <a:stretch>
            <a:fillRect/>
          </a:stretch>
        </p:blipFill>
        <p:spPr bwMode="auto">
          <a:xfrm>
            <a:off x="5796136" y="2276872"/>
            <a:ext cx="2952328" cy="1152128"/>
          </a:xfrm>
          <a:prstGeom prst="rect">
            <a:avLst/>
          </a:prstGeom>
          <a:noFill/>
        </p:spPr>
      </p:pic>
      <p:pic>
        <p:nvPicPr>
          <p:cNvPr id="1034" name="Picture 10" descr="http://i.ebayimg.com/t/Intel-Xeon-Quad-Core-E3-1220-3-1GHz-5GT-s-8MB-CPU-/00/s/NDAwWDQwMA==/$(KGrHqV,!i8E6Qeg5tU0BOn4YbkZVQ~~60_12.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6300192" y="1220756"/>
            <a:ext cx="864096" cy="1056117"/>
          </a:xfrm>
          <a:prstGeom prst="rect">
            <a:avLst/>
          </a:prstGeom>
          <a:noFill/>
        </p:spPr>
      </p:pic>
      <p:sp>
        <p:nvSpPr>
          <p:cNvPr id="28" name="矩形 27"/>
          <p:cNvSpPr/>
          <p:nvPr/>
        </p:nvSpPr>
        <p:spPr>
          <a:xfrm>
            <a:off x="539552" y="1414517"/>
            <a:ext cx="4572000" cy="646331"/>
          </a:xfrm>
          <a:prstGeom prst="rect">
            <a:avLst/>
          </a:prstGeom>
        </p:spPr>
        <p:txBody>
          <a:bodyPr>
            <a:spAutoFit/>
          </a:bodyPr>
          <a:lstStyle/>
          <a:p>
            <a:r>
              <a:rPr lang="en-US" altLang="zh-TW" b="1" dirty="0" smtClean="0">
                <a:solidFill>
                  <a:srgbClr val="002060"/>
                </a:solidFill>
                <a:latin typeface="Tahoma" pitchFamily="34" charset="0"/>
                <a:ea typeface="Tahoma" pitchFamily="34" charset="0"/>
                <a:cs typeface="Tahoma" pitchFamily="34" charset="0"/>
              </a:rPr>
              <a:t>VS-12100U-RP Pro Series </a:t>
            </a:r>
          </a:p>
          <a:p>
            <a:r>
              <a:rPr lang="en-US" altLang="zh-TW" b="1" dirty="0" smtClean="0">
                <a:solidFill>
                  <a:srgbClr val="002060"/>
                </a:solidFill>
                <a:latin typeface="Tahoma" pitchFamily="34" charset="0"/>
                <a:ea typeface="Tahoma" pitchFamily="34" charset="0"/>
                <a:cs typeface="Tahoma" pitchFamily="34" charset="0"/>
              </a:rPr>
              <a:t>* 64ch/ 56ch/ 48ch/ 40ch</a:t>
            </a: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LiveVideoMonitoringCenter"/>
          <p:cNvPicPr>
            <a:picLocks noChangeAspect="1" noChangeArrowheads="1"/>
          </p:cNvPicPr>
          <p:nvPr/>
        </p:nvPicPr>
        <p:blipFill>
          <a:blip r:embed="rId3" cstate="print">
            <a:lum bright="71000" contrast="-47000"/>
          </a:blip>
          <a:srcRect b="6257"/>
          <a:stretch>
            <a:fillRect/>
          </a:stretch>
        </p:blipFill>
        <p:spPr bwMode="auto">
          <a:xfrm>
            <a:off x="0" y="1796820"/>
            <a:ext cx="9180512" cy="2976331"/>
          </a:xfrm>
          <a:prstGeom prst="rect">
            <a:avLst/>
          </a:prstGeom>
          <a:noFill/>
          <a:ln>
            <a:noFill/>
          </a:ln>
        </p:spPr>
      </p:pic>
      <p:pic>
        <p:nvPicPr>
          <p:cNvPr id="44" name="圖片 43" descr="logo_QNAPSecurity_透明.png"/>
          <p:cNvPicPr>
            <a:picLocks noChangeAspect="1"/>
          </p:cNvPicPr>
          <p:nvPr/>
        </p:nvPicPr>
        <p:blipFill>
          <a:blip r:embed="rId4" cstate="print"/>
          <a:stretch>
            <a:fillRect/>
          </a:stretch>
        </p:blipFill>
        <p:spPr>
          <a:xfrm>
            <a:off x="7896272" y="6309320"/>
            <a:ext cx="1140229" cy="458885"/>
          </a:xfrm>
          <a:prstGeom prst="rect">
            <a:avLst/>
          </a:prstGeom>
        </p:spPr>
      </p:pic>
      <p:sp>
        <p:nvSpPr>
          <p:cNvPr id="48" name="文字方塊 47"/>
          <p:cNvSpPr txBox="1"/>
          <p:nvPr/>
        </p:nvSpPr>
        <p:spPr>
          <a:xfrm>
            <a:off x="4211960" y="1796822"/>
            <a:ext cx="4932040" cy="2862322"/>
          </a:xfrm>
          <a:prstGeom prst="rect">
            <a:avLst/>
          </a:prstGeom>
          <a:noFill/>
        </p:spPr>
        <p:txBody>
          <a:bodyPr wrap="square" rtlCol="0">
            <a:spAutoFit/>
          </a:bodyPr>
          <a:lstStyle/>
          <a:p>
            <a:pPr>
              <a:buFont typeface="Arial" pitchFamily="34" charset="0"/>
              <a:buChar char="•"/>
            </a:pPr>
            <a:r>
              <a:rPr lang="en-US" altLang="zh-TW" dirty="0" smtClean="0">
                <a:solidFill>
                  <a:srgbClr val="002060"/>
                </a:solidFill>
                <a:latin typeface="Tahoma" pitchFamily="34" charset="0"/>
                <a:ea typeface="Tahoma" pitchFamily="34" charset="0"/>
                <a:cs typeface="Tahoma" pitchFamily="34" charset="0"/>
              </a:rPr>
              <a:t> 450 Mbps network throughput</a:t>
            </a:r>
          </a:p>
          <a:p>
            <a:pPr lvl="1">
              <a:buFont typeface="Tahoma" pitchFamily="34" charset="0"/>
              <a:buChar char="‒"/>
            </a:pPr>
            <a:r>
              <a:rPr lang="zh-TW" altLang="en-US" dirty="0" smtClean="0">
                <a:solidFill>
                  <a:srgbClr val="002060"/>
                </a:solidFill>
                <a:latin typeface="Tahoma" pitchFamily="34" charset="0"/>
                <a:ea typeface="Tahoma" pitchFamily="34" charset="0"/>
                <a:cs typeface="Tahoma" pitchFamily="34" charset="0"/>
              </a:rPr>
              <a:t> </a:t>
            </a:r>
            <a:r>
              <a:rPr lang="en-US" altLang="zh-TW" dirty="0" smtClean="0">
                <a:solidFill>
                  <a:srgbClr val="002060"/>
                </a:solidFill>
                <a:latin typeface="Tahoma" pitchFamily="34" charset="0"/>
                <a:ea typeface="Tahoma" pitchFamily="34" charset="0"/>
                <a:cs typeface="Tahoma" pitchFamily="34" charset="0"/>
              </a:rPr>
              <a:t>Up to 64-channel H.264 + 30fps + HD recording and live view</a:t>
            </a:r>
          </a:p>
          <a:p>
            <a:pPr lvl="1">
              <a:buFont typeface="Tahoma" pitchFamily="34" charset="0"/>
              <a:buChar char="‒"/>
            </a:pPr>
            <a:r>
              <a:rPr lang="en-US" altLang="zh-TW" dirty="0" smtClean="0">
                <a:solidFill>
                  <a:srgbClr val="002060"/>
                </a:solidFill>
                <a:latin typeface="Tahoma" pitchFamily="34" charset="0"/>
                <a:ea typeface="Tahoma" pitchFamily="34" charset="0"/>
                <a:cs typeface="Tahoma" pitchFamily="34" charset="0"/>
              </a:rPr>
              <a:t> UP to 64-channel H.264 + 15fps + Full HD recording and live view</a:t>
            </a:r>
          </a:p>
          <a:p>
            <a:pPr>
              <a:buFont typeface="Arial" charset="0"/>
              <a:buChar char="•"/>
            </a:pPr>
            <a:r>
              <a:rPr lang="zh-TW" altLang="en-US" dirty="0" smtClean="0">
                <a:solidFill>
                  <a:srgbClr val="002060"/>
                </a:solidFill>
                <a:latin typeface="Tahoma" pitchFamily="34" charset="0"/>
                <a:ea typeface="Tahoma" pitchFamily="34" charset="0"/>
                <a:cs typeface="Tahoma" pitchFamily="34" charset="0"/>
              </a:rPr>
              <a:t> </a:t>
            </a:r>
            <a:r>
              <a:rPr lang="en-US" altLang="zh-TW" dirty="0" smtClean="0">
                <a:solidFill>
                  <a:srgbClr val="002060"/>
                </a:solidFill>
                <a:latin typeface="Tahoma" pitchFamily="34" charset="0"/>
                <a:ea typeface="Tahoma" pitchFamily="34" charset="0"/>
                <a:cs typeface="Tahoma" pitchFamily="34" charset="0"/>
              </a:rPr>
              <a:t>Local display via VGA output</a:t>
            </a:r>
          </a:p>
          <a:p>
            <a:pPr>
              <a:buFont typeface="Arial" charset="0"/>
              <a:buChar char="•"/>
            </a:pPr>
            <a:r>
              <a:rPr lang="en-US" altLang="zh-TW" dirty="0" smtClean="0">
                <a:solidFill>
                  <a:srgbClr val="002060"/>
                </a:solidFill>
                <a:latin typeface="Tahoma" pitchFamily="34" charset="0"/>
                <a:ea typeface="Tahoma" pitchFamily="34" charset="0"/>
                <a:cs typeface="Tahoma" pitchFamily="34" charset="0"/>
              </a:rPr>
              <a:t> Free embedded VMS</a:t>
            </a:r>
          </a:p>
          <a:p>
            <a:pPr>
              <a:buFont typeface="Arial" charset="0"/>
              <a:buChar char="•"/>
            </a:pPr>
            <a:r>
              <a:rPr lang="en-US" altLang="zh-TW" dirty="0" smtClean="0">
                <a:solidFill>
                  <a:srgbClr val="002060"/>
                </a:solidFill>
                <a:latin typeface="Tahoma" pitchFamily="34" charset="0"/>
                <a:ea typeface="Tahoma" pitchFamily="34" charset="0"/>
                <a:cs typeface="Tahoma" pitchFamily="34" charset="0"/>
              </a:rPr>
              <a:t> E-map</a:t>
            </a:r>
          </a:p>
          <a:p>
            <a:pPr>
              <a:buFont typeface="Arial" charset="0"/>
              <a:buChar char="•"/>
            </a:pPr>
            <a:r>
              <a:rPr lang="zh-TW" altLang="en-US" dirty="0" smtClean="0">
                <a:solidFill>
                  <a:srgbClr val="002060"/>
                </a:solidFill>
                <a:latin typeface="Tahoma" pitchFamily="34" charset="0"/>
                <a:ea typeface="Tahoma" pitchFamily="34" charset="0"/>
                <a:cs typeface="Tahoma" pitchFamily="34" charset="0"/>
              </a:rPr>
              <a:t> </a:t>
            </a:r>
            <a:r>
              <a:rPr lang="en-US" altLang="zh-TW" dirty="0" smtClean="0">
                <a:solidFill>
                  <a:srgbClr val="002060"/>
                </a:solidFill>
                <a:latin typeface="Tahoma" pitchFamily="34" charset="0"/>
                <a:ea typeface="Tahoma" pitchFamily="34" charset="0"/>
                <a:cs typeface="Tahoma" pitchFamily="34" charset="0"/>
              </a:rPr>
              <a:t>Real-time SMS and email alert</a:t>
            </a:r>
          </a:p>
          <a:p>
            <a:pPr>
              <a:buFont typeface="Arial" charset="0"/>
              <a:buChar char="•"/>
            </a:pPr>
            <a:r>
              <a:rPr lang="en-US" altLang="zh-TW" dirty="0" smtClean="0">
                <a:solidFill>
                  <a:srgbClr val="002060"/>
                </a:solidFill>
                <a:latin typeface="Tahoma" pitchFamily="34" charset="0"/>
                <a:ea typeface="Tahoma" pitchFamily="34" charset="0"/>
                <a:cs typeface="Tahoma" pitchFamily="34" charset="0"/>
              </a:rPr>
              <a:t> </a:t>
            </a:r>
            <a:r>
              <a:rPr lang="en-US" altLang="zh-TW" dirty="0" err="1" smtClean="0">
                <a:solidFill>
                  <a:srgbClr val="002060"/>
                </a:solidFill>
                <a:latin typeface="Tahoma" pitchFamily="34" charset="0"/>
                <a:ea typeface="Tahoma" pitchFamily="34" charset="0"/>
                <a:cs typeface="Tahoma" pitchFamily="34" charset="0"/>
              </a:rPr>
              <a:t>VMobile</a:t>
            </a:r>
            <a:r>
              <a:rPr lang="en-US" altLang="zh-TW" dirty="0" smtClean="0">
                <a:solidFill>
                  <a:srgbClr val="002060"/>
                </a:solidFill>
                <a:latin typeface="Tahoma" pitchFamily="34" charset="0"/>
                <a:ea typeface="Tahoma" pitchFamily="34" charset="0"/>
                <a:cs typeface="Tahoma" pitchFamily="34" charset="0"/>
              </a:rPr>
              <a:t> surveillance app</a:t>
            </a:r>
            <a:endParaRPr lang="zh-TW" altLang="en-US" dirty="0" smtClean="0">
              <a:solidFill>
                <a:srgbClr val="002060"/>
              </a:solidFill>
              <a:latin typeface="Tahoma" pitchFamily="34" charset="0"/>
              <a:ea typeface="Tahoma" pitchFamily="34" charset="0"/>
              <a:cs typeface="Tahoma" pitchFamily="34" charset="0"/>
            </a:endParaRPr>
          </a:p>
        </p:txBody>
      </p:sp>
      <p:pic>
        <p:nvPicPr>
          <p:cNvPr id="9" name="圖片 8" descr="VS-12064U-正面.png"/>
          <p:cNvPicPr>
            <a:picLocks noChangeAspect="1"/>
          </p:cNvPicPr>
          <p:nvPr/>
        </p:nvPicPr>
        <p:blipFill>
          <a:blip r:embed="rId5" cstate="print"/>
          <a:srcRect l="2981" t="6016" b="44502"/>
          <a:stretch>
            <a:fillRect/>
          </a:stretch>
        </p:blipFill>
        <p:spPr>
          <a:xfrm>
            <a:off x="179512" y="2060848"/>
            <a:ext cx="3744416" cy="1126359"/>
          </a:xfrm>
          <a:prstGeom prst="rect">
            <a:avLst/>
          </a:prstGeom>
        </p:spPr>
      </p:pic>
      <p:pic>
        <p:nvPicPr>
          <p:cNvPr id="11" name="Picture 2" descr="C:\Users\Rebecca\Desktop\EC1279U_Back (4LAN).png"/>
          <p:cNvPicPr>
            <a:picLocks noChangeAspect="1" noChangeArrowheads="1"/>
          </p:cNvPicPr>
          <p:nvPr/>
        </p:nvPicPr>
        <p:blipFill>
          <a:blip r:embed="rId6" cstate="print"/>
          <a:srcRect t="12579" b="43935"/>
          <a:stretch>
            <a:fillRect/>
          </a:stretch>
        </p:blipFill>
        <p:spPr bwMode="auto">
          <a:xfrm>
            <a:off x="72008" y="3621021"/>
            <a:ext cx="3923928" cy="960107"/>
          </a:xfrm>
          <a:prstGeom prst="rect">
            <a:avLst/>
          </a:prstGeom>
          <a:noFill/>
        </p:spPr>
      </p:pic>
      <p:sp>
        <p:nvSpPr>
          <p:cNvPr id="14" name="標題 13"/>
          <p:cNvSpPr>
            <a:spLocks noGrp="1"/>
          </p:cNvSpPr>
          <p:nvPr>
            <p:ph type="title"/>
          </p:nvPr>
        </p:nvSpPr>
        <p:spPr/>
        <p:txBody>
          <a:bodyPr/>
          <a:lstStyle/>
          <a:p>
            <a:r>
              <a:rPr lang="en-US" altLang="zh-TW" dirty="0" smtClean="0"/>
              <a:t>Key Features of VS-12100U-RP Pro</a:t>
            </a:r>
            <a:endParaRPr lang="zh-TW" altLang="en-US" dirty="0"/>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txBox="1">
            <a:spLocks/>
          </p:cNvSpPr>
          <p:nvPr/>
        </p:nvSpPr>
        <p:spPr>
          <a:xfrm>
            <a:off x="609600" y="-203200"/>
            <a:ext cx="8229600" cy="1524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TW" sz="3600" b="0" i="0" u="none" strike="noStrike" kern="1200" cap="none" spc="0" normalizeH="0" baseline="0" noProof="0" dirty="0" smtClean="0">
                <a:ln>
                  <a:noFill/>
                </a:ln>
                <a:solidFill>
                  <a:schemeClr val="tx1"/>
                </a:solidFill>
                <a:effectLst/>
                <a:uLnTx/>
                <a:uFillTx/>
                <a:latin typeface="Tahoma" pitchFamily="34" charset="0"/>
                <a:ea typeface="Tahoma" pitchFamily="34" charset="0"/>
                <a:cs typeface="Tahoma" pitchFamily="34" charset="0"/>
              </a:rPr>
              <a:t>Product Specification Table</a:t>
            </a:r>
            <a:endParaRPr kumimoji="0" lang="zh-TW" altLang="en-US" sz="3600" b="0" i="0" u="none" strike="noStrike" kern="1200" cap="none" spc="0" normalizeH="0" baseline="0" noProof="0" dirty="0" smtClean="0">
              <a:ln>
                <a:noFill/>
              </a:ln>
              <a:solidFill>
                <a:schemeClr val="tx1"/>
              </a:solidFill>
              <a:effectLst/>
              <a:uLnTx/>
              <a:uFillTx/>
              <a:latin typeface="Tahoma" pitchFamily="34" charset="0"/>
              <a:ea typeface="+mj-ea"/>
              <a:cs typeface="Tahoma" pitchFamily="34" charset="0"/>
            </a:endParaRPr>
          </a:p>
        </p:txBody>
      </p:sp>
      <p:sp>
        <p:nvSpPr>
          <p:cNvPr id="6" name="標題 5"/>
          <p:cNvSpPr>
            <a:spLocks noGrp="1"/>
          </p:cNvSpPr>
          <p:nvPr>
            <p:ph type="title"/>
          </p:nvPr>
        </p:nvSpPr>
        <p:spPr/>
        <p:txBody>
          <a:bodyPr/>
          <a:lstStyle/>
          <a:p>
            <a:r>
              <a:rPr lang="en-US" altLang="zh-TW" smtClean="0"/>
              <a:t>Product Specification Table</a:t>
            </a:r>
            <a:endParaRPr lang="zh-TW" altLang="en-US" dirty="0"/>
          </a:p>
        </p:txBody>
      </p:sp>
      <p:graphicFrame>
        <p:nvGraphicFramePr>
          <p:cNvPr id="8" name="內容版面配置區 7"/>
          <p:cNvGraphicFramePr>
            <a:graphicFrameLocks noGrp="1"/>
          </p:cNvGraphicFramePr>
          <p:nvPr>
            <p:ph idx="1"/>
          </p:nvPr>
        </p:nvGraphicFramePr>
        <p:xfrm>
          <a:off x="457200" y="1341438"/>
          <a:ext cx="8219256" cy="4772359"/>
        </p:xfrm>
        <a:graphic>
          <a:graphicData uri="http://schemas.openxmlformats.org/drawingml/2006/table">
            <a:tbl>
              <a:tblPr/>
              <a:tblGrid>
                <a:gridCol w="2283127"/>
                <a:gridCol w="5936129"/>
              </a:tblGrid>
              <a:tr h="169503">
                <a:tc>
                  <a:txBody>
                    <a:bodyPr/>
                    <a:lstStyle/>
                    <a:p>
                      <a:pPr algn="ctr" fontAlgn="t"/>
                      <a:r>
                        <a:rPr lang="en-US" sz="1100" b="1" i="0" u="none" strike="noStrike" dirty="0">
                          <a:solidFill>
                            <a:srgbClr val="FFFFFF"/>
                          </a:solidFill>
                          <a:latin typeface="Tahoma" pitchFamily="34" charset="0"/>
                          <a:ea typeface="Tahoma" pitchFamily="34" charset="0"/>
                          <a:cs typeface="Tahoma" pitchFamily="34" charset="0"/>
                        </a:rPr>
                        <a:t>NVR Model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c>
                  <a:txBody>
                    <a:bodyPr/>
                    <a:lstStyle/>
                    <a:p>
                      <a:pPr algn="ctr" fontAlgn="t"/>
                      <a:r>
                        <a:rPr lang="en-US" sz="1100" b="1" i="0" u="none" strike="noStrike" dirty="0" smtClean="0">
                          <a:solidFill>
                            <a:srgbClr val="FFFFFF"/>
                          </a:solidFill>
                          <a:latin typeface="Tahoma" pitchFamily="34" charset="0"/>
                          <a:ea typeface="Tahoma" pitchFamily="34" charset="0"/>
                          <a:cs typeface="Tahoma" pitchFamily="34" charset="0"/>
                        </a:rPr>
                        <a:t>VS-12164/12156/12148/12140U-RP </a:t>
                      </a:r>
                      <a:r>
                        <a:rPr lang="en-US" sz="1100" b="1" i="0" u="none" strike="noStrike" dirty="0">
                          <a:solidFill>
                            <a:srgbClr val="FFFFFF"/>
                          </a:solidFill>
                          <a:latin typeface="Tahoma" pitchFamily="34" charset="0"/>
                          <a:ea typeface="Tahoma" pitchFamily="34" charset="0"/>
                          <a:cs typeface="Tahoma" pitchFamily="34" charset="0"/>
                        </a:rPr>
                        <a:t>Pro</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F81BD"/>
                    </a:solidFill>
                  </a:tcPr>
                </a:tc>
              </a:tr>
              <a:tr h="339007">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Max. number of supported IP </a:t>
                      </a:r>
                      <a:br>
                        <a:rPr lang="en-US" sz="1100" b="0" i="0" u="none" strike="noStrike" dirty="0">
                          <a:solidFill>
                            <a:srgbClr val="000000"/>
                          </a:solidFill>
                          <a:latin typeface="Tahoma" pitchFamily="34" charset="0"/>
                          <a:ea typeface="Tahoma" pitchFamily="34" charset="0"/>
                          <a:cs typeface="Tahoma" pitchFamily="34" charset="0"/>
                        </a:rPr>
                      </a:br>
                      <a:r>
                        <a:rPr lang="en-US" sz="1100" b="0" i="0" u="none" strike="noStrike" dirty="0">
                          <a:solidFill>
                            <a:srgbClr val="000000"/>
                          </a:solidFill>
                          <a:latin typeface="Tahoma" pitchFamily="34" charset="0"/>
                          <a:ea typeface="Tahoma" pitchFamily="34" charset="0"/>
                          <a:cs typeface="Tahoma" pitchFamily="34" charset="0"/>
                        </a:rPr>
                        <a:t>cameras/channels (recording)</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altLang="zh-TW" sz="1100" b="0" i="0" u="none" strike="noStrike" dirty="0" smtClean="0">
                          <a:solidFill>
                            <a:srgbClr val="000000"/>
                          </a:solidFill>
                          <a:latin typeface="Tahoma" pitchFamily="34" charset="0"/>
                          <a:ea typeface="Tahoma" pitchFamily="34" charset="0"/>
                          <a:cs typeface="Tahoma" pitchFamily="34" charset="0"/>
                        </a:rPr>
                        <a:t>64/56/48/40</a:t>
                      </a:r>
                      <a:endParaRPr lang="en-US" altLang="zh-TW"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85856">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Video server support</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972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High-definition local display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altLang="zh-TW" sz="1100" b="0" i="0" u="none" strike="noStrike" dirty="0" smtClean="0">
                          <a:solidFill>
                            <a:srgbClr val="000000"/>
                          </a:solidFill>
                          <a:latin typeface="Tahoma" pitchFamily="34" charset="0"/>
                          <a:ea typeface="Tahoma" pitchFamily="34" charset="0"/>
                          <a:cs typeface="Tahoma" pitchFamily="34" charset="0"/>
                        </a:rPr>
                        <a:t>Yes</a:t>
                      </a:r>
                      <a:endParaRPr lang="zh-TW" altLang="en-US" sz="1100" b="0" i="0" u="none" strike="noStrike" dirty="0">
                        <a:solidFill>
                          <a:srgbClr val="000000"/>
                        </a:solidFill>
                        <a:latin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Multi-server monitoring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 (up to 128 channels)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7640">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Video </a:t>
                      </a:r>
                      <a:r>
                        <a:rPr lang="en-US" sz="1100" b="0" i="0" u="none" strike="noStrike" dirty="0" smtClean="0">
                          <a:solidFill>
                            <a:srgbClr val="000000"/>
                          </a:solidFill>
                          <a:latin typeface="Tahoma" pitchFamily="34" charset="0"/>
                          <a:ea typeface="Tahoma" pitchFamily="34" charset="0"/>
                          <a:cs typeface="Tahoma" pitchFamily="34" charset="0"/>
                        </a:rPr>
                        <a:t>compression</a:t>
                      </a:r>
                      <a:endParaRPr lang="en-US"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H.264, MPEG-4, M-JPEG &amp; MxPEG (depending on camera models)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7640">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Max. network </a:t>
                      </a:r>
                      <a:r>
                        <a:rPr lang="en-US" sz="1100" b="0" i="0" u="none" strike="noStrike" dirty="0" smtClean="0">
                          <a:solidFill>
                            <a:srgbClr val="000000"/>
                          </a:solidFill>
                          <a:latin typeface="Tahoma" pitchFamily="34" charset="0"/>
                          <a:ea typeface="Tahoma" pitchFamily="34" charset="0"/>
                          <a:cs typeface="Tahoma" pitchFamily="34" charset="0"/>
                        </a:rPr>
                        <a:t>throughput</a:t>
                      </a:r>
                      <a:endParaRPr lang="en-US"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smtClean="0">
                          <a:solidFill>
                            <a:srgbClr val="FF0000"/>
                          </a:solidFill>
                          <a:latin typeface="Tahoma" pitchFamily="34" charset="0"/>
                          <a:ea typeface="Tahoma" pitchFamily="34" charset="0"/>
                          <a:cs typeface="Tahoma" pitchFamily="34" charset="0"/>
                        </a:rPr>
                        <a:t>450 Mbps</a:t>
                      </a:r>
                      <a:r>
                        <a:rPr lang="en-US" sz="1100" b="0" i="0" u="none" strike="noStrike" baseline="30000" dirty="0" smtClean="0">
                          <a:solidFill>
                            <a:srgbClr val="FF0000"/>
                          </a:solidFill>
                          <a:latin typeface="Tahoma" pitchFamily="34" charset="0"/>
                          <a:ea typeface="Tahoma" pitchFamily="34" charset="0"/>
                          <a:cs typeface="Tahoma" pitchFamily="34" charset="0"/>
                        </a:rPr>
                        <a:t>(1)</a:t>
                      </a:r>
                      <a:endParaRPr lang="en-US" sz="1100" b="0" i="0" u="none" strike="noStrike" baseline="30000" dirty="0">
                        <a:solidFill>
                          <a:srgbClr val="FF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Megapixel recording</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 (up to 10-megapixel)</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Multi-view playback</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16-view</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335280">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Intelligent video </a:t>
                      </a:r>
                      <a:r>
                        <a:rPr lang="en-US" sz="1100" b="0" i="0" u="none" strike="noStrike" dirty="0" smtClean="0">
                          <a:solidFill>
                            <a:srgbClr val="000000"/>
                          </a:solidFill>
                          <a:latin typeface="Tahoma" pitchFamily="34" charset="0"/>
                          <a:ea typeface="Tahoma" pitchFamily="34" charset="0"/>
                          <a:cs typeface="Tahoma" pitchFamily="34" charset="0"/>
                        </a:rPr>
                        <a:t>analytics </a:t>
                      </a:r>
                      <a:br>
                        <a:rPr lang="en-US" sz="1100" b="0" i="0" u="none" strike="noStrike" dirty="0" smtClean="0">
                          <a:solidFill>
                            <a:srgbClr val="000000"/>
                          </a:solidFill>
                          <a:latin typeface="Tahoma" pitchFamily="34" charset="0"/>
                          <a:ea typeface="Tahoma" pitchFamily="34" charset="0"/>
                          <a:cs typeface="Tahoma" pitchFamily="34" charset="0"/>
                        </a:rPr>
                      </a:br>
                      <a:r>
                        <a:rPr lang="en-US" sz="1100" b="0" i="0" u="none" strike="noStrike" dirty="0" smtClean="0">
                          <a:solidFill>
                            <a:srgbClr val="000000"/>
                          </a:solidFill>
                          <a:latin typeface="Tahoma" pitchFamily="34" charset="0"/>
                          <a:ea typeface="Tahoma" pitchFamily="34" charset="0"/>
                          <a:cs typeface="Tahoma" pitchFamily="34" charset="0"/>
                        </a:rPr>
                        <a:t>on remote playback page</a:t>
                      </a:r>
                      <a:endParaRPr lang="en-US"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altLang="zh-TW" sz="1100" b="0" i="0" u="none" strike="noStrike" dirty="0" smtClean="0">
                          <a:solidFill>
                            <a:srgbClr val="000000"/>
                          </a:solidFill>
                          <a:latin typeface="Tahoma" pitchFamily="34" charset="0"/>
                          <a:ea typeface="Tahoma" pitchFamily="34" charset="0"/>
                          <a:cs typeface="Tahoma" pitchFamily="34" charset="0"/>
                        </a:rPr>
                        <a:t>Motion detection, missing object, foreign object, out of focus, and camera occlusion</a:t>
                      </a:r>
                      <a:endParaRPr lang="en-US" altLang="zh-TW"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FF0000"/>
                          </a:solidFill>
                          <a:latin typeface="Tahoma" pitchFamily="34" charset="0"/>
                          <a:ea typeface="Tahoma" pitchFamily="34" charset="0"/>
                          <a:cs typeface="Tahoma" pitchFamily="34" charset="0"/>
                        </a:rPr>
                        <a:t>Real time </a:t>
                      </a:r>
                      <a:r>
                        <a:rPr lang="en-US" sz="1100" b="0" i="0" u="none" strike="noStrike" dirty="0">
                          <a:solidFill>
                            <a:srgbClr val="000000"/>
                          </a:solidFill>
                          <a:latin typeface="Tahoma" pitchFamily="34" charset="0"/>
                          <a:ea typeface="Tahoma" pitchFamily="34" charset="0"/>
                          <a:cs typeface="Tahoma" pitchFamily="34" charset="0"/>
                        </a:rPr>
                        <a:t>digital watermarking</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Advanced event management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Remote replication</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Number of hard drive slots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altLang="zh-TW" sz="1100" b="0" i="0" u="none" strike="noStrike" dirty="0">
                          <a:solidFill>
                            <a:srgbClr val="000000"/>
                          </a:solidFill>
                          <a:latin typeface="Tahoma" pitchFamily="34" charset="0"/>
                          <a:ea typeface="Tahoma" pitchFamily="34" charset="0"/>
                          <a:cs typeface="Tahoma" pitchFamily="34" charset="0"/>
                        </a:rPr>
                        <a:t>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Physical storage </a:t>
                      </a:r>
                      <a:r>
                        <a:rPr lang="en-US" sz="1100" b="0" i="0" u="none" strike="noStrike" dirty="0" smtClean="0">
                          <a:solidFill>
                            <a:srgbClr val="000000"/>
                          </a:solidFill>
                          <a:latin typeface="Tahoma" pitchFamily="34" charset="0"/>
                          <a:ea typeface="Tahoma" pitchFamily="34" charset="0"/>
                          <a:cs typeface="Tahoma" pitchFamily="34" charset="0"/>
                        </a:rPr>
                        <a:t>capacity</a:t>
                      </a:r>
                      <a:endParaRPr lang="en-US"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smtClean="0">
                          <a:solidFill>
                            <a:srgbClr val="FF0000"/>
                          </a:solidFill>
                          <a:latin typeface="Tahoma" pitchFamily="34" charset="0"/>
                          <a:ea typeface="Tahoma" pitchFamily="34" charset="0"/>
                          <a:cs typeface="Tahoma" pitchFamily="34" charset="0"/>
                        </a:rPr>
                        <a:t>48TB </a:t>
                      </a:r>
                      <a:r>
                        <a:rPr lang="en-US" sz="1100" b="0" i="0" u="none" strike="noStrike" dirty="0">
                          <a:solidFill>
                            <a:srgbClr val="FF0000"/>
                          </a:solidFill>
                          <a:latin typeface="Tahoma" pitchFamily="34" charset="0"/>
                          <a:ea typeface="Tahoma" pitchFamily="34" charset="0"/>
                          <a:cs typeface="Tahoma" pitchFamily="34" charset="0"/>
                        </a:rPr>
                        <a:t>(12 x </a:t>
                      </a:r>
                      <a:r>
                        <a:rPr lang="en-US" sz="1100" b="0" i="0" u="none" strike="noStrike" dirty="0" smtClean="0">
                          <a:solidFill>
                            <a:srgbClr val="FF0000"/>
                          </a:solidFill>
                          <a:latin typeface="Tahoma" pitchFamily="34" charset="0"/>
                          <a:ea typeface="Tahoma" pitchFamily="34" charset="0"/>
                          <a:cs typeface="Tahoma" pitchFamily="34" charset="0"/>
                        </a:rPr>
                        <a:t>4TB </a:t>
                      </a:r>
                      <a:r>
                        <a:rPr lang="en-US" sz="1100" b="0" i="0" u="none" strike="noStrike" dirty="0">
                          <a:solidFill>
                            <a:srgbClr val="FF0000"/>
                          </a:solidFill>
                          <a:latin typeface="Tahoma" pitchFamily="34" charset="0"/>
                          <a:ea typeface="Tahoma" pitchFamily="34" charset="0"/>
                          <a:cs typeface="Tahoma" pitchFamily="34" charset="0"/>
                        </a:rPr>
                        <a:t>hard drives</a:t>
                      </a:r>
                      <a:r>
                        <a:rPr lang="en-US" sz="1100" b="0" i="0" u="none" strike="noStrike" dirty="0" smtClean="0">
                          <a:solidFill>
                            <a:srgbClr val="FF0000"/>
                          </a:solidFill>
                          <a:latin typeface="Tahoma" pitchFamily="34" charset="0"/>
                          <a:ea typeface="Tahoma" pitchFamily="34" charset="0"/>
                          <a:cs typeface="Tahoma" pitchFamily="34" charset="0"/>
                        </a:rPr>
                        <a:t>)</a:t>
                      </a:r>
                      <a:r>
                        <a:rPr lang="en-US" altLang="zh-TW" sz="1100" b="0" i="0" u="none" strike="noStrike" baseline="30000" dirty="0" smtClean="0">
                          <a:solidFill>
                            <a:srgbClr val="FF0000"/>
                          </a:solidFill>
                          <a:latin typeface="Tahoma" pitchFamily="34" charset="0"/>
                          <a:ea typeface="Tahoma" pitchFamily="34" charset="0"/>
                          <a:cs typeface="Tahoma" pitchFamily="34" charset="0"/>
                        </a:rPr>
                        <a:t>(2)</a:t>
                      </a:r>
                      <a:endParaRPr lang="en-US" sz="1100" b="0" i="0" u="none" strike="noStrike" dirty="0">
                        <a:solidFill>
                          <a:srgbClr val="FF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88517">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Hard drive interface</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SATA 6Gb/s (backward compatible with SATA 3GB/s)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7640">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RAID</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RAID 0, 1, 5, 5+hot spare, 6, 6+hot spare</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Processor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Intel® Xeon® Processor E3 3.1GHz</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Number of Gigabit LAN ports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altLang="zh-TW" sz="1100" b="0" i="0" u="none" strike="noStrike" dirty="0" smtClean="0">
                          <a:solidFill>
                            <a:srgbClr val="FF0000"/>
                          </a:solidFill>
                          <a:latin typeface="Tahoma" pitchFamily="34" charset="0"/>
                          <a:ea typeface="Tahoma" pitchFamily="34" charset="0"/>
                          <a:cs typeface="Tahoma" pitchFamily="34" charset="0"/>
                        </a:rPr>
                        <a:t>4 </a:t>
                      </a:r>
                      <a:endParaRPr lang="en-US" altLang="zh-TW" sz="1100" b="0" i="0" u="none" strike="noStrike" dirty="0">
                        <a:solidFill>
                          <a:srgbClr val="FF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339007">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Number of USB ports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smtClean="0">
                          <a:solidFill>
                            <a:srgbClr val="000000"/>
                          </a:solidFill>
                          <a:latin typeface="Tahoma" pitchFamily="34" charset="0"/>
                          <a:ea typeface="Tahoma" pitchFamily="34" charset="0"/>
                          <a:cs typeface="Tahoma" pitchFamily="34" charset="0"/>
                        </a:rPr>
                        <a:t>USB </a:t>
                      </a:r>
                      <a:r>
                        <a:rPr lang="en-US" sz="1100" b="0" i="0" u="none" strike="noStrike" dirty="0">
                          <a:solidFill>
                            <a:srgbClr val="000000"/>
                          </a:solidFill>
                          <a:latin typeface="Tahoma" pitchFamily="34" charset="0"/>
                          <a:ea typeface="Tahoma" pitchFamily="34" charset="0"/>
                          <a:cs typeface="Tahoma" pitchFamily="34" charset="0"/>
                        </a:rPr>
                        <a:t>3.0: 2 </a:t>
                      </a:r>
                      <a:r>
                        <a:rPr lang="en-US" sz="1100" b="0" i="0" u="none" strike="noStrike" dirty="0" smtClean="0">
                          <a:solidFill>
                            <a:srgbClr val="000000"/>
                          </a:solidFill>
                          <a:latin typeface="Tahoma" pitchFamily="34" charset="0"/>
                          <a:ea typeface="Tahoma" pitchFamily="34" charset="0"/>
                          <a:cs typeface="Tahoma" pitchFamily="34" charset="0"/>
                        </a:rPr>
                        <a:t>(rear)</a:t>
                      </a:r>
                      <a:r>
                        <a:rPr lang="en-US" sz="1100" b="0" i="0" u="none" strike="noStrike" dirty="0">
                          <a:solidFill>
                            <a:srgbClr val="000000"/>
                          </a:solidFill>
                          <a:latin typeface="Tahoma" pitchFamily="34" charset="0"/>
                          <a:ea typeface="Tahoma" pitchFamily="34" charset="0"/>
                          <a:cs typeface="Tahoma" pitchFamily="34" charset="0"/>
                        </a:rPr>
                        <a:t/>
                      </a:r>
                      <a:br>
                        <a:rPr lang="en-US" sz="1100" b="0" i="0" u="none" strike="noStrike" dirty="0">
                          <a:solidFill>
                            <a:srgbClr val="000000"/>
                          </a:solidFill>
                          <a:latin typeface="Tahoma" pitchFamily="34" charset="0"/>
                          <a:ea typeface="Tahoma" pitchFamily="34" charset="0"/>
                          <a:cs typeface="Tahoma" pitchFamily="34" charset="0"/>
                        </a:rPr>
                      </a:br>
                      <a:r>
                        <a:rPr lang="en-US" sz="1100" b="0" i="0" u="none" strike="noStrike" dirty="0" smtClean="0">
                          <a:solidFill>
                            <a:srgbClr val="000000"/>
                          </a:solidFill>
                          <a:latin typeface="Tahoma" pitchFamily="34" charset="0"/>
                          <a:ea typeface="Tahoma" pitchFamily="34" charset="0"/>
                          <a:cs typeface="Tahoma" pitchFamily="34" charset="0"/>
                        </a:rPr>
                        <a:t>USB </a:t>
                      </a:r>
                      <a:r>
                        <a:rPr lang="en-US" sz="1100" b="0" i="0" u="none" strike="noStrike" dirty="0">
                          <a:solidFill>
                            <a:srgbClr val="000000"/>
                          </a:solidFill>
                          <a:latin typeface="Tahoma" pitchFamily="34" charset="0"/>
                          <a:ea typeface="Tahoma" pitchFamily="34" charset="0"/>
                          <a:cs typeface="Tahoma" pitchFamily="34" charset="0"/>
                        </a:rPr>
                        <a:t>2.0: </a:t>
                      </a:r>
                      <a:r>
                        <a:rPr lang="en-US" sz="1100" b="0" i="0" u="none" strike="noStrike" dirty="0" smtClean="0">
                          <a:solidFill>
                            <a:srgbClr val="000000"/>
                          </a:solidFill>
                          <a:latin typeface="Tahoma" pitchFamily="34" charset="0"/>
                          <a:ea typeface="Tahoma" pitchFamily="34" charset="0"/>
                          <a:cs typeface="Tahoma" pitchFamily="34" charset="0"/>
                        </a:rPr>
                        <a:t>4 (rear)</a:t>
                      </a:r>
                      <a:endParaRPr lang="en-US" sz="1100" b="0" i="0" u="none" strike="noStrike" dirty="0">
                        <a:solidFill>
                          <a:srgbClr val="000000"/>
                        </a:solidFill>
                        <a:latin typeface="Tahoma" pitchFamily="34" charset="0"/>
                        <a:ea typeface="Tahoma" pitchFamily="34" charset="0"/>
                        <a:cs typeface="Tahoma" pitchFamily="34" charset="0"/>
                      </a:endParaRP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Redundant power supply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Yes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Power Consumption</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167W</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339007">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Hardware dimensions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88(H) x 439(W) x 520(D) mm</a:t>
                      </a:r>
                      <a:br>
                        <a:rPr lang="en-US" sz="1100" b="0" i="0" u="none" strike="noStrike" dirty="0">
                          <a:solidFill>
                            <a:srgbClr val="000000"/>
                          </a:solidFill>
                          <a:latin typeface="Tahoma" pitchFamily="34" charset="0"/>
                          <a:ea typeface="Tahoma" pitchFamily="34" charset="0"/>
                          <a:cs typeface="Tahoma" pitchFamily="34" charset="0"/>
                        </a:rPr>
                      </a:br>
                      <a:r>
                        <a:rPr lang="en-US" sz="1100" b="0" i="0" u="none" strike="noStrike" dirty="0">
                          <a:solidFill>
                            <a:srgbClr val="000000"/>
                          </a:solidFill>
                          <a:latin typeface="Tahoma" pitchFamily="34" charset="0"/>
                          <a:ea typeface="Tahoma" pitchFamily="34" charset="0"/>
                          <a:cs typeface="Tahoma" pitchFamily="34" charset="0"/>
                        </a:rPr>
                        <a:t>3.46(H) x 17.28(W) x 20.47(D) inch</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169503">
                <a:tc>
                  <a:txBody>
                    <a:bodyPr/>
                    <a:lstStyle/>
                    <a:p>
                      <a:pPr algn="ctr" fontAlgn="t"/>
                      <a:r>
                        <a:rPr lang="en-US" sz="1100" b="0" i="0" u="none" strike="noStrike" dirty="0">
                          <a:solidFill>
                            <a:srgbClr val="000000"/>
                          </a:solidFill>
                          <a:latin typeface="Tahoma" pitchFamily="34" charset="0"/>
                          <a:ea typeface="Tahoma" pitchFamily="34" charset="0"/>
                          <a:cs typeface="Tahoma" pitchFamily="34" charset="0"/>
                        </a:rPr>
                        <a:t>Gross weight</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t"/>
                      <a:r>
                        <a:rPr lang="en-US" sz="1100" b="0" i="0" u="none" strike="noStrike" dirty="0" smtClean="0">
                          <a:solidFill>
                            <a:srgbClr val="000000"/>
                          </a:solidFill>
                          <a:latin typeface="Tahoma" pitchFamily="34" charset="0"/>
                          <a:ea typeface="Tahoma" pitchFamily="34" charset="0"/>
                          <a:cs typeface="Tahoma" pitchFamily="34" charset="0"/>
                        </a:rPr>
                        <a:t>25.60 </a:t>
                      </a:r>
                      <a:r>
                        <a:rPr lang="en-US" sz="1100" b="0" i="0" u="none" strike="noStrike" dirty="0">
                          <a:solidFill>
                            <a:srgbClr val="000000"/>
                          </a:solidFill>
                          <a:latin typeface="Tahoma" pitchFamily="34" charset="0"/>
                          <a:ea typeface="Tahoma" pitchFamily="34" charset="0"/>
                          <a:cs typeface="Tahoma" pitchFamily="34" charset="0"/>
                        </a:rPr>
                        <a:t>kg / </a:t>
                      </a:r>
                      <a:r>
                        <a:rPr lang="en-US" sz="1100" b="0" i="0" u="none" strike="noStrike" dirty="0" smtClean="0">
                          <a:solidFill>
                            <a:srgbClr val="000000"/>
                          </a:solidFill>
                          <a:latin typeface="Tahoma" pitchFamily="34" charset="0"/>
                          <a:ea typeface="Tahoma" pitchFamily="34" charset="0"/>
                          <a:cs typeface="Tahoma" pitchFamily="34" charset="0"/>
                        </a:rPr>
                        <a:t>56.44 </a:t>
                      </a:r>
                      <a:r>
                        <a:rPr lang="en-US" sz="1100" b="0" i="0" u="none" strike="noStrike" dirty="0">
                          <a:solidFill>
                            <a:srgbClr val="000000"/>
                          </a:solidFill>
                          <a:latin typeface="Tahoma" pitchFamily="34" charset="0"/>
                          <a:ea typeface="Tahoma" pitchFamily="34" charset="0"/>
                          <a:cs typeface="Tahoma" pitchFamily="34" charset="0"/>
                        </a:rPr>
                        <a:t>lb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bl>
          </a:graphicData>
        </a:graphic>
      </p:graphicFrame>
      <p:sp>
        <p:nvSpPr>
          <p:cNvPr id="11" name="文字方塊 10"/>
          <p:cNvSpPr txBox="1"/>
          <p:nvPr/>
        </p:nvSpPr>
        <p:spPr>
          <a:xfrm>
            <a:off x="1187624" y="6320934"/>
            <a:ext cx="7622984" cy="492443"/>
          </a:xfrm>
          <a:prstGeom prst="rect">
            <a:avLst/>
          </a:prstGeom>
          <a:noFill/>
        </p:spPr>
        <p:txBody>
          <a:bodyPr wrap="none" rtlCol="0">
            <a:spAutoFit/>
          </a:bodyPr>
          <a:lstStyle/>
          <a:p>
            <a:r>
              <a:rPr lang="en-US" altLang="zh-TW" sz="1300" dirty="0" smtClean="0">
                <a:solidFill>
                  <a:srgbClr val="FF0000"/>
                </a:solidFill>
              </a:rPr>
              <a:t>(1)</a:t>
            </a:r>
            <a:r>
              <a:rPr lang="en-US" altLang="zh-TW" sz="1300" dirty="0" smtClean="0"/>
              <a:t> Based on QNAP’s laboratory tests. Actual performance may vary depending on the network environments.</a:t>
            </a:r>
          </a:p>
          <a:p>
            <a:r>
              <a:rPr lang="en-US" altLang="zh-TW" sz="1300" dirty="0" smtClean="0">
                <a:solidFill>
                  <a:srgbClr val="FF0000"/>
                </a:solidFill>
              </a:rPr>
              <a:t>(2)</a:t>
            </a:r>
            <a:r>
              <a:rPr lang="en-US" altLang="zh-TW" sz="1300" dirty="0" smtClean="0"/>
              <a:t> The standard system is shipped without hard disk drives.</a:t>
            </a:r>
            <a:endParaRPr lang="zh-TW" altLang="en-US" sz="1300" dirty="0"/>
          </a:p>
        </p:txBody>
      </p:sp>
    </p:spTree>
  </p:cSld>
  <p:clrMapOvr>
    <a:masterClrMapping/>
  </p:clrMapOvr>
  <p:transition advTm="6000">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1412778"/>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en-US" altLang="zh-TW" smtClean="0"/>
              <a:t>Agenda</a:t>
            </a:r>
          </a:p>
        </p:txBody>
      </p:sp>
      <p:sp>
        <p:nvSpPr>
          <p:cNvPr id="44036" name="內容版面配置區 2"/>
          <p:cNvSpPr>
            <a:spLocks noGrp="1"/>
          </p:cNvSpPr>
          <p:nvPr>
            <p:ph sz="quarter" idx="1"/>
          </p:nvPr>
        </p:nvSpPr>
        <p:spPr/>
        <p:txBody>
          <a:bodyPr>
            <a:normAutofit/>
          </a:bodyPr>
          <a:lstStyle/>
          <a:p>
            <a:r>
              <a:rPr lang="en-US" altLang="zh-TW" dirty="0" smtClean="0"/>
              <a:t>About QNAP Security</a:t>
            </a:r>
          </a:p>
          <a:p>
            <a:r>
              <a:rPr lang="en-US" altLang="zh-TW" dirty="0" smtClean="0"/>
              <a:t>Why standalone NVR</a:t>
            </a:r>
          </a:p>
          <a:p>
            <a:r>
              <a:rPr lang="en-US" altLang="zh-TW" dirty="0" smtClean="0"/>
              <a:t>What's new?</a:t>
            </a:r>
          </a:p>
          <a:p>
            <a:r>
              <a:rPr lang="en-US" altLang="zh-TW" dirty="0" err="1" smtClean="0"/>
              <a:t>VioStor</a:t>
            </a:r>
            <a:r>
              <a:rPr lang="en-US" altLang="zh-TW" dirty="0" smtClean="0"/>
              <a:t> NVR is…</a:t>
            </a:r>
          </a:p>
          <a:p>
            <a:r>
              <a:rPr lang="en-US" altLang="zh-TW" dirty="0" smtClean="0"/>
              <a:t>What’s next?</a:t>
            </a:r>
          </a:p>
          <a:p>
            <a:r>
              <a:rPr lang="en-US" altLang="zh-TW" dirty="0" smtClean="0"/>
              <a:t>Success story</a:t>
            </a:r>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2</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8" name="Picture 14" descr="http://www.radiant.net/data/content/image/Grey%20Icons/CloudComputing_icon.jpg"/>
          <p:cNvPicPr>
            <a:picLocks noChangeAspect="1" noChangeArrowheads="1"/>
          </p:cNvPicPr>
          <p:nvPr/>
        </p:nvPicPr>
        <p:blipFill>
          <a:blip r:embed="rId2" cstate="print">
            <a:clrChange>
              <a:clrFrom>
                <a:srgbClr val="FFFFFF"/>
              </a:clrFrom>
              <a:clrTo>
                <a:srgbClr val="FFFFFF">
                  <a:alpha val="0"/>
                </a:srgbClr>
              </a:clrTo>
            </a:clrChange>
            <a:duotone>
              <a:schemeClr val="accent5">
                <a:shade val="45000"/>
                <a:satMod val="135000"/>
              </a:schemeClr>
              <a:prstClr val="white"/>
            </a:duotone>
          </a:blip>
          <a:stretch>
            <a:fillRect/>
          </a:stretch>
        </p:blipFill>
        <p:spPr bwMode="auto">
          <a:xfrm>
            <a:off x="1547664" y="832611"/>
            <a:ext cx="5328592" cy="2692400"/>
          </a:xfrm>
          <a:prstGeom prst="rect">
            <a:avLst/>
          </a:prstGeom>
          <a:noFill/>
          <a:ln>
            <a:noFill/>
          </a:ln>
        </p:spPr>
      </p:pic>
      <p:sp>
        <p:nvSpPr>
          <p:cNvPr id="2" name="標題 1"/>
          <p:cNvSpPr>
            <a:spLocks noGrp="1"/>
          </p:cNvSpPr>
          <p:nvPr>
            <p:ph type="title"/>
          </p:nvPr>
        </p:nvSpPr>
        <p:spPr/>
        <p:txBody>
          <a:bodyPr/>
          <a:lstStyle/>
          <a:p>
            <a:r>
              <a:rPr lang="en-US" altLang="zh-TW" smtClean="0"/>
              <a:t>4 Gigabit LAN Ports Support</a:t>
            </a:r>
            <a:endParaRPr lang="zh-TW" altLang="en-US" dirty="0"/>
          </a:p>
        </p:txBody>
      </p:sp>
      <p:grpSp>
        <p:nvGrpSpPr>
          <p:cNvPr id="3" name="群組 6"/>
          <p:cNvGrpSpPr/>
          <p:nvPr/>
        </p:nvGrpSpPr>
        <p:grpSpPr>
          <a:xfrm>
            <a:off x="3" y="5445225"/>
            <a:ext cx="3960439" cy="1248139"/>
            <a:chOff x="899592" y="1995686"/>
            <a:chExt cx="6375797" cy="1584176"/>
          </a:xfrm>
        </p:grpSpPr>
        <p:pic>
          <p:nvPicPr>
            <p:cNvPr id="1026" name="Picture 2" descr="C:\Users\Rebecca\Desktop\EC1279U_Back (4LAN).png"/>
            <p:cNvPicPr>
              <a:picLocks noChangeAspect="1" noChangeArrowheads="1"/>
            </p:cNvPicPr>
            <p:nvPr/>
          </p:nvPicPr>
          <p:blipFill>
            <a:blip r:embed="rId3" cstate="print"/>
            <a:srcRect t="4672" b="43935"/>
            <a:stretch>
              <a:fillRect/>
            </a:stretch>
          </p:blipFill>
          <p:spPr bwMode="auto">
            <a:xfrm>
              <a:off x="899592" y="1995686"/>
              <a:ext cx="6375797" cy="1584176"/>
            </a:xfrm>
            <a:prstGeom prst="rect">
              <a:avLst/>
            </a:prstGeom>
            <a:noFill/>
          </p:spPr>
        </p:pic>
        <p:sp>
          <p:nvSpPr>
            <p:cNvPr id="5" name="矩形 4"/>
            <p:cNvSpPr/>
            <p:nvPr/>
          </p:nvSpPr>
          <p:spPr>
            <a:xfrm>
              <a:off x="2195736" y="2499742"/>
              <a:ext cx="288032" cy="618069"/>
            </a:xfrm>
            <a:prstGeom prst="rect">
              <a:avLst/>
            </a:prstGeom>
            <a:noFill/>
            <a:ln w="762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ln w="76200">
                  <a:solidFill>
                    <a:schemeClr val="tx1"/>
                  </a:solidFill>
                </a:ln>
              </a:endParaRPr>
            </a:p>
          </p:txBody>
        </p:sp>
        <p:sp>
          <p:nvSpPr>
            <p:cNvPr id="6" name="矩形 5"/>
            <p:cNvSpPr/>
            <p:nvPr/>
          </p:nvSpPr>
          <p:spPr>
            <a:xfrm rot="16200000">
              <a:off x="3167844" y="2607755"/>
              <a:ext cx="288032" cy="792088"/>
            </a:xfrm>
            <a:prstGeom prst="rect">
              <a:avLst/>
            </a:prstGeom>
            <a:noFill/>
            <a:ln w="762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a:ln w="76200">
                  <a:solidFill>
                    <a:schemeClr val="tx1"/>
                  </a:solidFill>
                </a:ln>
              </a:endParaRPr>
            </a:p>
          </p:txBody>
        </p:sp>
      </p:grpSp>
      <p:sp>
        <p:nvSpPr>
          <p:cNvPr id="10" name="弧形箭號 (下彎) 9"/>
          <p:cNvSpPr/>
          <p:nvPr/>
        </p:nvSpPr>
        <p:spPr>
          <a:xfrm rot="10025990" flipV="1">
            <a:off x="874520" y="1946805"/>
            <a:ext cx="6367538" cy="3319339"/>
          </a:xfrm>
          <a:prstGeom prst="curvedDownArrow">
            <a:avLst>
              <a:gd name="adj1" fmla="val 26076"/>
              <a:gd name="adj2" fmla="val 40789"/>
              <a:gd name="adj3" fmla="val 25000"/>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sp>
        <p:nvSpPr>
          <p:cNvPr id="1028" name="AutoShape 4" descr="data:image/jpeg;base64,/9j/4AAQSkZJRgABAQAAAQABAAD/2wBDAAkGBwgHBgkIBwgKCgkLDRYPDQwMDRsUFRAWIB0iIiAdHx8kKDQsJCYxJx8fLT0tMTU3Ojo6Iys/RD84QzQ5Ojf/2wBDAQoKCg0MDRoPDxo3JR8lNzc3Nzc3Nzc3Nzc3Nzc3Nzc3Nzc3Nzc3Nzc3Nzc3Nzc3Nzc3Nzc3Nzc3Nzc3Nzc3Nzf/wAARCACWAK0DASIAAhEBAxEB/8QAHAABAAEFAQEAAAAAAAAAAAAAAAcBAgMEBgUI/8QAShAAAQMDAQQFBgYOCwEAAAAAAQACAwQFEQYHEiExE0FRYXEiMoGRocEII1KCscIUFRYXJDNCQ3KSlNHS4SVFVmNzdJWio7LT4v/EABoBAQACAwEAAAAAAAAAAAAAAAADBAECBQb/xAAvEQACAgIBAgQEBAcAAAAAAAAAAQIDBBEhBRITMUFRFEJhkSIyobEjM1JxgcHR/9oADAMBAAIRAxEAPwCcUREAREQBERAEREAREQBEVMoCqIiAIiIAiIgCIiAIiIAiIgCIiAIiHkgCplWOfhUbIDwKzo0c1vRUvVWuytZz8EhWiUtcCFv2cFf4hKXJsyPwVa1+XBaz5d4kqgkwcrPZwRvJXcehnAyrd8LXknyMBWh61UCWWRHekbgOQqrHGfiwSrt8LQsJ8clyKgOVVDYIiIAiIgCIiAIiIChKtLx18kfyWu962S2Q2WdpWV2CeKwOeqSP71gc/vU0YnMuv5MhesbnrE56xmQdqmUShO8z9J3p0iwQh879yMZK8PUGvNKaZrzbrnVyyVjRmRlPGX9GT1E9R7ua1nKMPMlx6rb+Y+R0oer2vXBHa/okHzrgfCAj3q07Y9GNHki4k9Q6H+ai8SJcjh3r1RI3TlwAHAK9r15OnrtQakssN2s73ugkJBa8Yc0g4II7V6MXMb4IHgsfha2iTdsZpSN6PllXBYBOCeAWRrsqJovxnHyTMiKiqsEgREQBERAFQ8lU8lyWoNoem9OXR1tvVXNT1AY1+Psd7gWnkQWg9/qQHUB2XYUcal2uWfT1+q7PUWmumnpnBrnR7m67IB4ZOetbv33dDB2ftu/9km/hUE6+vVFdde3G7WubpqSdzTHJuFpPxbW8nAHmFlv2MVwTklMlV23Kz/k6fuJ8dz96xu24W0jydN1hPeWrRir9jRhZ0r5hJujewKvmtuE7HJgC2qDf056hv0la7kWPCxfd/Zf9ML9uLfzGlXuPXvTAfVKw/fzqv7JM/az/AOa9VtHsgkHCvph+lXSj6yvFr2SH+taT/Un/AMSbmPCxPd/ZHMXnbPfK6glprbZWW6aTyRUiQyOYO4boGe9eNpDTVomhkuGp7jEXzElsbpwHEnm5x58SpGh09srnx0VwpHZ5YuTv4ltM0Xs3cMtrKcg8v6T/APpQ3Qssj2p6LNE8Sp75f+Ecn9zugscKinx/m/5ryNU6e0oyyzPstTTmsaQWtFRvFwzxAHb+5SQ3Qez1/mTxO8LkT9ZbEeyzSMzd+GKoczlllW4j6VUhhWxkn4jei18Zivhp/ZEK6G1vf9FRVVPQUkVTTzuDzHUA4a7lkYI5j6ApR2c7Tbvq/UptdRa6WmijhdLLIwuJGCABxPaVye0PSDbPfBTWC3V0tK2ma97g10vlkuyAfADgtDZncrtomur66t0leao1cbWMeyme3dbkk828cnd9S6EW35lHJpphGMq3vZ9CyPzKQOSzRAnj1KLG7abWytbSVWnLtDVFwaIi1m/vHkN0kHjkKVI5C6Bj3sMbnNBLHYy3uKlct8I5canFuUmZQqqxrsq9aE6e0EREMhERADyUS/CC046usNNfKdpMtvcWTAflRPI48upwHoJUtLVudDBc7dU0FWzfgqYnRSN7WuGCgIP0DadOag0tTyz2ikfUwfEzu3MOLh1kjtGCvXfs70o4ki0hpPZUSj6y5DQMk2lddXLTNaXASSOiaXcMuZksPzm/SFLK8v1Cd9F7Sm0nyuTr40a7K1tLZxz9mel3cqSdvhUO96wSbLNOuHkCrZ3ibPuXcIqazslfOyd49T+Ujx+yOzkncr65uerLCB7Fqz7H6Uj8HvEzP8SnDvoIUmopF1PKXz/savEp/pIndsem/JvcZ8aUj6y1pNkNzB+LulE7s3mvHuKmFFIurZXv+hr8FT7EBal0DddO291fVTUksDXhh6JxJyeXAhTP8HufptByMwfiK+VnH9FjvrLxtq7d7RFYccWyREfrge9bvwcJM6SuUXybgXeuNg9y73TsieRT3z89nNya41z1E7K5B1Td3xjrcGD1D+a9i8XKlsVmqrhVu3KakhL3Y5nA4Ad55LQtUf2Rd55zxawuI8ScD2ZUdbYrlU6kvtu0HZXF0ssrZK0t4hnWA7uA8o/NV4rnn7JbPU6v1bX64vkZLGTF1OHjgZOQxw4hjQAO/HWFNW8ZH+TyHJeZabZSWC0UtntzAynpmbve48yT3k5J8VvxEjkVJGPGylbcnPs9DcY0jmr1ijcTzWRaMtwa1wVREWDYIiIAsbjg5WRWublDEvoQft8s09uulr1bbmlrmuEUzgDwe3iwnuIyD4DtXW2eviulrpa+HzKiJsgHZkcR6Cun1lYItS6Zr7RKRmeP4t+PMkHFh9YHtUPbILjJFDX6frCW1NHK57WO5gZw5vod/wBlyesUd9PiLzj+xdwbO2fa/UkZEReXOwEREAREQHK7UW72hbnjq6I/8rFZ8HGYM0/egT5lS1/+z+S39eR9Lo67t54py71eV7lznweZnvpNR0zPkwlvHrdvD3L0/RX/AAGvr/pHIz/5i/sSjVXWn0xpOsvNbjEbDIGk4L3cmtHeT9K5DZFZpxTVWs71mS63hxdFvDzIs8x2ZwPQAqawZ92+tqLR1Nn7T2lraq5SNJwXAYazszg4+cfkrvnEOLQxoZGwBrGAcGhdqEe5nHy7/Chx5svZku3ickrbiYXcsLXjatmMKWZSx1ztmwxhb1rIrWEkcVcq7OtHWuAiIhsEREAVFVEBh5PyetQTtHo/uK2n0WoYWFlvuOXTlvLfPCTIHi13ecqei0FcntN0m7V+lpqCnMbayN7ZaZ8nIOB4gnqyCQtZwU4uL9TENwezTaQRkHIPEHtVVFc9y2g6JibHebZ9k0MQwJXR77Q0YH4xnL5y9a07VbLVYbcIaiieRxdjpGZ7Mjj7F5W7pWRXyltfQ7VeZXLzemd8i1LfcqG5xCS31cNSw9cTw7C2/Quc4yi9SWi0pJ8oIiLBk8jVrDJpe7saMl1HKB+qVGeyTU8GlqPUtdPgubSxmGMn8ZLvENHrdx7gVK95Z0lorWfKgePYV8xZC9H0R7rmvqcvP/MmfS2xikfFoaS61WXVl1qZZ5ZX+c/yi0E+on0rs428lhtFuFo09a7W0H8Gp2RnPaG8fat1kZ3QccF6KD1E81lRdl2l6F0TQSAcrabEOorExpC2GclpNlnHgtaaLgMKqIoy4giIgCIiAIiIAsbwSsiohiS2jAN7OOY7Cub1Fs/0tfhvXG1RMnP56n+Kf628/TldXjCxTDOFtw2RtOMSEb3sNqYJBVaVvQEjTlsdUSxzTx5SN9HV6V4dTXbR9GuDbtRy1lI3h0kkfSswP7xvEelfQm47Pk8Cs7vJi8oZ4cVHbRXYtTSZtVfNc+RA9q2s2qcsZc6SopHHm9gEjB49fsK7S2Xq2XZm/bq+nqO0MeN4eI5he1ftA6U1C90lfaYmVDjkzwZieT3lvP05UdX3YTPE81GmbuMtO8yKqG64Hue393pXLu6NTL8jcf1L1XUJ+vJ2tY3epJ29sbh7Cvn7Z5aheda2eic0GN1S18gIyC1vlEHxAx6V1FXLtI0e7o6+nqp6VoI3pIunicOXnjiPSQVu/B3tpqtXVlw3W9HR0hA48Q95wPYH+xS9Pw54qkpPezGTfG3TRP8AON6Xw4LJBw4exXuiycjmqsbhdRy2tHMjW1Y5FxYM5VQMKqLQsaQREQyEREAREQBERAEREAVCMqqIC0NARwyMK5EMaMHRrKxoa0BXIst7NYwUfItcM8CAQeBBWrR2yhop556OjgglqCDM+KMNMhHLOOa3EWDcIiIAiIgCIiAIiIAiIgCIiAIiIAiIgCIiAIiIAiIgCIiAIiIAiIgCIiA//9k="/>
          <p:cNvSpPr>
            <a:spLocks noChangeAspect="1" noChangeArrowheads="1"/>
          </p:cNvSpPr>
          <p:nvPr/>
        </p:nvSpPr>
        <p:spPr bwMode="auto">
          <a:xfrm>
            <a:off x="63502" y="-1282698"/>
            <a:ext cx="2295525" cy="26543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pic>
        <p:nvPicPr>
          <p:cNvPr id="14"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1907704" y="3044957"/>
            <a:ext cx="864096" cy="1080120"/>
          </a:xfrm>
          <a:prstGeom prst="rect">
            <a:avLst/>
          </a:prstGeom>
          <a:noFill/>
        </p:spPr>
      </p:pic>
      <p:pic>
        <p:nvPicPr>
          <p:cNvPr id="16"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2915816" y="1892829"/>
            <a:ext cx="936104" cy="1170131"/>
          </a:xfrm>
          <a:prstGeom prst="rect">
            <a:avLst/>
          </a:prstGeom>
          <a:noFill/>
        </p:spPr>
      </p:pic>
      <p:sp>
        <p:nvSpPr>
          <p:cNvPr id="21" name="弧形箭號 (下彎) 20"/>
          <p:cNvSpPr/>
          <p:nvPr/>
        </p:nvSpPr>
        <p:spPr>
          <a:xfrm rot="10090408" flipV="1">
            <a:off x="64037" y="1657787"/>
            <a:ext cx="7134371" cy="3328024"/>
          </a:xfrm>
          <a:prstGeom prst="curvedDownArrow">
            <a:avLst>
              <a:gd name="adj1" fmla="val 20505"/>
              <a:gd name="adj2" fmla="val 40789"/>
              <a:gd name="adj3" fmla="val 38186"/>
            </a:avLst>
          </a:prstGeo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endParaRPr>
          </a:p>
        </p:txBody>
      </p:sp>
      <p:pic>
        <p:nvPicPr>
          <p:cNvPr id="22"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683568" y="2660915"/>
            <a:ext cx="864096" cy="1080120"/>
          </a:xfrm>
          <a:prstGeom prst="rect">
            <a:avLst/>
          </a:prstGeom>
          <a:noFill/>
        </p:spPr>
      </p:pic>
      <p:pic>
        <p:nvPicPr>
          <p:cNvPr id="23"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1691680" y="1604797"/>
            <a:ext cx="864096" cy="1080120"/>
          </a:xfrm>
          <a:prstGeom prst="rect">
            <a:avLst/>
          </a:prstGeom>
          <a:noFill/>
        </p:spPr>
      </p:pic>
      <p:pic>
        <p:nvPicPr>
          <p:cNvPr id="24"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5796136" y="1604797"/>
            <a:ext cx="864096" cy="1080120"/>
          </a:xfrm>
          <a:prstGeom prst="rect">
            <a:avLst/>
          </a:prstGeom>
          <a:noFill/>
        </p:spPr>
      </p:pic>
      <p:pic>
        <p:nvPicPr>
          <p:cNvPr id="25"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4499992" y="1508787"/>
            <a:ext cx="864096" cy="1080120"/>
          </a:xfrm>
          <a:prstGeom prst="rect">
            <a:avLst/>
          </a:prstGeom>
          <a:noFill/>
        </p:spPr>
      </p:pic>
      <p:pic>
        <p:nvPicPr>
          <p:cNvPr id="26"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6516216" y="2852936"/>
            <a:ext cx="864096" cy="1080120"/>
          </a:xfrm>
          <a:prstGeom prst="rect">
            <a:avLst/>
          </a:prstGeom>
          <a:noFill/>
        </p:spPr>
      </p:pic>
      <p:pic>
        <p:nvPicPr>
          <p:cNvPr id="1036" name="Picture 12" descr="Camera 2 icon">
            <a:hlinkClick r:id="rId5"/>
          </p:cNvPr>
          <p:cNvPicPr>
            <a:picLocks noChangeAspect="1" noChangeArrowheads="1"/>
          </p:cNvPicPr>
          <p:nvPr/>
        </p:nvPicPr>
        <p:blipFill>
          <a:blip r:embed="rId6" cstate="print"/>
          <a:srcRect/>
          <a:stretch>
            <a:fillRect/>
          </a:stretch>
        </p:blipFill>
        <p:spPr bwMode="auto">
          <a:xfrm>
            <a:off x="5580112" y="5157194"/>
            <a:ext cx="787152" cy="1049537"/>
          </a:xfrm>
          <a:prstGeom prst="rect">
            <a:avLst/>
          </a:prstGeom>
          <a:noFill/>
        </p:spPr>
      </p:pic>
      <p:grpSp>
        <p:nvGrpSpPr>
          <p:cNvPr id="4" name="群組 34"/>
          <p:cNvGrpSpPr/>
          <p:nvPr/>
        </p:nvGrpSpPr>
        <p:grpSpPr>
          <a:xfrm>
            <a:off x="6012160" y="5253205"/>
            <a:ext cx="2838872" cy="1076921"/>
            <a:chOff x="6305128" y="4356347"/>
            <a:chExt cx="2838872" cy="807691"/>
          </a:xfrm>
        </p:grpSpPr>
        <p:pic>
          <p:nvPicPr>
            <p:cNvPr id="1034" name="Picture 10" descr="Camera icon">
              <a:hlinkClick r:id="rId7"/>
            </p:cNvPr>
            <p:cNvPicPr>
              <a:picLocks noChangeAspect="1" noChangeArrowheads="1"/>
            </p:cNvPicPr>
            <p:nvPr/>
          </p:nvPicPr>
          <p:blipFill>
            <a:blip r:embed="rId8" cstate="print"/>
            <a:srcRect/>
            <a:stretch>
              <a:fillRect/>
            </a:stretch>
          </p:blipFill>
          <p:spPr bwMode="auto">
            <a:xfrm>
              <a:off x="8428856" y="4428355"/>
              <a:ext cx="715144" cy="715145"/>
            </a:xfrm>
            <a:prstGeom prst="rect">
              <a:avLst/>
            </a:prstGeom>
            <a:noFill/>
          </p:spPr>
        </p:pic>
        <p:pic>
          <p:nvPicPr>
            <p:cNvPr id="29" name="Picture 12" descr="Camera 2 icon">
              <a:hlinkClick r:id="rId5"/>
            </p:cNvPr>
            <p:cNvPicPr>
              <a:picLocks noChangeAspect="1" noChangeArrowheads="1"/>
            </p:cNvPicPr>
            <p:nvPr/>
          </p:nvPicPr>
          <p:blipFill>
            <a:blip r:embed="rId6" cstate="print"/>
            <a:srcRect/>
            <a:stretch>
              <a:fillRect/>
            </a:stretch>
          </p:blipFill>
          <p:spPr bwMode="auto">
            <a:xfrm>
              <a:off x="6305128" y="4356347"/>
              <a:ext cx="787152" cy="787153"/>
            </a:xfrm>
            <a:prstGeom prst="rect">
              <a:avLst/>
            </a:prstGeom>
            <a:noFill/>
          </p:spPr>
        </p:pic>
        <p:pic>
          <p:nvPicPr>
            <p:cNvPr id="30" name="Picture 12" descr="Camera 2 icon">
              <a:hlinkClick r:id="rId5"/>
            </p:cNvPr>
            <p:cNvPicPr>
              <a:picLocks noChangeAspect="1" noChangeArrowheads="1"/>
            </p:cNvPicPr>
            <p:nvPr/>
          </p:nvPicPr>
          <p:blipFill>
            <a:blip r:embed="rId6" cstate="print"/>
            <a:srcRect/>
            <a:stretch>
              <a:fillRect/>
            </a:stretch>
          </p:blipFill>
          <p:spPr bwMode="auto">
            <a:xfrm>
              <a:off x="6593160" y="4356347"/>
              <a:ext cx="787152" cy="787153"/>
            </a:xfrm>
            <a:prstGeom prst="rect">
              <a:avLst/>
            </a:prstGeom>
            <a:noFill/>
          </p:spPr>
        </p:pic>
        <p:pic>
          <p:nvPicPr>
            <p:cNvPr id="31" name="Picture 10" descr="Camera icon">
              <a:hlinkClick r:id="rId7"/>
            </p:cNvPr>
            <p:cNvPicPr>
              <a:picLocks noChangeAspect="1" noChangeArrowheads="1"/>
            </p:cNvPicPr>
            <p:nvPr/>
          </p:nvPicPr>
          <p:blipFill>
            <a:blip r:embed="rId8" cstate="print"/>
            <a:srcRect/>
            <a:stretch>
              <a:fillRect/>
            </a:stretch>
          </p:blipFill>
          <p:spPr bwMode="auto">
            <a:xfrm>
              <a:off x="8172400" y="4428355"/>
              <a:ext cx="715144" cy="715145"/>
            </a:xfrm>
            <a:prstGeom prst="rect">
              <a:avLst/>
            </a:prstGeom>
            <a:noFill/>
          </p:spPr>
        </p:pic>
        <p:pic>
          <p:nvPicPr>
            <p:cNvPr id="32" name="Picture 10" descr="Camera icon">
              <a:hlinkClick r:id="rId7"/>
            </p:cNvPr>
            <p:cNvPicPr>
              <a:picLocks noChangeAspect="1" noChangeArrowheads="1"/>
            </p:cNvPicPr>
            <p:nvPr/>
          </p:nvPicPr>
          <p:blipFill>
            <a:blip r:embed="rId8" cstate="print"/>
            <a:srcRect/>
            <a:stretch>
              <a:fillRect/>
            </a:stretch>
          </p:blipFill>
          <p:spPr bwMode="auto">
            <a:xfrm>
              <a:off x="7812360" y="4428355"/>
              <a:ext cx="715144" cy="715145"/>
            </a:xfrm>
            <a:prstGeom prst="rect">
              <a:avLst/>
            </a:prstGeom>
            <a:noFill/>
          </p:spPr>
        </p:pic>
        <p:pic>
          <p:nvPicPr>
            <p:cNvPr id="33" name="Picture 10" descr="Camera icon">
              <a:hlinkClick r:id="rId7"/>
            </p:cNvPr>
            <p:cNvPicPr>
              <a:picLocks noChangeAspect="1" noChangeArrowheads="1"/>
            </p:cNvPicPr>
            <p:nvPr/>
          </p:nvPicPr>
          <p:blipFill>
            <a:blip r:embed="rId8" cstate="print"/>
            <a:srcRect/>
            <a:stretch>
              <a:fillRect/>
            </a:stretch>
          </p:blipFill>
          <p:spPr bwMode="auto">
            <a:xfrm>
              <a:off x="7452320" y="4428355"/>
              <a:ext cx="715144" cy="715145"/>
            </a:xfrm>
            <a:prstGeom prst="rect">
              <a:avLst/>
            </a:prstGeom>
            <a:noFill/>
          </p:spPr>
        </p:pic>
        <p:pic>
          <p:nvPicPr>
            <p:cNvPr id="34" name="Picture 12" descr="Camera 2 icon">
              <a:hlinkClick r:id="rId5"/>
            </p:cNvPr>
            <p:cNvPicPr>
              <a:picLocks noChangeAspect="1" noChangeArrowheads="1"/>
            </p:cNvPicPr>
            <p:nvPr/>
          </p:nvPicPr>
          <p:blipFill>
            <a:blip r:embed="rId6" cstate="print"/>
            <a:srcRect/>
            <a:stretch>
              <a:fillRect/>
            </a:stretch>
          </p:blipFill>
          <p:spPr bwMode="auto">
            <a:xfrm>
              <a:off x="6881192" y="4376885"/>
              <a:ext cx="787152" cy="787153"/>
            </a:xfrm>
            <a:prstGeom prst="rect">
              <a:avLst/>
            </a:prstGeom>
            <a:noFill/>
          </p:spPr>
        </p:pic>
      </p:grpSp>
      <p:cxnSp>
        <p:nvCxnSpPr>
          <p:cNvPr id="37" name="直線接點 36"/>
          <p:cNvCxnSpPr/>
          <p:nvPr/>
        </p:nvCxnSpPr>
        <p:spPr>
          <a:xfrm>
            <a:off x="5796136" y="4677139"/>
            <a:ext cx="26642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接點 40"/>
          <p:cNvCxnSpPr/>
          <p:nvPr/>
        </p:nvCxnSpPr>
        <p:spPr>
          <a:xfrm>
            <a:off x="5796136"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a:off x="6300192"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線接點 42"/>
          <p:cNvCxnSpPr/>
          <p:nvPr/>
        </p:nvCxnSpPr>
        <p:spPr>
          <a:xfrm>
            <a:off x="6660232"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線接點 43"/>
          <p:cNvCxnSpPr/>
          <p:nvPr/>
        </p:nvCxnSpPr>
        <p:spPr>
          <a:xfrm>
            <a:off x="7092280"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線接點 44"/>
          <p:cNvCxnSpPr/>
          <p:nvPr/>
        </p:nvCxnSpPr>
        <p:spPr>
          <a:xfrm>
            <a:off x="7452320"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線接點 46"/>
          <p:cNvCxnSpPr/>
          <p:nvPr/>
        </p:nvCxnSpPr>
        <p:spPr>
          <a:xfrm>
            <a:off x="7812360"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線接點 47"/>
          <p:cNvCxnSpPr/>
          <p:nvPr/>
        </p:nvCxnSpPr>
        <p:spPr>
          <a:xfrm>
            <a:off x="8100392" y="4677140"/>
            <a:ext cx="0" cy="3840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線接點 48"/>
          <p:cNvCxnSpPr/>
          <p:nvPr/>
        </p:nvCxnSpPr>
        <p:spPr>
          <a:xfrm>
            <a:off x="8460432" y="4677140"/>
            <a:ext cx="0" cy="384043"/>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icture 6" descr="http://t2.gstatic.com/images?q=tbn:ANd9GcTT-Tt5jmmtzM1Uf6lD3b-RtLhM6yvCfkR9gT6MlCIy8FkV1VfHeg"/>
          <p:cNvPicPr>
            <a:picLocks noChangeAspect="1" noChangeArrowheads="1"/>
          </p:cNvPicPr>
          <p:nvPr/>
        </p:nvPicPr>
        <p:blipFill>
          <a:blip r:embed="rId4" cstate="print">
            <a:clrChange>
              <a:clrFrom>
                <a:srgbClr val="FFFFFF"/>
              </a:clrFrom>
              <a:clrTo>
                <a:srgbClr val="FFFFFF">
                  <a:alpha val="0"/>
                </a:srgbClr>
              </a:clrTo>
            </a:clrChange>
          </a:blip>
          <a:srcRect l="10203" t="5882" r="8177" b="5882"/>
          <a:stretch>
            <a:fillRect/>
          </a:stretch>
        </p:blipFill>
        <p:spPr bwMode="auto">
          <a:xfrm>
            <a:off x="3419872" y="932723"/>
            <a:ext cx="864096" cy="1080120"/>
          </a:xfrm>
          <a:prstGeom prst="rect">
            <a:avLst/>
          </a:prstGeom>
          <a:noFill/>
        </p:spPr>
      </p:pic>
      <p:sp>
        <p:nvSpPr>
          <p:cNvPr id="5124" name="AutoShape 4" descr="data:image/jpeg;base64,/9j/4AAQSkZJRgABAQAAAQABAAD/2wCEAAkGBhQRDxASEhQVFBUVFxkVDRUWFhoVFRcVGBYXFR8cFxQYGyYgGBwmHR4XIDshIyopLzgtFSA9NTU2NiYrODUBCQoKDgsOGA4PGTUdHiQ1NSo1NTU1KSksNTU2LDU1MSk2NTU1NS81Lyk0KSkpNjApNTUpNSosKS01KjU1LTY1Lf/AABEIAEQARAMBIgACEQEDEQH/xAAbAAACAgMBAAAAAAAAAAAAAAAABgQFAgMHAf/EADoQAAEDAgMEBwYCCwAAAAAAAAEAAgMEEQUhMQYSUZETIkFhcYGxFSMyQnLwFMEHJDM0U2KCorKz0f/EABgBAQADAQAAAAAAAAAAAAAAAAABAgQD/8QAHxEBAAICAgIDAAAAAAAAAAAAAAECAxESIQRBIoHB/9oADAMBAAIRAxEAPwDuKEIQaaqqbG0ucbAcyeAHaVSVeNkZuf0Q7GtAfJb+Yu6rfBRtosS99ujSMdX6z2+QUXA8A/EXlluW36g4/fFBIi2hYTZs8oPf0bx5tAvyVtR4xctEm7Z2UcjfhJ4EHNrljU7LQPbbcDeBGqV3xOgkfC/NuniOPj23QP69VdgNYZYGkm7mktceJHbysrFAIQhAIQolZWbmQ1PHQDiUCTjzv1ubx/IJu2c/do/P/Iqrnp4XuLnN3nH4jkFIgqmsaGs3mgaAEf8AEF+kza91p/6G+rlce0u9/MKLUtikdvPaXG1rm2maDbsYfcP+s+gTAqKgmZECIxYXu5p/Iq6ikDgCNDogzQhCAS3jMvvnC/YEyJR2gktUO8B6INfTLCWqDQSTkNVF6VaqnrMc3iD6XUCpwb9I1PU1HQMJ3s9052NuBIAPHVNHSriWwOHWxGA90n+p67B0qCb0yYsEdeEeJ9UodKmvZx16cfU71Ui0QhCASPtLMPxb23F7DK+enDVPBK5t+lLZeSZ0dZRutURCzmA7pe0G43Sct4Z5HIglRO9dDCScN+Lq8L5eq9pqwFwLbOtqAb5d9kvUeOCtp3QVkT45B+0BaW5jR7CRl99iSZX1NBUh0RLrfA8C7Xt4OHqFgw+TkycqXpxvHrfU/ena2OI1MTuHR6LA6WklMrHP3yHCJsha0MDgQbHV2RIU+OfeF29Yd2Y5hLs+IRYlSjfBjkAyuDvRvt/c0/eaT8Lxmqw+oIDHPbe0rRcte3i08e9Ri8rJlpb4avHqZ/S2OKzHfTqD6trTYuAPaCQDyKddkpA6lBBBG87MG414hcxxHBm4tHG+ImKTLdke0gAdrXjt8l1LZrC46Wlhp43bwjbYuOrnalx7ybnzWjxc1s1OVq8Z9wpenGdRO1qhCFpUCwdC06gHyQhBqNBGfkbyWv2VEfkbyQhB57Ji/ht5LIYZEPkbyQhJGxtIwaNHJbWtA0CEIMkIQg//2Q=="/>
          <p:cNvSpPr>
            <a:spLocks noChangeAspect="1" noChangeArrowheads="1"/>
          </p:cNvSpPr>
          <p:nvPr/>
        </p:nvSpPr>
        <p:spPr bwMode="auto">
          <a:xfrm>
            <a:off x="63500" y="-419100"/>
            <a:ext cx="647700" cy="863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5126" name="AutoShape 6" descr="data:image/jpeg;base64,/9j/4AAQSkZJRgABAQAAAQABAAD/2wCEAAkGBhQRDxASEhQVFBUVFxkVDRUWFhoVFRcVGBYXFR8cFxQYGyYgGBwmHR4XIDshIyopLzgtFSA9NTU2NiYrODUBCQoKDgsOGA4PGTUdHiQ1NSo1NTU1KSksNTU2LDU1MSk2NTU1NS81Lyk0KSkpNjApNTUpNSosKS01KjU1LTY1Lf/AABEIAEQARAMBIgACEQEDEQH/xAAbAAACAgMBAAAAAAAAAAAAAAAABgQFAgMHAf/EADoQAAEDAgMEBwYCCwAAAAAAAAEAAgMEEQUhMQYSUZETIkFhcYGxFSMyQnLwFMEHJDM0U2KCorKz0f/EABgBAQADAQAAAAAAAAAAAAAAAAABAgQD/8QAHxEBAAICAgIDAAAAAAAAAAAAAAECAxESIQRBIoHB/9oADAMBAAIRAxEAPwDuKEIQaaqqbG0ucbAcyeAHaVSVeNkZuf0Q7GtAfJb+Yu6rfBRtosS99ujSMdX6z2+QUXA8A/EXlluW36g4/fFBIi2hYTZs8oPf0bx5tAvyVtR4xctEm7Z2UcjfhJ4EHNrljU7LQPbbcDeBGqV3xOgkfC/NuniOPj23QP69VdgNYZYGkm7mktceJHbysrFAIQhAIQolZWbmQ1PHQDiUCTjzv1ubx/IJu2c/do/P/Iqrnp4XuLnN3nH4jkFIgqmsaGs3mgaAEf8AEF+kza91p/6G+rlce0u9/MKLUtikdvPaXG1rm2maDbsYfcP+s+gTAqKgmZECIxYXu5p/Iq6ikDgCNDogzQhCAS3jMvvnC/YEyJR2gktUO8B6INfTLCWqDQSTkNVF6VaqnrMc3iD6XUCpwb9I1PU1HQMJ3s9052NuBIAPHVNHSriWwOHWxGA90n+p67B0qCb0yYsEdeEeJ9UodKmvZx16cfU71Ui0QhCASPtLMPxb23F7DK+enDVPBK5t+lLZeSZ0dZRutURCzmA7pe0G43Sct4Z5HIglRO9dDCScN+Lq8L5eq9pqwFwLbOtqAb5d9kvUeOCtp3QVkT45B+0BaW5jR7CRl99iSZX1NBUh0RLrfA8C7Xt4OHqFgw+TkycqXpxvHrfU/ena2OI1MTuHR6LA6WklMrHP3yHCJsha0MDgQbHV2RIU+OfeF29Yd2Y5hLs+IRYlSjfBjkAyuDvRvt/c0/eaT8Lxmqw+oIDHPbe0rRcte3i08e9Ri8rJlpb4avHqZ/S2OKzHfTqD6trTYuAPaCQDyKddkpA6lBBBG87MG414hcxxHBm4tHG+ImKTLdke0gAdrXjt8l1LZrC46Wlhp43bwjbYuOrnalx7ybnzWjxc1s1OVq8Z9wpenGdRO1qhCFpUCwdC06gHyQhBqNBGfkbyWv2VEfkbyQhB57Ji/ht5LIYZEPkbyQhJGxtIwaNHJbWtA0CEIMkIQg//2Q=="/>
          <p:cNvSpPr>
            <a:spLocks noChangeAspect="1" noChangeArrowheads="1"/>
          </p:cNvSpPr>
          <p:nvPr/>
        </p:nvSpPr>
        <p:spPr bwMode="auto">
          <a:xfrm>
            <a:off x="63500" y="-419100"/>
            <a:ext cx="647700" cy="863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5128" name="AutoShape 8" descr="data:image/jpeg;base64,/9j/4AAQSkZJRgABAQAAAQABAAD/2wCEAAkGBhQRDxASEhQVFBUVFxkVDRUWFhoVFRcVGBYXFR8cFxQYGyYgGBwmHR4XIDshIyopLzgtFSA9NTU2NiYrODUBCQoKDgsOGA4PGTUdHiQ1NSo1NTU1KSksNTU2LDU1MSk2NTU1NS81Lyk0KSkpNjApNTUpNSosKS01KjU1LTY1Lf/AABEIAEQARAMBIgACEQEDEQH/xAAbAAACAgMBAAAAAAAAAAAAAAAABgQFAgMHAf/EADoQAAEDAgMEBwYCCwAAAAAAAAEAAgMEEQUhMQYSUZETIkFhcYGxFSMyQnLwFMEHJDM0U2KCorKz0f/EABgBAQADAQAAAAAAAAAAAAAAAAABAgQD/8QAHxEBAAICAgIDAAAAAAAAAAAAAAECAxESIQRBIoHB/9oADAMBAAIRAxEAPwDuKEIQaaqqbG0ucbAcyeAHaVSVeNkZuf0Q7GtAfJb+Yu6rfBRtosS99ujSMdX6z2+QUXA8A/EXlluW36g4/fFBIi2hYTZs8oPf0bx5tAvyVtR4xctEm7Z2UcjfhJ4EHNrljU7LQPbbcDeBGqV3xOgkfC/NuniOPj23QP69VdgNYZYGkm7mktceJHbysrFAIQhAIQolZWbmQ1PHQDiUCTjzv1ubx/IJu2c/do/P/Iqrnp4XuLnN3nH4jkFIgqmsaGs3mgaAEf8AEF+kza91p/6G+rlce0u9/MKLUtikdvPaXG1rm2maDbsYfcP+s+gTAqKgmZECIxYXu5p/Iq6ikDgCNDogzQhCAS3jMvvnC/YEyJR2gktUO8B6INfTLCWqDQSTkNVF6VaqnrMc3iD6XUCpwb9I1PU1HQMJ3s9052NuBIAPHVNHSriWwOHWxGA90n+p67B0qCb0yYsEdeEeJ9UodKmvZx16cfU71Ui0QhCASPtLMPxb23F7DK+enDVPBK5t+lLZeSZ0dZRutURCzmA7pe0G43Sct4Z5HIglRO9dDCScN+Lq8L5eq9pqwFwLbOtqAb5d9kvUeOCtp3QVkT45B+0BaW5jR7CRl99iSZX1NBUh0RLrfA8C7Xt4OHqFgw+TkycqXpxvHrfU/ena2OI1MTuHR6LA6WklMrHP3yHCJsha0MDgQbHV2RIU+OfeF29Yd2Y5hLs+IRYlSjfBjkAyuDvRvt/c0/eaT8Lxmqw+oIDHPbe0rRcte3i08e9Ri8rJlpb4avHqZ/S2OKzHfTqD6trTYuAPaCQDyKddkpA6lBBBG87MG414hcxxHBm4tHG+ImKTLdke0gAdrXjt8l1LZrC46Wlhp43bwjbYuOrnalx7ybnzWjxc1s1OVq8Z9wpenGdRO1qhCFpUCwdC06gHyQhBqNBGfkbyWv2VEfkbyQhB57Ji/ht5LIYZEPkbyQhJGxtIwaNHJbWtA0CEIMkIQg//2Q=="/>
          <p:cNvSpPr>
            <a:spLocks noChangeAspect="1" noChangeArrowheads="1"/>
          </p:cNvSpPr>
          <p:nvPr/>
        </p:nvSpPr>
        <p:spPr bwMode="auto">
          <a:xfrm>
            <a:off x="63500" y="-419100"/>
            <a:ext cx="647700" cy="863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5130" name="AutoShape 10" descr="data:image/jpeg;base64,/9j/4AAQSkZJRgABAQAAAQABAAD/2wBDAAkGBwgHBgkIBwgKCgkLDRYPDQwMDRsUFRAWIB0iIiAdHx8kKDQsJCYxJx8fLT0tMTU3Ojo6Iys/RD84QzQ5Ojf/2wBDAQoKCg0MDRoPDxo3JR8lNzc3Nzc3Nzc3Nzc3Nzc3Nzc3Nzc3Nzc3Nzc3Nzc3Nzc3Nzc3Nzc3Nzc3Nzc3Nzc3Nzf/wAARCACQALQDASIAAhEBAxEB/8QAHAABAAIDAQEBAAAAAAAAAAAAAAUGAwQHAgEI/8QARRAAAQMDAAUIBQgJAwUAAAAAAQACAwQFEQYSITFhBxMiMkFRcYEUFUKx0SM1UnKRkqHBJCUzNDZzstLhgoPihJPC8PH/xAAaAQEAAwEBAQAAAAAAAAAAAAAAAgMEBQEG/8QAIREBAAICAgMBAQEBAAAAAAAAAAECAxEEEgUhMRMyQbH/2gAMAwEAAhEDEQA/AO4oiICIiAiIgIiICL4TgKn6V8pWjejDnw1NWaqsbsNLSYe9p7nbcN39pQXDKZXFKnlru9WT6j0Umki9l7y95+xrcfitaPld0zp3a9dosDH3CCVn44KDuqLm+ifKtBfGYqLRURysBMraaRszo8dpj2SEdnRa7yV/oK+luMPPUU8c0ecEsOdU9oI7DwKDZREQEREGLmI+4/eKGCPuP3isqIMLqaN28H7xC8to4WnIDvvn4rYRBjZCxgIaNmc7yiyIgIiICIiAiIgL4SADk4X1Q+kFWYYDDGek8bfDcB5oK7phdblcMWmwuc10mx8rTjoneSRuHhtKitGeTO0W54mrYhcrgdr5JG9Bp37G7h+KtlsoeZw0bZ5elI/uCkJasQSiht8QmqcZcCcNjH0nnj2DeftwCntbYmhrebjaNzY2blldb8j9pnxaF5FufLh1bWTyn6MTzEweAac48SV7Fsp2D5J07D3tqH/Haghbjo5RyyNllpITIw5bKxgBC8soA+XnqWb0O4gYZUgZbKB7MjfaH478EKcdz9NtkcaiLtOMPb9m8f8Au1atdE1hErCCx+Dkd/eEGSz3Q1wlgqYvR6+nIbUU5dnVzuc0+0w7wfI4IIEmq7cmyCOK70ozV0eyVjd80XtNPvHEKegmjnhjmicHRyNDmuHaCMhBkREQEREBERAREQEREBERAREQCq5VfpN2Gt1Q4uOe4bArEVWqYk1jye2IEoM9wuLLNZ6m4yN13uIZEzOC95Oq1o8SQt+zUHoNE1krg+oedeokx13nf5dgHYAAoXSmJktLYYnjLTdKZ2O/Dsj3K1BAREQfCo24M1IJ42jILDIwdxG8fn5qTWtVjpQ57XEHw1XII+1SCRsZI6MzMEFNGfkaWooSc+h1D4m8GdZo8g4DyWG07I6cdzj7ys9pP65vDOwSxu+1n+EEwiIgIiICIiAiIgIiICIiAiIgFValP6W/+S1WgqqU5/S3/wAlqD3pKfk9H+Nzg96tIVT0oOGaN8brB+atYQfUREBa9Z1oP5h/pctha1Zvg/mH+lyCHtJ6FP8AXPvKz2j5+vfB8X9C1bQejT/XPvK2LMf1/feEkX9CCcREQEREBERAREQEREBERAREQQdDcJ6qmbLJJqHG3VAwtWA2+aZ3MTkyY1TvXmz/ADcPqlRFjP6wf9ZBZam1NqhTGoL3imkE0JJ6jxuP/wBWyBIdhrXj7vwW2/8AYDwUNN1zuQSXMSndXy/Y34KPrKe4tlIiukrRj6DPgsQUZWk+l7+xBvGG852XiT/ts/tXiShv0mCLpI7By35Jmw4x9His1t7FPwdRBSfVV9piOauD26pyOgzYfMLRm9e2+Soqm3J7XzEGV2ozpkDA9nu7ld6va4qt6Q/ubvFBOaKS1c1uMldVvqZHOzrPa1uBjcNUBTShdE/mtvl7lNICIiAiIgIiICIiAiIgIiFBV7P83/6Soex/OD/rKC0S5RrfcLrJYnU8lPMBI1kj3Atkc07hxxk+Sk6Cuipbg7JLiXd2FRl5OLD/AHOkq0tb46K79h5KFm65UbpFpm2y2d9cbfNVRRkCRsTgC1p2a23szhUxvKvRznPqupbnsL2r3ByMeevfHO4LUms6l0JRlb+9+S8aLXyDSWlmlphzL4XAPiftIB3HZ2H8lr3itjpa4seSXAdgUb8nFSdWl7FLT8Tlt7FYIOouS3rlHp9GaiJlRbKieKVusyWNwAJB2jb2hYI+Xq1tbj1LWn/cZ8VdS8Xr2r8RmNTqXU6vrFVvSH90d4repr5TXW3U1wo3B9PUsD43cO7xB2eSh9K6ttNbXSv2gnYAs08/jxPWbe0ox3mN6WbRP5rb5e5TSpfJjfm3u310YpZKd9HOInCQg63RzkcFdFrj2gIiICIiAiIgIiICIiAiL4UH4vrp5Ka+1E8DzHNHVPex7TtaQ84K7DoxeI75TwVzBqvfslZ9F43j8xwK47pBBJT3qujmaWvE7zjG8axwfAqd5O70LVe44KiQilqnBjs7mvz0XcO4/wCFg8jg/bBPX7C7DfpeNu+CCKqpZKeoYJIZWFj2OGQ5pGCFxW+WWWwXue3yBxjadaB5268Z3Hx7DxC7dS7goXlB0f8AW9mFZTsLqyhBewMGXPZvc3HadmRxHFfP+G5M4cvS3yf+tfJp2jaiaHXp1hvENXk8w46lQwe0w/A4PkrxpK9slxEjHBzHNDmuByCDtBC5fAdgIVjsV19IcLfO8c5C3MWTtczu8vzXd8hg7V/SPsMuG2p0kb/YmaQWSaj2CcdOBx9l43eR3ea4fIx8b3RyNcx7SWua4YLSN4IX6Kt+8LnXK9o0aSsjvtK35CrIZOAOrLg4PmB9o4rJ4zlRW/42n78Sz0/2G3yO6TmN79HqyT5N5MtIT2O9pvnvHgV0HTo/qMZ3ZX5xpqiSkqIaiB+pNC8SRvHY4HIP2hd1rL/DpJoLTXGLDXu6E0YPUkG8fmOBCeS43XJXLX5M+0sF91msr3yd08UdlE7GASTBvOEduBgK1qscn38Owqzrrcad4oZ8n9SIiK9AREQEREBERAREQF8O5fUQfnnlJ0V9M0Yg0ipIyZ6V7o6kN9qLWOHf6SfsPBclG9fp+g0dp6i2SRvqarmpGuLoudOqc5yMKq2zk80dnq3RSUhLQ76RVWGt6V62e21M7hucmGkJvtjbHUSB1dSYjm73j2X44gY8QVf6ccFEW/k20ftZM9ujnppXMw50UrhkdxXp9iaxx1a6uHDniuNl8PM5pvjmIiWmORHXUuc6c2D1Je3PgYRSVZMsWzY056TfInPgeCod1rZbbcqWsg/aQu1gO/sI8xkLvFdoxS3CJsNbUVU0bXazWvlJwVXrhyf2F9TqSQOeANmXkrs4q2ikVye2aZ97hk0frIbjRw1dM4OimbrDh3g8Ru8lYa20017s9Tbq1gdDUMLTs6p7COIOD5LSsuhVrpIuZpH1MMWdbVZK4DKsUGidIGgtq60eExXFyeJyzk747a9+mj9omNS/KV8tlTZbtVW2tbqz0z9R3HuI4EYPmpPRa9yW909E959Eq8BzSdjXjqu/HB/wv0BeuTmw3KqNRcI5aiYNDeckkJOBuCrV25ONG6Wnc+KjIIPa4rt2p3x9bs8Tqdwv/J//AA9D4D3KzKs6B0EdBZ9SJ8rmuIID362rs3BWZMVOlIq9tO52IiKxEREQEREBERAREQEKIgrjbNdYIeZo62jYzaMyU7nHH3gFH02it6ppTJFdqPWJztpD/crmmEFeNBpMRj1zQgcKI/3LVfYdIHnJvdNnhR/8la0QVM6O34jHr+MfVox8VjOil1c7XkvjXP7/AEYfFXDCIKvDo/eYepeovOlHxW2yh0gYMC8UpHGj/wCSnUQQD7bfXnpXSkP/AEh/uWnV6OXWqjLJbhSFp7qcj/yVrTCCOsdBLbqPmJ5GSOB6zAQMeBUiiICIiAiIgIiIP//Z"/>
          <p:cNvSpPr>
            <a:spLocks noChangeAspect="1" noChangeArrowheads="1"/>
          </p:cNvSpPr>
          <p:nvPr/>
        </p:nvSpPr>
        <p:spPr bwMode="auto">
          <a:xfrm>
            <a:off x="63500" y="-723900"/>
            <a:ext cx="1409700" cy="1498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5132" name="AutoShape 12" descr="data:image/jpeg;base64,/9j/4AAQSkZJRgABAQAAAQABAAD/2wBDAAkGBwgHBgkIBwgKCgkLDRYPDQwMDRsUFRAWIB0iIiAdHx8kKDQsJCYxJx8fLT0tMTU3Ojo6Iys/RD84QzQ5Ojf/2wBDAQoKCg0MDRoPDxo3JR8lNzc3Nzc3Nzc3Nzc3Nzc3Nzc3Nzc3Nzc3Nzc3Nzc3Nzc3Nzc3Nzc3Nzc3Nzc3Nzc3Nzf/wAARCACQALQDASIAAhEBAxEB/8QAHAABAAIDAQEBAAAAAAAAAAAAAAUGAwQHAgEI/8QARRAAAQMDAAUIBQgJAwUAAAAAAQACAwQFEQYSITFhBxMiMkFRcYEUFUKx0SM1UnKRkqHBJCUzNDZzstLhgoPihJPC8PH/xAAaAQEAAwEBAQAAAAAAAAAAAAAAAgMEBQEG/8QAIREBAAICAgMBAQEBAAAAAAAAAAECAxEEEgUhMRMyQbH/2gAMAwEAAhEDEQA/AO4oiICIiAiIgIiICL4TgKn6V8pWjejDnw1NWaqsbsNLSYe9p7nbcN39pQXDKZXFKnlru9WT6j0Umki9l7y95+xrcfitaPld0zp3a9dosDH3CCVn44KDuqLm+ifKtBfGYqLRURysBMraaRszo8dpj2SEdnRa7yV/oK+luMPPUU8c0ecEsOdU9oI7DwKDZREQEREGLmI+4/eKGCPuP3isqIMLqaN28H7xC8to4WnIDvvn4rYRBjZCxgIaNmc7yiyIgIiICIiAiIgL4SADk4X1Q+kFWYYDDGek8bfDcB5oK7phdblcMWmwuc10mx8rTjoneSRuHhtKitGeTO0W54mrYhcrgdr5JG9Bp37G7h+KtlsoeZw0bZ5elI/uCkJasQSiht8QmqcZcCcNjH0nnj2DeftwCntbYmhrebjaNzY2blldb8j9pnxaF5FufLh1bWTyn6MTzEweAac48SV7Fsp2D5J07D3tqH/Haghbjo5RyyNllpITIw5bKxgBC8soA+XnqWb0O4gYZUgZbKB7MjfaH478EKcdz9NtkcaiLtOMPb9m8f8Au1atdE1hErCCx+Dkd/eEGSz3Q1wlgqYvR6+nIbUU5dnVzuc0+0w7wfI4IIEmq7cmyCOK70ozV0eyVjd80XtNPvHEKegmjnhjmicHRyNDmuHaCMhBkREQEREBERAREQEREBERAREQCq5VfpN2Gt1Q4uOe4bArEVWqYk1jye2IEoM9wuLLNZ6m4yN13uIZEzOC95Oq1o8SQt+zUHoNE1krg+oedeokx13nf5dgHYAAoXSmJktLYYnjLTdKZ2O/Dsj3K1BAREQfCo24M1IJ42jILDIwdxG8fn5qTWtVjpQ57XEHw1XII+1SCRsZI6MzMEFNGfkaWooSc+h1D4m8GdZo8g4DyWG07I6cdzj7ys9pP65vDOwSxu+1n+EEwiIgIiICIiAiIgIiICIiAiIgFValP6W/+S1WgqqU5/S3/wAlqD3pKfk9H+Nzg96tIVT0oOGaN8brB+atYQfUREBa9Z1oP5h/pctha1Zvg/mH+lyCHtJ6FP8AXPvKz2j5+vfB8X9C1bQejT/XPvK2LMf1/feEkX9CCcREQEREBERAREQEREBERAREQQdDcJ6qmbLJJqHG3VAwtWA2+aZ3MTkyY1TvXmz/ADcPqlRFjP6wf9ZBZam1NqhTGoL3imkE0JJ6jxuP/wBWyBIdhrXj7vwW2/8AYDwUNN1zuQSXMSndXy/Y34KPrKe4tlIiukrRj6DPgsQUZWk+l7+xBvGG852XiT/ts/tXiShv0mCLpI7By35Jmw4x9His1t7FPwdRBSfVV9piOauD26pyOgzYfMLRm9e2+Soqm3J7XzEGV2ozpkDA9nu7ld6va4qt6Q/ubvFBOaKS1c1uMldVvqZHOzrPa1uBjcNUBTShdE/mtvl7lNICIiAiIgIiICIiAiIgIiFBV7P83/6Soex/OD/rKC0S5RrfcLrJYnU8lPMBI1kj3Atkc07hxxk+Sk6Cuipbg7JLiXd2FRl5OLD/AHOkq0tb46K79h5KFm65UbpFpm2y2d9cbfNVRRkCRsTgC1p2a23szhUxvKvRznPqupbnsL2r3ByMeevfHO4LUms6l0JRlb+9+S8aLXyDSWlmlphzL4XAPiftIB3HZ2H8lr3itjpa4seSXAdgUb8nFSdWl7FLT8Tlt7FYIOouS3rlHp9GaiJlRbKieKVusyWNwAJB2jb2hYI+Xq1tbj1LWn/cZ8VdS8Xr2r8RmNTqXU6vrFVvSH90d4repr5TXW3U1wo3B9PUsD43cO7xB2eSh9K6ttNbXSv2gnYAs08/jxPWbe0ox3mN6WbRP5rb5e5TSpfJjfm3u310YpZKd9HOInCQg63RzkcFdFrj2gIiICIiAiIgIiICIiAiL4UH4vrp5Ka+1E8DzHNHVPex7TtaQ84K7DoxeI75TwVzBqvfslZ9F43j8xwK47pBBJT3qujmaWvE7zjG8axwfAqd5O70LVe44KiQilqnBjs7mvz0XcO4/wCFg8jg/bBPX7C7DfpeNu+CCKqpZKeoYJIZWFj2OGQ5pGCFxW+WWWwXue3yBxjadaB5268Z3Hx7DxC7dS7goXlB0f8AW9mFZTsLqyhBewMGXPZvc3HadmRxHFfP+G5M4cvS3yf+tfJp2jaiaHXp1hvENXk8w46lQwe0w/A4PkrxpK9slxEjHBzHNDmuByCDtBC5fAdgIVjsV19IcLfO8c5C3MWTtczu8vzXd8hg7V/SPsMuG2p0kb/YmaQWSaj2CcdOBx9l43eR3ea4fIx8b3RyNcx7SWua4YLSN4IX6Kt+8LnXK9o0aSsjvtK35CrIZOAOrLg4PmB9o4rJ4zlRW/42n78Sz0/2G3yO6TmN79HqyT5N5MtIT2O9pvnvHgV0HTo/qMZ3ZX5xpqiSkqIaiB+pNC8SRvHY4HIP2hd1rL/DpJoLTXGLDXu6E0YPUkG8fmOBCeS43XJXLX5M+0sF91msr3yd08UdlE7GASTBvOEduBgK1qscn38Owqzrrcad4oZ8n9SIiK9AREQEREBERAREQF8O5fUQfnnlJ0V9M0Yg0ipIyZ6V7o6kN9qLWOHf6SfsPBclG9fp+g0dp6i2SRvqarmpGuLoudOqc5yMKq2zk80dnq3RSUhLQ76RVWGt6V62e21M7hucmGkJvtjbHUSB1dSYjm73j2X44gY8QVf6ccFEW/k20ftZM9ujnppXMw50UrhkdxXp9iaxx1a6uHDniuNl8PM5pvjmIiWmORHXUuc6c2D1Je3PgYRSVZMsWzY056TfInPgeCod1rZbbcqWsg/aQu1gO/sI8xkLvFdoxS3CJsNbUVU0bXazWvlJwVXrhyf2F9TqSQOeANmXkrs4q2ikVye2aZ97hk0frIbjRw1dM4OimbrDh3g8Ru8lYa20017s9Tbq1gdDUMLTs6p7COIOD5LSsuhVrpIuZpH1MMWdbVZK4DKsUGidIGgtq60eExXFyeJyzk747a9+mj9omNS/KV8tlTZbtVW2tbqz0z9R3HuI4EYPmpPRa9yW909E959Eq8BzSdjXjqu/HB/wv0BeuTmw3KqNRcI5aiYNDeckkJOBuCrV25ONG6Wnc+KjIIPa4rt2p3x9bs8Tqdwv/J//AA9D4D3KzKs6B0EdBZ9SJ8rmuIID362rs3BWZMVOlIq9tO52IiKxEREQEREBERAREQEKIgrjbNdYIeZo62jYzaMyU7nHH3gFH02it6ppTJFdqPWJztpD/crmmEFeNBpMRj1zQgcKI/3LVfYdIHnJvdNnhR/8la0QVM6O34jHr+MfVox8VjOil1c7XkvjXP7/AEYfFXDCIKvDo/eYepeovOlHxW2yh0gYMC8UpHGj/wCSnUQQD7bfXnpXSkP/AEh/uWnV6OXWqjLJbhSFp7qcj/yVrTCCOsdBLbqPmJ5GSOB6zAQMeBUiiICIiAiIgIiIP//Z"/>
          <p:cNvSpPr>
            <a:spLocks noChangeAspect="1" noChangeArrowheads="1"/>
          </p:cNvSpPr>
          <p:nvPr/>
        </p:nvSpPr>
        <p:spPr bwMode="auto">
          <a:xfrm>
            <a:off x="63500" y="-723900"/>
            <a:ext cx="1409700" cy="1498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5134" name="AutoShape 14" descr="data:image/jpeg;base64,/9j/4AAQSkZJRgABAQAAAQABAAD/2wBDAAkGBwgHBgkIBwgKCgkLDRYPDQwMDRsUFRAWIB0iIiAdHx8kKDQsJCYxJx8fLT0tMTU3Ojo6Iys/RD84QzQ5Ojf/2wBDAQoKCg0MDRoPDxo3JR8lNzc3Nzc3Nzc3Nzc3Nzc3Nzc3Nzc3Nzc3Nzc3Nzc3Nzc3Nzc3Nzc3Nzc3Nzc3Nzc3Nzf/wAARCACQALQDASIAAhEBAxEB/8QAHAABAAIDAQEBAAAAAAAAAAAAAAUGAwQHAgEI/8QARRAAAQMDAAUIBQgJAwUAAAAAAQACAwQFEQYSITFhBxMiMkFRcYEUFUKx0SM1UnKRkqHBJCUzNDZzstLhgoPihJPC8PH/xAAaAQEAAwEBAQAAAAAAAAAAAAAAAgMEBQEG/8QAIREBAAICAgMBAQEBAAAAAAAAAAECAxEEEgUhMRMyQbH/2gAMAwEAAhEDEQA/AO4oiICIiAiIgIiICL4TgKn6V8pWjejDnw1NWaqsbsNLSYe9p7nbcN39pQXDKZXFKnlru9WT6j0Umki9l7y95+xrcfitaPld0zp3a9dosDH3CCVn44KDuqLm+ifKtBfGYqLRURysBMraaRszo8dpj2SEdnRa7yV/oK+luMPPUU8c0ecEsOdU9oI7DwKDZREQEREGLmI+4/eKGCPuP3isqIMLqaN28H7xC8to4WnIDvvn4rYRBjZCxgIaNmc7yiyIgIiICIiAiIgL4SADk4X1Q+kFWYYDDGek8bfDcB5oK7phdblcMWmwuc10mx8rTjoneSRuHhtKitGeTO0W54mrYhcrgdr5JG9Bp37G7h+KtlsoeZw0bZ5elI/uCkJasQSiht8QmqcZcCcNjH0nnj2DeftwCntbYmhrebjaNzY2blldb8j9pnxaF5FufLh1bWTyn6MTzEweAac48SV7Fsp2D5J07D3tqH/Haghbjo5RyyNllpITIw5bKxgBC8soA+XnqWb0O4gYZUgZbKB7MjfaH478EKcdz9NtkcaiLtOMPb9m8f8Au1atdE1hErCCx+Dkd/eEGSz3Q1wlgqYvR6+nIbUU5dnVzuc0+0w7wfI4IIEmq7cmyCOK70ozV0eyVjd80XtNPvHEKegmjnhjmicHRyNDmuHaCMhBkREQEREBERAREQEREBERAREQCq5VfpN2Gt1Q4uOe4bArEVWqYk1jye2IEoM9wuLLNZ6m4yN13uIZEzOC95Oq1o8SQt+zUHoNE1krg+oedeokx13nf5dgHYAAoXSmJktLYYnjLTdKZ2O/Dsj3K1BAREQfCo24M1IJ42jILDIwdxG8fn5qTWtVjpQ57XEHw1XII+1SCRsZI6MzMEFNGfkaWooSc+h1D4m8GdZo8g4DyWG07I6cdzj7ys9pP65vDOwSxu+1n+EEwiIgIiICIiAiIgIiICIiAiIgFValP6W/+S1WgqqU5/S3/wAlqD3pKfk9H+Nzg96tIVT0oOGaN8brB+atYQfUREBa9Z1oP5h/pctha1Zvg/mH+lyCHtJ6FP8AXPvKz2j5+vfB8X9C1bQejT/XPvK2LMf1/feEkX9CCcREQEREBERAREQEREBERAREQQdDcJ6qmbLJJqHG3VAwtWA2+aZ3MTkyY1TvXmz/ADcPqlRFjP6wf9ZBZam1NqhTGoL3imkE0JJ6jxuP/wBWyBIdhrXj7vwW2/8AYDwUNN1zuQSXMSndXy/Y34KPrKe4tlIiukrRj6DPgsQUZWk+l7+xBvGG852XiT/ts/tXiShv0mCLpI7By35Jmw4x9His1t7FPwdRBSfVV9piOauD26pyOgzYfMLRm9e2+Soqm3J7XzEGV2ozpkDA9nu7ld6va4qt6Q/ubvFBOaKS1c1uMldVvqZHOzrPa1uBjcNUBTShdE/mtvl7lNICIiAiIgIiICIiAiIgIiFBV7P83/6Soex/OD/rKC0S5RrfcLrJYnU8lPMBI1kj3Atkc07hxxk+Sk6Cuipbg7JLiXd2FRl5OLD/AHOkq0tb46K79h5KFm65UbpFpm2y2d9cbfNVRRkCRsTgC1p2a23szhUxvKvRznPqupbnsL2r3ByMeevfHO4LUms6l0JRlb+9+S8aLXyDSWlmlphzL4XAPiftIB3HZ2H8lr3itjpa4seSXAdgUb8nFSdWl7FLT8Tlt7FYIOouS3rlHp9GaiJlRbKieKVusyWNwAJB2jb2hYI+Xq1tbj1LWn/cZ8VdS8Xr2r8RmNTqXU6vrFVvSH90d4repr5TXW3U1wo3B9PUsD43cO7xB2eSh9K6ttNbXSv2gnYAs08/jxPWbe0ox3mN6WbRP5rb5e5TSpfJjfm3u310YpZKd9HOInCQg63RzkcFdFrj2gIiICIiAiIgIiICIiAiL4UH4vrp5Ka+1E8DzHNHVPex7TtaQ84K7DoxeI75TwVzBqvfslZ9F43j8xwK47pBBJT3qujmaWvE7zjG8axwfAqd5O70LVe44KiQilqnBjs7mvz0XcO4/wCFg8jg/bBPX7C7DfpeNu+CCKqpZKeoYJIZWFj2OGQ5pGCFxW+WWWwXue3yBxjadaB5268Z3Hx7DxC7dS7goXlB0f8AW9mFZTsLqyhBewMGXPZvc3HadmRxHFfP+G5M4cvS3yf+tfJp2jaiaHXp1hvENXk8w46lQwe0w/A4PkrxpK9slxEjHBzHNDmuByCDtBC5fAdgIVjsV19IcLfO8c5C3MWTtczu8vzXd8hg7V/SPsMuG2p0kb/YmaQWSaj2CcdOBx9l43eR3ea4fIx8b3RyNcx7SWua4YLSN4IX6Kt+8LnXK9o0aSsjvtK35CrIZOAOrLg4PmB9o4rJ4zlRW/42n78Sz0/2G3yO6TmN79HqyT5N5MtIT2O9pvnvHgV0HTo/qMZ3ZX5xpqiSkqIaiB+pNC8SRvHY4HIP2hd1rL/DpJoLTXGLDXu6E0YPUkG8fmOBCeS43XJXLX5M+0sF91msr3yd08UdlE7GASTBvOEduBgK1qscn38Owqzrrcad4oZ8n9SIiK9AREQEREBERAREQF8O5fUQfnnlJ0V9M0Yg0ipIyZ6V7o6kN9qLWOHf6SfsPBclG9fp+g0dp6i2SRvqarmpGuLoudOqc5yMKq2zk80dnq3RSUhLQ76RVWGt6V62e21M7hucmGkJvtjbHUSB1dSYjm73j2X44gY8QVf6ccFEW/k20ftZM9ujnppXMw50UrhkdxXp9iaxx1a6uHDniuNl8PM5pvjmIiWmORHXUuc6c2D1Je3PgYRSVZMsWzY056TfInPgeCod1rZbbcqWsg/aQu1gO/sI8xkLvFdoxS3CJsNbUVU0bXazWvlJwVXrhyf2F9TqSQOeANmXkrs4q2ikVye2aZ97hk0frIbjRw1dM4OimbrDh3g8Ru8lYa20017s9Tbq1gdDUMLTs6p7COIOD5LSsuhVrpIuZpH1MMWdbVZK4DKsUGidIGgtq60eExXFyeJyzk747a9+mj9omNS/KV8tlTZbtVW2tbqz0z9R3HuI4EYPmpPRa9yW909E959Eq8BzSdjXjqu/HB/wv0BeuTmw3KqNRcI5aiYNDeckkJOBuCrV25ONG6Wnc+KjIIPa4rt2p3x9bs8Tqdwv/J//AA9D4D3KzKs6B0EdBZ9SJ8rmuIID362rs3BWZMVOlIq9tO52IiKxEREQEREBERAREQEKIgrjbNdYIeZo62jYzaMyU7nHH3gFH02it6ppTJFdqPWJztpD/crmmEFeNBpMRj1zQgcKI/3LVfYdIHnJvdNnhR/8la0QVM6O34jHr+MfVox8VjOil1c7XkvjXP7/AEYfFXDCIKvDo/eYepeovOlHxW2yh0gYMC8UpHGj/wCSnUQQD7bfXnpXSkP/AEh/uWnV6OXWqjLJbhSFp7qcj/yVrTCCOsdBLbqPmJ5GSOB6zAQMeBUiiICIiAiIgIiIP//Z"/>
          <p:cNvSpPr>
            <a:spLocks noChangeAspect="1" noChangeArrowheads="1"/>
          </p:cNvSpPr>
          <p:nvPr/>
        </p:nvSpPr>
        <p:spPr bwMode="auto">
          <a:xfrm>
            <a:off x="63500" y="-723900"/>
            <a:ext cx="1409700" cy="1498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5136" name="AutoShape 16" descr="data:image/jpeg;base64,/9j/4AAQSkZJRgABAQAAAQABAAD/2wBDAAkGBwgHBgkIBwgKCgkLDRYPDQwMDRsUFRAWIB0iIiAdHx8kKDQsJCYxJx8fLT0tMTU3Ojo6Iys/RD84QzQ5Ojf/2wBDAQoKCg0MDRoPDxo3JR8lNzc3Nzc3Nzc3Nzc3Nzc3Nzc3Nzc3Nzc3Nzc3Nzc3Nzc3Nzc3Nzc3Nzc3Nzc3Nzc3Nzf/wAARCACQALQDASIAAhEBAxEB/8QAHAABAAIDAQEBAAAAAAAAAAAAAAUGAwQHAgEI/8QARRAAAQMDAAUIBQgJAwUAAAAAAQACAwQFEQYSITFhBxMiMkFRcYEUFUKx0SM1UnKRkqHBJCUzNDZzstLhgoPihJPC8PH/xAAaAQEAAwEBAQAAAAAAAAAAAAAAAgMEBQEG/8QAIREBAAICAgMBAQEBAAAAAAAAAAECAxEEEgUhMRMyQbH/2gAMAwEAAhEDEQA/AO4oiICIiAiIgIiICL4TgKn6V8pWjejDnw1NWaqsbsNLSYe9p7nbcN39pQXDKZXFKnlru9WT6j0Umki9l7y95+xrcfitaPld0zp3a9dosDH3CCVn44KDuqLm+ifKtBfGYqLRURysBMraaRszo8dpj2SEdnRa7yV/oK+luMPPUU8c0ecEsOdU9oI7DwKDZREQEREGLmI+4/eKGCPuP3isqIMLqaN28H7xC8to4WnIDvvn4rYRBjZCxgIaNmc7yiyIgIiICIiAiIgL4SADk4X1Q+kFWYYDDGek8bfDcB5oK7phdblcMWmwuc10mx8rTjoneSRuHhtKitGeTO0W54mrYhcrgdr5JG9Bp37G7h+KtlsoeZw0bZ5elI/uCkJasQSiht8QmqcZcCcNjH0nnj2DeftwCntbYmhrebjaNzY2blldb8j9pnxaF5FufLh1bWTyn6MTzEweAac48SV7Fsp2D5J07D3tqH/Haghbjo5RyyNllpITIw5bKxgBC8soA+XnqWb0O4gYZUgZbKB7MjfaH478EKcdz9NtkcaiLtOMPb9m8f8Au1atdE1hErCCx+Dkd/eEGSz3Q1wlgqYvR6+nIbUU5dnVzuc0+0w7wfI4IIEmq7cmyCOK70ozV0eyVjd80XtNPvHEKegmjnhjmicHRyNDmuHaCMhBkREQEREBERAREQEREBERAREQCq5VfpN2Gt1Q4uOe4bArEVWqYk1jye2IEoM9wuLLNZ6m4yN13uIZEzOC95Oq1o8SQt+zUHoNE1krg+oedeokx13nf5dgHYAAoXSmJktLYYnjLTdKZ2O/Dsj3K1BAREQfCo24M1IJ42jILDIwdxG8fn5qTWtVjpQ57XEHw1XII+1SCRsZI6MzMEFNGfkaWooSc+h1D4m8GdZo8g4DyWG07I6cdzj7ys9pP65vDOwSxu+1n+EEwiIgIiICIiAiIgIiICIiAiIgFValP6W/+S1WgqqU5/S3/wAlqD3pKfk9H+Nzg96tIVT0oOGaN8brB+atYQfUREBa9Z1oP5h/pctha1Zvg/mH+lyCHtJ6FP8AXPvKz2j5+vfB8X9C1bQejT/XPvK2LMf1/feEkX9CCcREQEREBERAREQEREBERAREQQdDcJ6qmbLJJqHG3VAwtWA2+aZ3MTkyY1TvXmz/ADcPqlRFjP6wf9ZBZam1NqhTGoL3imkE0JJ6jxuP/wBWyBIdhrXj7vwW2/8AYDwUNN1zuQSXMSndXy/Y34KPrKe4tlIiukrRj6DPgsQUZWk+l7+xBvGG852XiT/ts/tXiShv0mCLpI7By35Jmw4x9His1t7FPwdRBSfVV9piOauD26pyOgzYfMLRm9e2+Soqm3J7XzEGV2ozpkDA9nu7ld6va4qt6Q/ubvFBOaKS1c1uMldVvqZHOzrPa1uBjcNUBTShdE/mtvl7lNICIiAiIgIiICIiAiIgIiFBV7P83/6Soex/OD/rKC0S5RrfcLrJYnU8lPMBI1kj3Atkc07hxxk+Sk6Cuipbg7JLiXd2FRl5OLD/AHOkq0tb46K79h5KFm65UbpFpm2y2d9cbfNVRRkCRsTgC1p2a23szhUxvKvRznPqupbnsL2r3ByMeevfHO4LUms6l0JRlb+9+S8aLXyDSWlmlphzL4XAPiftIB3HZ2H8lr3itjpa4seSXAdgUb8nFSdWl7FLT8Tlt7FYIOouS3rlHp9GaiJlRbKieKVusyWNwAJB2jb2hYI+Xq1tbj1LWn/cZ8VdS8Xr2r8RmNTqXU6vrFVvSH90d4repr5TXW3U1wo3B9PUsD43cO7xB2eSh9K6ttNbXSv2gnYAs08/jxPWbe0ox3mN6WbRP5rb5e5TSpfJjfm3u310YpZKd9HOInCQg63RzkcFdFrj2gIiICIiAiIgIiICIiAiL4UH4vrp5Ka+1E8DzHNHVPex7TtaQ84K7DoxeI75TwVzBqvfslZ9F43j8xwK47pBBJT3qujmaWvE7zjG8axwfAqd5O70LVe44KiQilqnBjs7mvz0XcO4/wCFg8jg/bBPX7C7DfpeNu+CCKqpZKeoYJIZWFj2OGQ5pGCFxW+WWWwXue3yBxjadaB5268Z3Hx7DxC7dS7goXlB0f8AW9mFZTsLqyhBewMGXPZvc3HadmRxHFfP+G5M4cvS3yf+tfJp2jaiaHXp1hvENXk8w46lQwe0w/A4PkrxpK9slxEjHBzHNDmuByCDtBC5fAdgIVjsV19IcLfO8c5C3MWTtczu8vzXd8hg7V/SPsMuG2p0kb/YmaQWSaj2CcdOBx9l43eR3ea4fIx8b3RyNcx7SWua4YLSN4IX6Kt+8LnXK9o0aSsjvtK35CrIZOAOrLg4PmB9o4rJ4zlRW/42n78Sz0/2G3yO6TmN79HqyT5N5MtIT2O9pvnvHgV0HTo/qMZ3ZX5xpqiSkqIaiB+pNC8SRvHY4HIP2hd1rL/DpJoLTXGLDXu6E0YPUkG8fmOBCeS43XJXLX5M+0sF91msr3yd08UdlE7GASTBvOEduBgK1qscn38Owqzrrcad4oZ8n9SIiK9AREQEREBERAREQF8O5fUQfnnlJ0V9M0Yg0ipIyZ6V7o6kN9qLWOHf6SfsPBclG9fp+g0dp6i2SRvqarmpGuLoudOqc5yMKq2zk80dnq3RSUhLQ76RVWGt6V62e21M7hucmGkJvtjbHUSB1dSYjm73j2X44gY8QVf6ccFEW/k20ftZM9ujnppXMw50UrhkdxXp9iaxx1a6uHDniuNl8PM5pvjmIiWmORHXUuc6c2D1Je3PgYRSVZMsWzY056TfInPgeCod1rZbbcqWsg/aQu1gO/sI8xkLvFdoxS3CJsNbUVU0bXazWvlJwVXrhyf2F9TqSQOeANmXkrs4q2ikVye2aZ97hk0frIbjRw1dM4OimbrDh3g8Ru8lYa20017s9Tbq1gdDUMLTs6p7COIOD5LSsuhVrpIuZpH1MMWdbVZK4DKsUGidIGgtq60eExXFyeJyzk747a9+mj9omNS/KV8tlTZbtVW2tbqz0z9R3HuI4EYPmpPRa9yW909E959Eq8BzSdjXjqu/HB/wv0BeuTmw3KqNRcI5aiYNDeckkJOBuCrV25ONG6Wnc+KjIIPa4rt2p3x9bs8Tqdwv/J//AA9D4D3KzKs6B0EdBZ9SJ8rmuIID362rs3BWZMVOlIq9tO52IiKxEREQEREBERAREQEKIgrjbNdYIeZo62jYzaMyU7nHH3gFH02it6ppTJFdqPWJztpD/crmmEFeNBpMRj1zQgcKI/3LVfYdIHnJvdNnhR/8la0QVM6O34jHr+MfVox8VjOil1c7XkvjXP7/AEYfFXDCIKvDo/eYepeovOlHxW2yh0gYMC8UpHGj/wCSnUQQD7bfXnpXSkP/AEh/uWnV6OXWqjLJbhSFp7qcj/yVrTCCOsdBLbqPmJ5GSOB6zAQMeBUiiICIiAiIgIiIP//Z"/>
          <p:cNvSpPr>
            <a:spLocks noChangeAspect="1" noChangeArrowheads="1"/>
          </p:cNvSpPr>
          <p:nvPr/>
        </p:nvSpPr>
        <p:spPr bwMode="auto">
          <a:xfrm>
            <a:off x="63500" y="-723900"/>
            <a:ext cx="1409700" cy="1498600"/>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grpSp>
        <p:nvGrpSpPr>
          <p:cNvPr id="7" name="群組 66"/>
          <p:cNvGrpSpPr/>
          <p:nvPr/>
        </p:nvGrpSpPr>
        <p:grpSpPr>
          <a:xfrm>
            <a:off x="7452320" y="1268760"/>
            <a:ext cx="1440160" cy="768085"/>
            <a:chOff x="4932040" y="2571750"/>
            <a:chExt cx="1440160" cy="576064"/>
          </a:xfrm>
        </p:grpSpPr>
        <p:sp>
          <p:nvSpPr>
            <p:cNvPr id="64" name="五邊形 63"/>
            <p:cNvSpPr/>
            <p:nvPr/>
          </p:nvSpPr>
          <p:spPr>
            <a:xfrm rot="10800000">
              <a:off x="4932040" y="2571750"/>
              <a:ext cx="1440160" cy="576064"/>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65" name="Picture 18" descr="Silver Padlock – Free PSD"/>
            <p:cNvPicPr>
              <a:picLocks noChangeAspect="1" noChangeArrowheads="1"/>
            </p:cNvPicPr>
            <p:nvPr/>
          </p:nvPicPr>
          <p:blipFill>
            <a:blip r:embed="rId9" cstate="print"/>
            <a:srcRect l="23547" t="3301" r="21922"/>
            <a:stretch>
              <a:fillRect/>
            </a:stretch>
          </p:blipFill>
          <p:spPr bwMode="auto">
            <a:xfrm>
              <a:off x="5868144" y="2651759"/>
              <a:ext cx="432048" cy="384043"/>
            </a:xfrm>
            <a:prstGeom prst="rect">
              <a:avLst/>
            </a:prstGeom>
            <a:ln>
              <a:noFill/>
            </a:ln>
            <a:effectLst>
              <a:outerShdw blurRad="292100" dist="139700" dir="2700000" algn="tl" rotWithShape="0">
                <a:srgbClr val="333333">
                  <a:alpha val="65000"/>
                </a:srgbClr>
              </a:outerShdw>
            </a:effectLst>
          </p:spPr>
        </p:pic>
        <p:sp>
          <p:nvSpPr>
            <p:cNvPr id="66" name="文字方塊 65"/>
            <p:cNvSpPr txBox="1"/>
            <p:nvPr/>
          </p:nvSpPr>
          <p:spPr>
            <a:xfrm>
              <a:off x="5220072" y="2715766"/>
              <a:ext cx="605807" cy="207749"/>
            </a:xfrm>
            <a:prstGeom prst="rect">
              <a:avLst/>
            </a:prstGeom>
            <a:noFill/>
          </p:spPr>
          <p:txBody>
            <a:bodyPr wrap="none" rtlCol="0">
              <a:spAutoFit/>
            </a:bodyPr>
            <a:lstStyle/>
            <a:p>
              <a:r>
                <a:rPr lang="en-US" altLang="zh-TW" sz="1200" dirty="0" smtClean="0"/>
                <a:t>Secure</a:t>
              </a:r>
              <a:endParaRPr lang="zh-TW" altLang="en-US" sz="1200" dirty="0"/>
            </a:p>
          </p:txBody>
        </p:sp>
      </p:grpSp>
      <p:grpSp>
        <p:nvGrpSpPr>
          <p:cNvPr id="8" name="群組 77"/>
          <p:cNvGrpSpPr/>
          <p:nvPr/>
        </p:nvGrpSpPr>
        <p:grpSpPr>
          <a:xfrm>
            <a:off x="7452320" y="2420888"/>
            <a:ext cx="1440160" cy="768085"/>
            <a:chOff x="7452320" y="1419622"/>
            <a:chExt cx="1440160" cy="576064"/>
          </a:xfrm>
        </p:grpSpPr>
        <p:pic>
          <p:nvPicPr>
            <p:cNvPr id="5122" name="Picture 2" descr="http://t3.gstatic.com/images?q=tbn:ANd9GcRyVRh3uCYSxyNnnNOmmR6VYw_8lZOkefOI8SLmbPCTg7huU2aP"/>
            <p:cNvPicPr>
              <a:picLocks noChangeAspect="1" noChangeArrowheads="1"/>
            </p:cNvPicPr>
            <p:nvPr/>
          </p:nvPicPr>
          <p:blipFill>
            <a:blip r:embed="rId10" cstate="print"/>
            <a:srcRect/>
            <a:stretch>
              <a:fillRect/>
            </a:stretch>
          </p:blipFill>
          <p:spPr bwMode="auto">
            <a:xfrm>
              <a:off x="8384187" y="1491630"/>
              <a:ext cx="457463" cy="432048"/>
            </a:xfrm>
            <a:prstGeom prst="rect">
              <a:avLst/>
            </a:prstGeom>
            <a:ln>
              <a:noFill/>
            </a:ln>
            <a:effectLst>
              <a:outerShdw blurRad="292100" dist="139700" dir="2700000" algn="tl" rotWithShape="0">
                <a:srgbClr val="333333">
                  <a:alpha val="65000"/>
                </a:srgbClr>
              </a:outerShdw>
            </a:effectLst>
          </p:spPr>
        </p:pic>
        <p:sp>
          <p:nvSpPr>
            <p:cNvPr id="52" name="文字方塊 51"/>
            <p:cNvSpPr txBox="1"/>
            <p:nvPr/>
          </p:nvSpPr>
          <p:spPr>
            <a:xfrm>
              <a:off x="7747029" y="1543893"/>
              <a:ext cx="569387" cy="207749"/>
            </a:xfrm>
            <a:prstGeom prst="rect">
              <a:avLst/>
            </a:prstGeom>
            <a:noFill/>
          </p:spPr>
          <p:txBody>
            <a:bodyPr wrap="none" rtlCol="0">
              <a:spAutoFit/>
            </a:bodyPr>
            <a:lstStyle/>
            <a:p>
              <a:r>
                <a:rPr lang="en-US" altLang="zh-TW" sz="1200" dirty="0" smtClean="0"/>
                <a:t>Speed</a:t>
              </a:r>
              <a:endParaRPr lang="zh-TW" altLang="en-US" sz="1200" dirty="0"/>
            </a:p>
          </p:txBody>
        </p:sp>
        <p:sp>
          <p:nvSpPr>
            <p:cNvPr id="69" name="五邊形 68"/>
            <p:cNvSpPr/>
            <p:nvPr/>
          </p:nvSpPr>
          <p:spPr>
            <a:xfrm rot="10800000">
              <a:off x="7452320" y="1419622"/>
              <a:ext cx="1440160" cy="576064"/>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9" name="群組 75"/>
          <p:cNvGrpSpPr/>
          <p:nvPr/>
        </p:nvGrpSpPr>
        <p:grpSpPr>
          <a:xfrm>
            <a:off x="7452320" y="3573017"/>
            <a:ext cx="1440160" cy="768087"/>
            <a:chOff x="2771800" y="2787773"/>
            <a:chExt cx="1440160" cy="576065"/>
          </a:xfrm>
        </p:grpSpPr>
        <p:pic>
          <p:nvPicPr>
            <p:cNvPr id="5139" name="Picture 19" descr="Toyota reliability logo"/>
            <p:cNvPicPr>
              <a:picLocks noChangeAspect="1" noChangeArrowheads="1"/>
            </p:cNvPicPr>
            <p:nvPr/>
          </p:nvPicPr>
          <p:blipFill>
            <a:blip r:embed="rId11" cstate="print">
              <a:clrChange>
                <a:clrFrom>
                  <a:srgbClr val="F5F2EB"/>
                </a:clrFrom>
                <a:clrTo>
                  <a:srgbClr val="F5F2EB">
                    <a:alpha val="0"/>
                  </a:srgbClr>
                </a:clrTo>
              </a:clrChange>
            </a:blip>
            <a:srcRect l="9091" r="9091" b="22727"/>
            <a:stretch>
              <a:fillRect/>
            </a:stretch>
          </p:blipFill>
          <p:spPr bwMode="auto">
            <a:xfrm>
              <a:off x="3602008" y="2787773"/>
              <a:ext cx="609951" cy="576065"/>
            </a:xfrm>
            <a:prstGeom prst="rect">
              <a:avLst/>
            </a:prstGeom>
            <a:ln>
              <a:noFill/>
            </a:ln>
            <a:effectLst>
              <a:outerShdw blurRad="292100" dist="139700" dir="2700000" algn="tl" rotWithShape="0">
                <a:srgbClr val="333333">
                  <a:alpha val="65000"/>
                </a:srgbClr>
              </a:outerShdw>
            </a:effectLst>
          </p:spPr>
        </p:pic>
        <p:sp>
          <p:nvSpPr>
            <p:cNvPr id="72" name="五邊形 71"/>
            <p:cNvSpPr/>
            <p:nvPr/>
          </p:nvSpPr>
          <p:spPr>
            <a:xfrm rot="10800000">
              <a:off x="2771800" y="2787774"/>
              <a:ext cx="1440160" cy="576064"/>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4" name="文字方塊 73"/>
            <p:cNvSpPr txBox="1"/>
            <p:nvPr/>
          </p:nvSpPr>
          <p:spPr>
            <a:xfrm>
              <a:off x="3059832" y="2931790"/>
              <a:ext cx="678904" cy="207749"/>
            </a:xfrm>
            <a:prstGeom prst="rect">
              <a:avLst/>
            </a:prstGeom>
            <a:noFill/>
          </p:spPr>
          <p:txBody>
            <a:bodyPr wrap="none" rtlCol="0">
              <a:spAutoFit/>
            </a:bodyPr>
            <a:lstStyle/>
            <a:p>
              <a:r>
                <a:rPr lang="en-US" altLang="zh-TW" sz="1200" dirty="0" smtClean="0"/>
                <a:t>Reliable</a:t>
              </a:r>
              <a:endParaRPr lang="zh-TW" altLang="en-US" sz="1200" dirty="0"/>
            </a:p>
          </p:txBody>
        </p:sp>
      </p:grpSp>
      <p:grpSp>
        <p:nvGrpSpPr>
          <p:cNvPr id="11" name="群組 81"/>
          <p:cNvGrpSpPr/>
          <p:nvPr/>
        </p:nvGrpSpPr>
        <p:grpSpPr>
          <a:xfrm>
            <a:off x="-324544" y="69248"/>
            <a:ext cx="1890533" cy="1601927"/>
            <a:chOff x="21466" y="-71542"/>
            <a:chExt cx="1616531" cy="1201445"/>
          </a:xfrm>
        </p:grpSpPr>
        <p:sp>
          <p:nvSpPr>
            <p:cNvPr id="80" name="爆炸 1 79"/>
            <p:cNvSpPr/>
            <p:nvPr/>
          </p:nvSpPr>
          <p:spPr>
            <a:xfrm rot="19562863">
              <a:off x="21466" y="-71542"/>
              <a:ext cx="1616531" cy="120144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9" name="文字方塊 78"/>
            <p:cNvSpPr txBox="1"/>
            <p:nvPr/>
          </p:nvSpPr>
          <p:spPr>
            <a:xfrm rot="20618606">
              <a:off x="352884" y="378259"/>
              <a:ext cx="1033222" cy="276999"/>
            </a:xfrm>
            <a:prstGeom prst="rect">
              <a:avLst/>
            </a:prstGeom>
            <a:noFill/>
          </p:spPr>
          <p:txBody>
            <a:bodyPr wrap="square" rtlCol="0">
              <a:spAutoFit/>
            </a:bodyPr>
            <a:lstStyle/>
            <a:p>
              <a:r>
                <a:rPr lang="en-US" altLang="zh-TW" b="1" dirty="0" smtClean="0">
                  <a:solidFill>
                    <a:srgbClr val="FFFFFF"/>
                  </a:solidFill>
                </a:rPr>
                <a:t>Innovative</a:t>
              </a:r>
              <a:endParaRPr lang="zh-TW" altLang="en-US" b="1" dirty="0">
                <a:solidFill>
                  <a:srgbClr val="FFFFFF"/>
                </a:solidFill>
              </a:endParaRPr>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mtClean="0"/>
              <a:t>4 Gigabit LAN Ports Support</a:t>
            </a:r>
            <a:endParaRPr lang="zh-TW" altLang="en-US" dirty="0"/>
          </a:p>
        </p:txBody>
      </p:sp>
      <p:sp>
        <p:nvSpPr>
          <p:cNvPr id="3" name="內容版面配置區 2"/>
          <p:cNvSpPr>
            <a:spLocks noGrp="1"/>
          </p:cNvSpPr>
          <p:nvPr>
            <p:ph idx="4294967295"/>
          </p:nvPr>
        </p:nvSpPr>
        <p:spPr>
          <a:xfrm>
            <a:off x="2195736" y="1604963"/>
            <a:ext cx="6562725" cy="4800600"/>
          </a:xfrm>
        </p:spPr>
        <p:txBody>
          <a:bodyPr>
            <a:normAutofit fontScale="92500" lnSpcReduction="10000"/>
          </a:bodyPr>
          <a:lstStyle/>
          <a:p>
            <a:pPr>
              <a:buNone/>
            </a:pPr>
            <a:r>
              <a:rPr lang="en-US" altLang="zh-TW" sz="2600" b="1" u="sng" dirty="0" smtClean="0"/>
              <a:t>Failover</a:t>
            </a:r>
            <a:r>
              <a:rPr lang="en-US" altLang="zh-TW" sz="2400" b="1" dirty="0" smtClean="0"/>
              <a:t>: </a:t>
            </a:r>
            <a:r>
              <a:rPr lang="en-US" altLang="zh-TW" sz="2400" dirty="0" smtClean="0"/>
              <a:t>Failover allows the VioStor NVR to sustain the failure of one network port to provide continuous services. (ex: LAN1&amp; LAN2 </a:t>
            </a:r>
            <a:r>
              <a:rPr lang="en-US" altLang="zh-TW" sz="2400" dirty="0" err="1" smtClean="0"/>
              <a:t>trunking</a:t>
            </a:r>
            <a:r>
              <a:rPr lang="en-US" altLang="zh-TW" sz="2400" dirty="0" smtClean="0"/>
              <a:t> + LAN3&amp; LAN4 </a:t>
            </a:r>
            <a:r>
              <a:rPr lang="en-US" altLang="zh-TW" sz="2400" dirty="0" err="1" smtClean="0"/>
              <a:t>trunking</a:t>
            </a:r>
            <a:r>
              <a:rPr lang="en-US" altLang="zh-TW" sz="2400" dirty="0" smtClean="0"/>
              <a:t>)</a:t>
            </a:r>
          </a:p>
          <a:p>
            <a:pPr>
              <a:buNone/>
            </a:pPr>
            <a:endParaRPr lang="en-US" altLang="zh-TW" sz="2400" dirty="0" smtClean="0"/>
          </a:p>
          <a:p>
            <a:pPr>
              <a:buNone/>
            </a:pPr>
            <a:r>
              <a:rPr lang="en-US" altLang="zh-TW" sz="2600" b="1" u="sng" dirty="0" smtClean="0"/>
              <a:t>Loading balance</a:t>
            </a:r>
            <a:r>
              <a:rPr lang="en-US" altLang="zh-TW" sz="2600" dirty="0" smtClean="0"/>
              <a:t>: </a:t>
            </a:r>
            <a:r>
              <a:rPr lang="en-US" altLang="zh-TW" sz="2400" dirty="0" smtClean="0"/>
              <a:t>Bandwidth aggregation is supported to boost the file transfer speed. 2 Gigabit LAN Ports </a:t>
            </a:r>
            <a:r>
              <a:rPr lang="en-US" altLang="zh-TW" sz="2400" dirty="0" err="1" smtClean="0"/>
              <a:t>truking</a:t>
            </a:r>
            <a:r>
              <a:rPr lang="en-US" altLang="zh-TW" sz="2400" dirty="0" smtClean="0"/>
              <a:t> into one wider bandwidth.  </a:t>
            </a:r>
            <a:r>
              <a:rPr lang="en-US" altLang="zh-TW" sz="2200" dirty="0" smtClean="0"/>
              <a:t>(works with managed Ethernet switch with 802.3ad configuration) </a:t>
            </a:r>
          </a:p>
          <a:p>
            <a:pPr>
              <a:buNone/>
            </a:pPr>
            <a:endParaRPr lang="en-US" altLang="zh-TW" sz="2200" dirty="0" smtClean="0"/>
          </a:p>
          <a:p>
            <a:pPr>
              <a:buNone/>
            </a:pPr>
            <a:r>
              <a:rPr lang="en-US" altLang="zh-TW" sz="2600" b="1" u="sng" dirty="0" smtClean="0"/>
              <a:t>Multi-IP Settings</a:t>
            </a:r>
            <a:r>
              <a:rPr lang="en-US" altLang="zh-TW" sz="2600" dirty="0" smtClean="0"/>
              <a:t>: </a:t>
            </a:r>
            <a:r>
              <a:rPr lang="en-US" altLang="zh-TW" sz="2400" dirty="0" smtClean="0"/>
              <a:t>4 IP settings can be configured on the NVR to allow network access from 4 different subnet!</a:t>
            </a:r>
            <a:endParaRPr lang="zh-TW" altLang="en-US" sz="2400" dirty="0"/>
          </a:p>
        </p:txBody>
      </p:sp>
      <p:grpSp>
        <p:nvGrpSpPr>
          <p:cNvPr id="4" name="群組 11"/>
          <p:cNvGrpSpPr/>
          <p:nvPr/>
        </p:nvGrpSpPr>
        <p:grpSpPr>
          <a:xfrm>
            <a:off x="539552" y="1892831"/>
            <a:ext cx="1440160" cy="768085"/>
            <a:chOff x="7452320" y="843558"/>
            <a:chExt cx="1440160" cy="576064"/>
          </a:xfrm>
        </p:grpSpPr>
        <p:sp>
          <p:nvSpPr>
            <p:cNvPr id="9" name="五邊形 8"/>
            <p:cNvSpPr/>
            <p:nvPr/>
          </p:nvSpPr>
          <p:spPr>
            <a:xfrm>
              <a:off x="7452320" y="843558"/>
              <a:ext cx="1440160" cy="576064"/>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10" name="Picture 18" descr="Silver Padlock – Free PSD"/>
            <p:cNvPicPr>
              <a:picLocks noChangeAspect="1" noChangeArrowheads="1"/>
            </p:cNvPicPr>
            <p:nvPr/>
          </p:nvPicPr>
          <p:blipFill>
            <a:blip r:embed="rId2" cstate="print"/>
            <a:srcRect l="23547" t="3301" r="21922"/>
            <a:stretch>
              <a:fillRect/>
            </a:stretch>
          </p:blipFill>
          <p:spPr bwMode="auto">
            <a:xfrm>
              <a:off x="7524328" y="915566"/>
              <a:ext cx="432048" cy="3840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文字方塊 10"/>
            <p:cNvSpPr txBox="1"/>
            <p:nvPr/>
          </p:nvSpPr>
          <p:spPr>
            <a:xfrm>
              <a:off x="7956376" y="987574"/>
              <a:ext cx="747833" cy="253916"/>
            </a:xfrm>
            <a:prstGeom prst="rect">
              <a:avLst/>
            </a:prstGeom>
            <a:noFill/>
          </p:spPr>
          <p:txBody>
            <a:bodyPr wrap="none" rtlCol="0">
              <a:spAutoFit/>
            </a:bodyPr>
            <a:lstStyle/>
            <a:p>
              <a:r>
                <a:rPr lang="en-US" altLang="zh-TW" sz="1600" dirty="0" smtClean="0"/>
                <a:t>Secure</a:t>
              </a:r>
              <a:endParaRPr lang="zh-TW" altLang="en-US" sz="1600" dirty="0"/>
            </a:p>
          </p:txBody>
        </p:sp>
      </p:grpSp>
      <p:grpSp>
        <p:nvGrpSpPr>
          <p:cNvPr id="5" name="群組 20"/>
          <p:cNvGrpSpPr/>
          <p:nvPr/>
        </p:nvGrpSpPr>
        <p:grpSpPr>
          <a:xfrm>
            <a:off x="539552" y="3621023"/>
            <a:ext cx="1440160" cy="768085"/>
            <a:chOff x="539552" y="2283718"/>
            <a:chExt cx="1440160" cy="576064"/>
          </a:xfrm>
        </p:grpSpPr>
        <p:pic>
          <p:nvPicPr>
            <p:cNvPr id="14" name="Picture 2" descr="http://t3.gstatic.com/images?q=tbn:ANd9GcRyVRh3uCYSxyNnnNOmmR6VYw_8lZOkefOI8SLmbPCTg7huU2aP"/>
            <p:cNvPicPr>
              <a:picLocks noChangeAspect="1" noChangeArrowheads="1"/>
            </p:cNvPicPr>
            <p:nvPr/>
          </p:nvPicPr>
          <p:blipFill>
            <a:blip r:embed="rId3" cstate="print"/>
            <a:srcRect/>
            <a:stretch>
              <a:fillRect/>
            </a:stretch>
          </p:blipFill>
          <p:spPr bwMode="auto">
            <a:xfrm>
              <a:off x="586145" y="2355726"/>
              <a:ext cx="457463" cy="432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文字方塊 14"/>
            <p:cNvSpPr txBox="1"/>
            <p:nvPr/>
          </p:nvSpPr>
          <p:spPr>
            <a:xfrm>
              <a:off x="1043608" y="2407989"/>
              <a:ext cx="699230" cy="253916"/>
            </a:xfrm>
            <a:prstGeom prst="rect">
              <a:avLst/>
            </a:prstGeom>
            <a:noFill/>
          </p:spPr>
          <p:txBody>
            <a:bodyPr wrap="none" rtlCol="0">
              <a:spAutoFit/>
            </a:bodyPr>
            <a:lstStyle/>
            <a:p>
              <a:r>
                <a:rPr lang="en-US" altLang="zh-TW" sz="1600" dirty="0" smtClean="0"/>
                <a:t>Speed</a:t>
              </a:r>
              <a:endParaRPr lang="zh-TW" altLang="en-US" sz="1600" dirty="0"/>
            </a:p>
          </p:txBody>
        </p:sp>
        <p:sp>
          <p:nvSpPr>
            <p:cNvPr id="16" name="五邊形 15"/>
            <p:cNvSpPr/>
            <p:nvPr/>
          </p:nvSpPr>
          <p:spPr>
            <a:xfrm>
              <a:off x="539552" y="2283718"/>
              <a:ext cx="1440160" cy="576064"/>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6" name="群組 21"/>
          <p:cNvGrpSpPr/>
          <p:nvPr/>
        </p:nvGrpSpPr>
        <p:grpSpPr>
          <a:xfrm>
            <a:off x="539552" y="5349214"/>
            <a:ext cx="1440160" cy="768087"/>
            <a:chOff x="539552" y="3363838"/>
            <a:chExt cx="1440160" cy="576065"/>
          </a:xfrm>
        </p:grpSpPr>
        <p:pic>
          <p:nvPicPr>
            <p:cNvPr id="18" name="Picture 19" descr="Toyota reliability logo"/>
            <p:cNvPicPr>
              <a:picLocks noChangeAspect="1" noChangeArrowheads="1"/>
            </p:cNvPicPr>
            <p:nvPr/>
          </p:nvPicPr>
          <p:blipFill>
            <a:blip r:embed="rId4" cstate="print">
              <a:clrChange>
                <a:clrFrom>
                  <a:srgbClr val="F5F2EB"/>
                </a:clrFrom>
                <a:clrTo>
                  <a:srgbClr val="F5F2EB">
                    <a:alpha val="0"/>
                  </a:srgbClr>
                </a:clrTo>
              </a:clrChange>
            </a:blip>
            <a:srcRect l="9091" r="9091" b="22727"/>
            <a:stretch>
              <a:fillRect/>
            </a:stretch>
          </p:blipFill>
          <p:spPr bwMode="auto">
            <a:xfrm>
              <a:off x="539552" y="3363838"/>
              <a:ext cx="609951" cy="5760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五邊形 18"/>
            <p:cNvSpPr/>
            <p:nvPr/>
          </p:nvSpPr>
          <p:spPr>
            <a:xfrm>
              <a:off x="539552" y="3363839"/>
              <a:ext cx="1440160" cy="576064"/>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文字方塊 19"/>
            <p:cNvSpPr txBox="1"/>
            <p:nvPr/>
          </p:nvSpPr>
          <p:spPr>
            <a:xfrm>
              <a:off x="1043608" y="3457332"/>
              <a:ext cx="843116" cy="253915"/>
            </a:xfrm>
            <a:prstGeom prst="rect">
              <a:avLst/>
            </a:prstGeom>
            <a:noFill/>
          </p:spPr>
          <p:txBody>
            <a:bodyPr wrap="none" rtlCol="0">
              <a:spAutoFit/>
            </a:bodyPr>
            <a:lstStyle/>
            <a:p>
              <a:r>
                <a:rPr lang="en-US" altLang="zh-TW" sz="1600" dirty="0" smtClean="0"/>
                <a:t>Reliable</a:t>
              </a:r>
              <a:endParaRPr lang="zh-TW" altLang="en-US" sz="1600" dirty="0"/>
            </a:p>
          </p:txBody>
        </p:sp>
      </p:gr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err="1" smtClean="0"/>
              <a:t>VioStor</a:t>
            </a:r>
            <a:r>
              <a:rPr lang="en-US" altLang="zh-TW" dirty="0" smtClean="0"/>
              <a:t> NVR FW v4.0.0</a:t>
            </a:r>
            <a:endParaRPr lang="zh-TW" altLang="en-US" dirty="0"/>
          </a:p>
        </p:txBody>
      </p:sp>
      <p:sp>
        <p:nvSpPr>
          <p:cNvPr id="7" name="文字版面配置區 6"/>
          <p:cNvSpPr>
            <a:spLocks noGrp="1"/>
          </p:cNvSpPr>
          <p:nvPr>
            <p:ph type="body" idx="1"/>
          </p:nvPr>
        </p:nvSpPr>
        <p:spPr/>
        <p:txBody>
          <a:bodyPr/>
          <a:lstStyle/>
          <a:p>
            <a:endParaRPr lang="zh-TW" altLang="en-US"/>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Cross Browsers Enhancement</a:t>
            </a:r>
            <a:endParaRPr lang="zh-TW" altLang="en-US" dirty="0"/>
          </a:p>
        </p:txBody>
      </p:sp>
      <p:pic>
        <p:nvPicPr>
          <p:cNvPr id="167940" name="Picture 4" descr="http://cdn5.tweaktown.com/news/2/2/22149_05_google_chrome_17_beta_hits_includes_speed_and_security_improvements.jpg"/>
          <p:cNvPicPr>
            <a:picLocks noChangeAspect="1" noChangeArrowheads="1"/>
          </p:cNvPicPr>
          <p:nvPr/>
        </p:nvPicPr>
        <p:blipFill>
          <a:blip r:embed="rId2" cstate="print"/>
          <a:srcRect/>
          <a:stretch>
            <a:fillRect/>
          </a:stretch>
        </p:blipFill>
        <p:spPr bwMode="auto">
          <a:xfrm>
            <a:off x="2771800" y="4077072"/>
            <a:ext cx="2232248" cy="2224808"/>
          </a:xfrm>
          <a:prstGeom prst="rect">
            <a:avLst/>
          </a:prstGeom>
          <a:noFill/>
        </p:spPr>
      </p:pic>
      <p:pic>
        <p:nvPicPr>
          <p:cNvPr id="8" name="Picture 4" descr="C:\Users\andrew\Downloads\GUI_Playback_2012_0207-01.jpg"/>
          <p:cNvPicPr>
            <a:picLocks noChangeAspect="1" noChangeArrowheads="1"/>
          </p:cNvPicPr>
          <p:nvPr/>
        </p:nvPicPr>
        <p:blipFill>
          <a:blip r:embed="rId3" cstate="print"/>
          <a:srcRect/>
          <a:stretch>
            <a:fillRect/>
          </a:stretch>
        </p:blipFill>
        <p:spPr bwMode="auto">
          <a:xfrm>
            <a:off x="4572004" y="1556792"/>
            <a:ext cx="3966835" cy="2232248"/>
          </a:xfrm>
          <a:prstGeom prst="rect">
            <a:avLst/>
          </a:prstGeom>
          <a:noFill/>
        </p:spPr>
      </p:pic>
      <p:pic>
        <p:nvPicPr>
          <p:cNvPr id="10" name="Picture 7"/>
          <p:cNvPicPr>
            <a:picLocks noChangeAspect="1" noChangeArrowheads="1"/>
          </p:cNvPicPr>
          <p:nvPr/>
        </p:nvPicPr>
        <p:blipFill>
          <a:blip r:embed="rId4" cstate="print"/>
          <a:srcRect/>
          <a:stretch>
            <a:fillRect/>
          </a:stretch>
        </p:blipFill>
        <p:spPr bwMode="auto">
          <a:xfrm>
            <a:off x="467544" y="1556792"/>
            <a:ext cx="3960440" cy="2207912"/>
          </a:xfrm>
          <a:prstGeom prst="rect">
            <a:avLst/>
          </a:prstGeom>
          <a:noFill/>
          <a:ln w="9525">
            <a:noFill/>
            <a:miter lim="800000"/>
            <a:headEnd/>
            <a:tailEnd/>
          </a:ln>
        </p:spPr>
      </p:pic>
      <p:pic>
        <p:nvPicPr>
          <p:cNvPr id="167941" name="Picture 5"/>
          <p:cNvPicPr>
            <a:picLocks noChangeAspect="1" noChangeArrowheads="1"/>
          </p:cNvPicPr>
          <p:nvPr/>
        </p:nvPicPr>
        <p:blipFill>
          <a:blip r:embed="rId5" cstate="print"/>
          <a:srcRect/>
          <a:stretch>
            <a:fillRect/>
          </a:stretch>
        </p:blipFill>
        <p:spPr bwMode="auto">
          <a:xfrm>
            <a:off x="4929410" y="4077072"/>
            <a:ext cx="2306886" cy="2225613"/>
          </a:xfrm>
          <a:prstGeom prst="rect">
            <a:avLst/>
          </a:prstGeom>
          <a:noFill/>
          <a:ln w="9525">
            <a:noFill/>
            <a:miter lim="800000"/>
            <a:headEnd/>
            <a:tailEnd/>
          </a:ln>
        </p:spPr>
      </p:pic>
      <p:sp>
        <p:nvSpPr>
          <p:cNvPr id="14" name="文字方塊 13"/>
          <p:cNvSpPr txBox="1"/>
          <p:nvPr/>
        </p:nvSpPr>
        <p:spPr>
          <a:xfrm>
            <a:off x="7138348" y="5805264"/>
            <a:ext cx="1682127" cy="369332"/>
          </a:xfrm>
          <a:prstGeom prst="rect">
            <a:avLst/>
          </a:prstGeom>
          <a:noFill/>
        </p:spPr>
        <p:txBody>
          <a:bodyPr wrap="none" rtlCol="0">
            <a:spAutoFit/>
          </a:bodyPr>
          <a:lstStyle/>
          <a:p>
            <a:r>
              <a:rPr lang="en-US" altLang="zh-TW" dirty="0" smtClean="0"/>
              <a:t>On Windows PC</a:t>
            </a:r>
            <a:endParaRPr lang="zh-TW" altLang="en-US" dirty="0"/>
          </a:p>
        </p:txBody>
      </p:sp>
      <p:pic>
        <p:nvPicPr>
          <p:cNvPr id="79874" name="Picture 2" descr="http://i.msdn.microsoft.com/ff928988.IE9LogoLg(en-us,MSDN.10).jpg"/>
          <p:cNvPicPr>
            <a:picLocks noChangeAspect="1" noChangeArrowheads="1"/>
          </p:cNvPicPr>
          <p:nvPr/>
        </p:nvPicPr>
        <p:blipFill>
          <a:blip r:embed="rId6" cstate="print"/>
          <a:srcRect/>
          <a:stretch>
            <a:fillRect/>
          </a:stretch>
        </p:blipFill>
        <p:spPr bwMode="auto">
          <a:xfrm>
            <a:off x="478113" y="4077073"/>
            <a:ext cx="2237234" cy="2237235"/>
          </a:xfrm>
          <a:prstGeom prst="rect">
            <a:avLst/>
          </a:prstGeom>
          <a:noFill/>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New Remote Monitoring/Playback Interface</a:t>
            </a:r>
          </a:p>
        </p:txBody>
      </p:sp>
      <p:sp>
        <p:nvSpPr>
          <p:cNvPr id="3" name="內容版面配置區 2"/>
          <p:cNvSpPr>
            <a:spLocks noGrp="1"/>
          </p:cNvSpPr>
          <p:nvPr>
            <p:ph idx="4294967295"/>
          </p:nvPr>
        </p:nvSpPr>
        <p:spPr>
          <a:xfrm>
            <a:off x="0" y="1341440"/>
            <a:ext cx="8229600" cy="4784725"/>
          </a:xfrm>
        </p:spPr>
        <p:txBody>
          <a:bodyPr/>
          <a:lstStyle/>
          <a:p>
            <a:endParaRPr lang="en-US" altLang="zh-TW" dirty="0" smtClean="0"/>
          </a:p>
          <a:p>
            <a:endParaRPr lang="en-US" altLang="zh-TW" dirty="0" smtClean="0"/>
          </a:p>
          <a:p>
            <a:endParaRPr lang="en-US" altLang="zh-TW" dirty="0" smtClean="0"/>
          </a:p>
        </p:txBody>
      </p:sp>
      <p:pic>
        <p:nvPicPr>
          <p:cNvPr id="32775" name="Picture 7"/>
          <p:cNvPicPr>
            <a:picLocks noChangeAspect="1" noChangeArrowheads="1"/>
          </p:cNvPicPr>
          <p:nvPr/>
        </p:nvPicPr>
        <p:blipFill>
          <a:blip r:embed="rId3" cstate="print"/>
          <a:srcRect/>
          <a:stretch>
            <a:fillRect/>
          </a:stretch>
        </p:blipFill>
        <p:spPr bwMode="auto">
          <a:xfrm>
            <a:off x="467544" y="1556792"/>
            <a:ext cx="3960440" cy="2207912"/>
          </a:xfrm>
          <a:prstGeom prst="rect">
            <a:avLst/>
          </a:prstGeom>
          <a:noFill/>
          <a:ln w="9525">
            <a:noFill/>
            <a:miter lim="800000"/>
            <a:headEnd/>
            <a:tailEnd/>
          </a:ln>
        </p:spPr>
      </p:pic>
      <p:sp>
        <p:nvSpPr>
          <p:cNvPr id="14" name="文字方塊 13"/>
          <p:cNvSpPr txBox="1"/>
          <p:nvPr/>
        </p:nvSpPr>
        <p:spPr>
          <a:xfrm>
            <a:off x="4644008" y="1700808"/>
            <a:ext cx="3816424" cy="1754326"/>
          </a:xfrm>
          <a:prstGeom prst="rect">
            <a:avLst/>
          </a:prstGeom>
          <a:noFill/>
        </p:spPr>
        <p:txBody>
          <a:bodyPr wrap="square" rtlCol="0">
            <a:spAutoFit/>
          </a:bodyPr>
          <a:lstStyle/>
          <a:p>
            <a:pPr>
              <a:buFont typeface="Arial" pitchFamily="34" charset="0"/>
              <a:buChar char="•"/>
            </a:pPr>
            <a:r>
              <a:rPr lang="en-US" altLang="zh-TW" dirty="0" smtClean="0"/>
              <a:t>Intuitive monitoring interface</a:t>
            </a:r>
          </a:p>
          <a:p>
            <a:pPr>
              <a:buFont typeface="Arial" pitchFamily="34" charset="0"/>
              <a:buChar char="•"/>
            </a:pPr>
            <a:r>
              <a:rPr lang="en-US" altLang="zh-TW" dirty="0" smtClean="0"/>
              <a:t>New device/camera tree for clear system overview</a:t>
            </a:r>
          </a:p>
          <a:p>
            <a:pPr>
              <a:buFont typeface="Arial" pitchFamily="34" charset="0"/>
              <a:buChar char="•"/>
            </a:pPr>
            <a:r>
              <a:rPr lang="en-US" altLang="zh-TW" dirty="0" smtClean="0"/>
              <a:t>Flexible drag &amp; drop of control panel</a:t>
            </a:r>
          </a:p>
          <a:p>
            <a:pPr>
              <a:buFont typeface="Arial" pitchFamily="34" charset="0"/>
              <a:buChar char="•"/>
            </a:pPr>
            <a:r>
              <a:rPr lang="en-US" altLang="zh-TW" dirty="0" smtClean="0"/>
              <a:t>Max 64-channel display mode</a:t>
            </a:r>
          </a:p>
          <a:p>
            <a:pPr>
              <a:buFont typeface="Arial" pitchFamily="34" charset="0"/>
              <a:buChar char="•"/>
            </a:pPr>
            <a:r>
              <a:rPr lang="en-US" altLang="zh-TW" dirty="0" smtClean="0"/>
              <a:t>Alert for disk error and warning</a:t>
            </a:r>
            <a:endParaRPr lang="zh-TW" altLang="en-US" dirty="0"/>
          </a:p>
        </p:txBody>
      </p:sp>
      <p:pic>
        <p:nvPicPr>
          <p:cNvPr id="8" name="Picture 4" descr="C:\Users\andrew\Downloads\GUI_Playback_2012_0207-01.jpg"/>
          <p:cNvPicPr>
            <a:picLocks noChangeAspect="1" noChangeArrowheads="1"/>
          </p:cNvPicPr>
          <p:nvPr/>
        </p:nvPicPr>
        <p:blipFill>
          <a:blip r:embed="rId4" cstate="print"/>
          <a:srcRect/>
          <a:stretch>
            <a:fillRect/>
          </a:stretch>
        </p:blipFill>
        <p:spPr bwMode="auto">
          <a:xfrm>
            <a:off x="467544" y="3936653"/>
            <a:ext cx="3960440" cy="2228651"/>
          </a:xfrm>
          <a:prstGeom prst="rect">
            <a:avLst/>
          </a:prstGeom>
          <a:noFill/>
        </p:spPr>
      </p:pic>
      <p:sp>
        <p:nvSpPr>
          <p:cNvPr id="9" name="文字方塊 8"/>
          <p:cNvSpPr txBox="1"/>
          <p:nvPr/>
        </p:nvSpPr>
        <p:spPr>
          <a:xfrm>
            <a:off x="4644008" y="4122946"/>
            <a:ext cx="3816424" cy="1477328"/>
          </a:xfrm>
          <a:prstGeom prst="rect">
            <a:avLst/>
          </a:prstGeom>
          <a:noFill/>
        </p:spPr>
        <p:txBody>
          <a:bodyPr wrap="square" rtlCol="0">
            <a:spAutoFit/>
          </a:bodyPr>
          <a:lstStyle/>
          <a:p>
            <a:pPr>
              <a:buFont typeface="Arial" pitchFamily="34" charset="0"/>
              <a:buChar char="•"/>
            </a:pPr>
            <a:r>
              <a:rPr lang="en-US" altLang="zh-TW" dirty="0" smtClean="0"/>
              <a:t>Intuitive playback interface</a:t>
            </a:r>
          </a:p>
          <a:p>
            <a:pPr>
              <a:buFont typeface="Arial" pitchFamily="34" charset="0"/>
              <a:buChar char="•"/>
            </a:pPr>
            <a:r>
              <a:rPr lang="en-US" altLang="zh-TW" dirty="0" smtClean="0"/>
              <a:t>New device/camera tree for clear system overview</a:t>
            </a:r>
          </a:p>
          <a:p>
            <a:pPr>
              <a:buFont typeface="Arial" pitchFamily="34" charset="0"/>
              <a:buChar char="•"/>
            </a:pPr>
            <a:r>
              <a:rPr lang="en-US" altLang="zh-TW" dirty="0" smtClean="0"/>
              <a:t>Flexible drag &amp; drop of control panel</a:t>
            </a:r>
          </a:p>
          <a:p>
            <a:pPr>
              <a:buFont typeface="Arial" pitchFamily="34" charset="0"/>
              <a:buChar char="•"/>
            </a:pPr>
            <a:r>
              <a:rPr lang="en-US" altLang="zh-TW" dirty="0" smtClean="0"/>
              <a:t>Timeline of recording status</a:t>
            </a: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360° </a:t>
            </a:r>
            <a:r>
              <a:rPr lang="en-US" altLang="zh-TW" dirty="0" err="1" smtClean="0"/>
              <a:t>Panomorph</a:t>
            </a:r>
            <a:r>
              <a:rPr lang="en-US" altLang="zh-TW" dirty="0" smtClean="0"/>
              <a:t> Ready</a:t>
            </a:r>
            <a:endParaRPr lang="zh-TW" altLang="en-US" dirty="0"/>
          </a:p>
        </p:txBody>
      </p:sp>
      <p:sp>
        <p:nvSpPr>
          <p:cNvPr id="3" name="內容版面配置區 2"/>
          <p:cNvSpPr>
            <a:spLocks noGrp="1"/>
          </p:cNvSpPr>
          <p:nvPr>
            <p:ph idx="4294967295"/>
          </p:nvPr>
        </p:nvSpPr>
        <p:spPr>
          <a:xfrm>
            <a:off x="0" y="1341438"/>
            <a:ext cx="8229600" cy="4784725"/>
          </a:xfrm>
        </p:spPr>
        <p:txBody>
          <a:bodyPr/>
          <a:lstStyle/>
          <a:p>
            <a:endParaRPr lang="en-US" altLang="zh-TW" dirty="0" smtClean="0"/>
          </a:p>
          <a:p>
            <a:endParaRPr lang="en-US" altLang="zh-TW" dirty="0" smtClean="0"/>
          </a:p>
          <a:p>
            <a:endParaRPr lang="en-US" altLang="zh-TW" dirty="0" smtClean="0"/>
          </a:p>
          <a:p>
            <a:endParaRPr lang="zh-TW" altLang="en-US" dirty="0"/>
          </a:p>
        </p:txBody>
      </p:sp>
      <p:pic>
        <p:nvPicPr>
          <p:cNvPr id="168962" name="Picture 2"/>
          <p:cNvPicPr>
            <a:picLocks noChangeAspect="1" noChangeArrowheads="1"/>
          </p:cNvPicPr>
          <p:nvPr/>
        </p:nvPicPr>
        <p:blipFill>
          <a:blip r:embed="rId2" cstate="print"/>
          <a:srcRect/>
          <a:stretch>
            <a:fillRect/>
          </a:stretch>
        </p:blipFill>
        <p:spPr bwMode="auto">
          <a:xfrm>
            <a:off x="3779912" y="3873822"/>
            <a:ext cx="2160240" cy="1644362"/>
          </a:xfrm>
          <a:prstGeom prst="rect">
            <a:avLst/>
          </a:prstGeom>
          <a:noFill/>
          <a:ln w="9525">
            <a:noFill/>
            <a:miter lim="800000"/>
            <a:headEnd/>
            <a:tailEnd/>
          </a:ln>
        </p:spPr>
      </p:pic>
      <p:pic>
        <p:nvPicPr>
          <p:cNvPr id="168963" name="Picture 3"/>
          <p:cNvPicPr>
            <a:picLocks noChangeAspect="1" noChangeArrowheads="1"/>
          </p:cNvPicPr>
          <p:nvPr/>
        </p:nvPicPr>
        <p:blipFill>
          <a:blip r:embed="rId3" cstate="print"/>
          <a:srcRect/>
          <a:stretch>
            <a:fillRect/>
          </a:stretch>
        </p:blipFill>
        <p:spPr bwMode="auto">
          <a:xfrm>
            <a:off x="6444208" y="2708920"/>
            <a:ext cx="2160240" cy="1633614"/>
          </a:xfrm>
          <a:prstGeom prst="rect">
            <a:avLst/>
          </a:prstGeom>
          <a:noFill/>
          <a:ln w="9525">
            <a:noFill/>
            <a:miter lim="800000"/>
            <a:headEnd/>
            <a:tailEnd/>
          </a:ln>
        </p:spPr>
      </p:pic>
      <p:sp>
        <p:nvSpPr>
          <p:cNvPr id="10" name="文字方塊 9"/>
          <p:cNvSpPr txBox="1"/>
          <p:nvPr/>
        </p:nvSpPr>
        <p:spPr>
          <a:xfrm>
            <a:off x="3995936" y="3356992"/>
            <a:ext cx="1933222" cy="369332"/>
          </a:xfrm>
          <a:prstGeom prst="rect">
            <a:avLst/>
          </a:prstGeom>
          <a:noFill/>
        </p:spPr>
        <p:txBody>
          <a:bodyPr wrap="none" rtlCol="0">
            <a:spAutoFit/>
          </a:bodyPr>
          <a:lstStyle/>
          <a:p>
            <a:r>
              <a:rPr lang="en-US" altLang="zh-TW" dirty="0" smtClean="0"/>
              <a:t>Single PTZ window</a:t>
            </a:r>
            <a:endParaRPr lang="zh-TW" altLang="en-US" dirty="0"/>
          </a:p>
        </p:txBody>
      </p:sp>
      <p:sp>
        <p:nvSpPr>
          <p:cNvPr id="11" name="文字方塊 10"/>
          <p:cNvSpPr txBox="1"/>
          <p:nvPr/>
        </p:nvSpPr>
        <p:spPr>
          <a:xfrm>
            <a:off x="3923928" y="5517232"/>
            <a:ext cx="1944216" cy="646331"/>
          </a:xfrm>
          <a:prstGeom prst="rect">
            <a:avLst/>
          </a:prstGeom>
          <a:noFill/>
        </p:spPr>
        <p:txBody>
          <a:bodyPr wrap="square" rtlCol="0">
            <a:spAutoFit/>
          </a:bodyPr>
          <a:lstStyle/>
          <a:p>
            <a:r>
              <a:rPr lang="en-US" altLang="zh-TW" dirty="0" smtClean="0"/>
              <a:t>Four PTZ view in one window</a:t>
            </a:r>
            <a:endParaRPr lang="zh-TW" altLang="en-US" dirty="0"/>
          </a:p>
        </p:txBody>
      </p:sp>
      <p:sp>
        <p:nvSpPr>
          <p:cNvPr id="12" name="文字方塊 11"/>
          <p:cNvSpPr txBox="1"/>
          <p:nvPr/>
        </p:nvSpPr>
        <p:spPr>
          <a:xfrm>
            <a:off x="6444208" y="4365104"/>
            <a:ext cx="2232248" cy="923330"/>
          </a:xfrm>
          <a:prstGeom prst="rect">
            <a:avLst/>
          </a:prstGeom>
          <a:noFill/>
        </p:spPr>
        <p:txBody>
          <a:bodyPr wrap="square" rtlCol="0">
            <a:spAutoFit/>
          </a:bodyPr>
          <a:lstStyle/>
          <a:p>
            <a:r>
              <a:rPr lang="en-US" altLang="zh-TW" dirty="0" smtClean="0"/>
              <a:t>Complete perimeter view in one window (2 x 180°)</a:t>
            </a:r>
            <a:endParaRPr lang="zh-TW" altLang="en-US" dirty="0"/>
          </a:p>
        </p:txBody>
      </p:sp>
      <p:pic>
        <p:nvPicPr>
          <p:cNvPr id="168965" name="Picture 5"/>
          <p:cNvPicPr>
            <a:picLocks noChangeAspect="1" noChangeArrowheads="1"/>
          </p:cNvPicPr>
          <p:nvPr/>
        </p:nvPicPr>
        <p:blipFill>
          <a:blip r:embed="rId4" cstate="print"/>
          <a:srcRect/>
          <a:stretch>
            <a:fillRect/>
          </a:stretch>
        </p:blipFill>
        <p:spPr bwMode="auto">
          <a:xfrm>
            <a:off x="827584" y="1556792"/>
            <a:ext cx="5153025" cy="1866900"/>
          </a:xfrm>
          <a:prstGeom prst="rect">
            <a:avLst/>
          </a:prstGeom>
          <a:noFill/>
          <a:ln w="9525">
            <a:noFill/>
            <a:miter lim="800000"/>
            <a:headEnd/>
            <a:tailEnd/>
          </a:ln>
        </p:spPr>
      </p:pic>
      <p:sp>
        <p:nvSpPr>
          <p:cNvPr id="13" name="文字方塊 12"/>
          <p:cNvSpPr txBox="1"/>
          <p:nvPr/>
        </p:nvSpPr>
        <p:spPr>
          <a:xfrm>
            <a:off x="1187624" y="6228601"/>
            <a:ext cx="7956375" cy="584775"/>
          </a:xfrm>
          <a:prstGeom prst="rect">
            <a:avLst/>
          </a:prstGeom>
          <a:noFill/>
        </p:spPr>
        <p:txBody>
          <a:bodyPr wrap="square" rtlCol="0">
            <a:spAutoFit/>
          </a:bodyPr>
          <a:lstStyle/>
          <a:p>
            <a:r>
              <a:rPr lang="en-US" altLang="zh-TW" sz="1600" dirty="0" smtClean="0"/>
              <a:t>To know the camera models which can be installed with </a:t>
            </a:r>
            <a:r>
              <a:rPr lang="en-US" altLang="zh-TW" sz="1600" dirty="0" err="1" smtClean="0"/>
              <a:t>panomorph</a:t>
            </a:r>
            <a:r>
              <a:rPr lang="en-US" altLang="zh-TW" sz="1600" dirty="0" smtClean="0"/>
              <a:t> lens, please visit http://www.immervision.com/en/security/security_partners/security_partners_2.php.</a:t>
            </a:r>
            <a:endParaRPr lang="zh-TW" altLang="en-US" sz="1600" dirty="0"/>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Hardware Decode Support</a:t>
            </a:r>
            <a:endParaRPr lang="zh-TW" altLang="en-US" dirty="0"/>
          </a:p>
        </p:txBody>
      </p:sp>
      <p:sp>
        <p:nvSpPr>
          <p:cNvPr id="3" name="內容版面配置區 2"/>
          <p:cNvSpPr>
            <a:spLocks noGrp="1"/>
          </p:cNvSpPr>
          <p:nvPr>
            <p:ph idx="1"/>
          </p:nvPr>
        </p:nvSpPr>
        <p:spPr/>
        <p:txBody>
          <a:bodyPr/>
          <a:lstStyle/>
          <a:p>
            <a:r>
              <a:rPr lang="en-US" altLang="zh-TW" dirty="0" smtClean="0"/>
              <a:t>H.264, Full HD, 150fps on local display interface</a:t>
            </a:r>
            <a:endParaRPr lang="zh-TW" altLang="en-US" dirty="0"/>
          </a:p>
        </p:txBody>
      </p:sp>
      <p:pic>
        <p:nvPicPr>
          <p:cNvPr id="4" name="圖片 3" descr="NVR_Software_16ch.jpg"/>
          <p:cNvPicPr>
            <a:picLocks noChangeAspect="1"/>
          </p:cNvPicPr>
          <p:nvPr/>
        </p:nvPicPr>
        <p:blipFill>
          <a:blip r:embed="rId2" cstate="print"/>
          <a:stretch>
            <a:fillRect/>
          </a:stretch>
        </p:blipFill>
        <p:spPr>
          <a:xfrm>
            <a:off x="827584" y="1862826"/>
            <a:ext cx="7776864" cy="4374486"/>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群組 47"/>
          <p:cNvGrpSpPr>
            <a:grpSpLocks/>
          </p:cNvGrpSpPr>
          <p:nvPr/>
        </p:nvGrpSpPr>
        <p:grpSpPr bwMode="auto">
          <a:xfrm>
            <a:off x="36219" y="6309320"/>
            <a:ext cx="4751809" cy="432045"/>
            <a:chOff x="1475656" y="5806656"/>
            <a:chExt cx="4752284" cy="432045"/>
          </a:xfrm>
        </p:grpSpPr>
        <p:sp>
          <p:nvSpPr>
            <p:cNvPr id="47" name="矩形 46"/>
            <p:cNvSpPr/>
            <p:nvPr/>
          </p:nvSpPr>
          <p:spPr>
            <a:xfrm>
              <a:off x="1475656" y="5806656"/>
              <a:ext cx="4752284" cy="430656"/>
            </a:xfrm>
            <a:prstGeom prst="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49" name="文字方塊 51"/>
            <p:cNvSpPr txBox="1">
              <a:spLocks noChangeArrowheads="1"/>
            </p:cNvSpPr>
            <p:nvPr/>
          </p:nvSpPr>
          <p:spPr bwMode="auto">
            <a:xfrm>
              <a:off x="2627180" y="5869369"/>
              <a:ext cx="1710896" cy="369332"/>
            </a:xfrm>
            <a:prstGeom prst="rect">
              <a:avLst/>
            </a:prstGeom>
            <a:noFill/>
            <a:ln w="9525">
              <a:noFill/>
              <a:miter lim="800000"/>
              <a:headEnd/>
              <a:tailEnd/>
            </a:ln>
          </p:spPr>
          <p:txBody>
            <a:bodyPr wrap="none">
              <a:spAutoFit/>
            </a:bodyPr>
            <a:lstStyle/>
            <a:p>
              <a:r>
                <a:rPr lang="en-US" altLang="zh-TW" dirty="0">
                  <a:latin typeface="Arial Unicode MS" pitchFamily="34" charset="-120"/>
                  <a:ea typeface="Arial Unicode MS" pitchFamily="34" charset="-120"/>
                </a:rPr>
                <a:t>is a member of</a:t>
              </a:r>
            </a:p>
          </p:txBody>
        </p:sp>
        <p:pic>
          <p:nvPicPr>
            <p:cNvPr id="50" name="Picture 2" descr="D:\qnap\office\pic\logo\ONVIF.png"/>
            <p:cNvPicPr>
              <a:picLocks noChangeAspect="1" noChangeArrowheads="1"/>
            </p:cNvPicPr>
            <p:nvPr/>
          </p:nvPicPr>
          <p:blipFill>
            <a:blip r:embed="rId3" cstate="print"/>
            <a:srcRect/>
            <a:stretch>
              <a:fillRect/>
            </a:stretch>
          </p:blipFill>
          <p:spPr bwMode="auto">
            <a:xfrm>
              <a:off x="4330299" y="5813251"/>
              <a:ext cx="1825625" cy="425450"/>
            </a:xfrm>
            <a:prstGeom prst="rect">
              <a:avLst/>
            </a:prstGeom>
            <a:noFill/>
            <a:ln w="9525">
              <a:noFill/>
              <a:miter lim="800000"/>
              <a:headEnd/>
              <a:tailEnd/>
            </a:ln>
          </p:spPr>
        </p:pic>
      </p:grpSp>
      <p:sp>
        <p:nvSpPr>
          <p:cNvPr id="2" name="標題 1"/>
          <p:cNvSpPr>
            <a:spLocks noGrp="1"/>
          </p:cNvSpPr>
          <p:nvPr>
            <p:ph type="title"/>
          </p:nvPr>
        </p:nvSpPr>
        <p:spPr/>
        <p:txBody>
          <a:bodyPr/>
          <a:lstStyle/>
          <a:p>
            <a:r>
              <a:rPr lang="en-US" altLang="zh-TW" dirty="0" smtClean="0"/>
              <a:t>More Network Camera Support</a:t>
            </a:r>
            <a:endParaRPr lang="zh-TW" altLang="en-US" dirty="0"/>
          </a:p>
        </p:txBody>
      </p:sp>
      <p:pic>
        <p:nvPicPr>
          <p:cNvPr id="69" name="圖片 64" descr="Videosec.jpg"/>
          <p:cNvPicPr>
            <a:picLocks noChangeAspect="1"/>
          </p:cNvPicPr>
          <p:nvPr/>
        </p:nvPicPr>
        <p:blipFill>
          <a:blip r:embed="rId4" cstate="print"/>
          <a:srcRect/>
          <a:stretch>
            <a:fillRect/>
          </a:stretch>
        </p:blipFill>
        <p:spPr bwMode="auto">
          <a:xfrm>
            <a:off x="6516216" y="5373214"/>
            <a:ext cx="860425" cy="196851"/>
          </a:xfrm>
          <a:prstGeom prst="rect">
            <a:avLst/>
          </a:prstGeom>
          <a:noFill/>
          <a:ln w="9525">
            <a:noFill/>
            <a:miter lim="800000"/>
            <a:headEnd/>
            <a:tailEnd/>
          </a:ln>
        </p:spPr>
      </p:pic>
      <p:pic>
        <p:nvPicPr>
          <p:cNvPr id="70" name="圖片 45" descr="honeywell logo.jpg"/>
          <p:cNvPicPr>
            <a:picLocks noChangeAspect="1"/>
          </p:cNvPicPr>
          <p:nvPr/>
        </p:nvPicPr>
        <p:blipFill>
          <a:blip r:embed="rId5" cstate="print"/>
          <a:srcRect/>
          <a:stretch>
            <a:fillRect/>
          </a:stretch>
        </p:blipFill>
        <p:spPr bwMode="auto">
          <a:xfrm>
            <a:off x="2916213" y="3438649"/>
            <a:ext cx="1079500" cy="206375"/>
          </a:xfrm>
          <a:prstGeom prst="rect">
            <a:avLst/>
          </a:prstGeom>
          <a:noFill/>
          <a:ln w="9525">
            <a:noFill/>
            <a:miter lim="800000"/>
            <a:headEnd/>
            <a:tailEnd/>
          </a:ln>
        </p:spPr>
      </p:pic>
      <p:pic>
        <p:nvPicPr>
          <p:cNvPr id="71" name="圖片 46" descr="pelco.jpg"/>
          <p:cNvPicPr>
            <a:picLocks noChangeAspect="1"/>
          </p:cNvPicPr>
          <p:nvPr/>
        </p:nvPicPr>
        <p:blipFill>
          <a:blip r:embed="rId6" cstate="print"/>
          <a:srcRect/>
          <a:stretch>
            <a:fillRect/>
          </a:stretch>
        </p:blipFill>
        <p:spPr bwMode="auto">
          <a:xfrm>
            <a:off x="5293544" y="4365103"/>
            <a:ext cx="876300" cy="382588"/>
          </a:xfrm>
          <a:prstGeom prst="rect">
            <a:avLst/>
          </a:prstGeom>
          <a:noFill/>
          <a:ln w="9525">
            <a:noFill/>
            <a:miter lim="800000"/>
            <a:headEnd/>
            <a:tailEnd/>
          </a:ln>
        </p:spPr>
      </p:pic>
      <p:pic>
        <p:nvPicPr>
          <p:cNvPr id="72" name="圖片 86" descr="question.PNG"/>
          <p:cNvPicPr>
            <a:picLocks noChangeAspect="1"/>
          </p:cNvPicPr>
          <p:nvPr/>
        </p:nvPicPr>
        <p:blipFill>
          <a:blip r:embed="rId7" cstate="print"/>
          <a:srcRect/>
          <a:stretch>
            <a:fillRect/>
          </a:stretch>
        </p:blipFill>
        <p:spPr bwMode="auto">
          <a:xfrm>
            <a:off x="1750591" y="5240307"/>
            <a:ext cx="1165225" cy="417512"/>
          </a:xfrm>
          <a:prstGeom prst="rect">
            <a:avLst/>
          </a:prstGeom>
          <a:noFill/>
          <a:ln w="9525">
            <a:noFill/>
            <a:miter lim="800000"/>
            <a:headEnd/>
            <a:tailEnd/>
          </a:ln>
        </p:spPr>
      </p:pic>
      <p:pic>
        <p:nvPicPr>
          <p:cNvPr id="73" name="圖片 87" descr="question.PNG"/>
          <p:cNvPicPr>
            <a:picLocks noChangeAspect="1"/>
          </p:cNvPicPr>
          <p:nvPr/>
        </p:nvPicPr>
        <p:blipFill>
          <a:blip r:embed="rId8" cstate="print"/>
          <a:srcRect/>
          <a:stretch>
            <a:fillRect/>
          </a:stretch>
        </p:blipFill>
        <p:spPr bwMode="auto">
          <a:xfrm>
            <a:off x="2915816" y="5229200"/>
            <a:ext cx="1165225" cy="417513"/>
          </a:xfrm>
          <a:prstGeom prst="rect">
            <a:avLst/>
          </a:prstGeom>
          <a:noFill/>
          <a:ln w="9525">
            <a:noFill/>
            <a:miter lim="800000"/>
            <a:headEnd/>
            <a:tailEnd/>
          </a:ln>
        </p:spPr>
      </p:pic>
      <p:pic>
        <p:nvPicPr>
          <p:cNvPr id="74" name="圖片 88" descr="question.PNG"/>
          <p:cNvPicPr>
            <a:picLocks noChangeAspect="1"/>
          </p:cNvPicPr>
          <p:nvPr/>
        </p:nvPicPr>
        <p:blipFill>
          <a:blip r:embed="rId9" cstate="print"/>
          <a:srcRect t="17247" b="13765"/>
          <a:stretch>
            <a:fillRect/>
          </a:stretch>
        </p:blipFill>
        <p:spPr bwMode="auto">
          <a:xfrm>
            <a:off x="5220072" y="5301208"/>
            <a:ext cx="1165225" cy="288032"/>
          </a:xfrm>
          <a:prstGeom prst="rect">
            <a:avLst/>
          </a:prstGeom>
          <a:noFill/>
          <a:ln w="9525">
            <a:noFill/>
            <a:miter lim="800000"/>
            <a:headEnd/>
            <a:tailEnd/>
          </a:ln>
        </p:spPr>
      </p:pic>
      <p:pic>
        <p:nvPicPr>
          <p:cNvPr id="75" name="圖片 64" descr="question.PNG"/>
          <p:cNvPicPr>
            <a:picLocks noChangeAspect="1"/>
          </p:cNvPicPr>
          <p:nvPr/>
        </p:nvPicPr>
        <p:blipFill>
          <a:blip r:embed="rId10" cstate="print"/>
          <a:srcRect/>
          <a:stretch>
            <a:fillRect/>
          </a:stretch>
        </p:blipFill>
        <p:spPr bwMode="auto">
          <a:xfrm>
            <a:off x="6228184" y="1746596"/>
            <a:ext cx="1125537" cy="382588"/>
          </a:xfrm>
          <a:prstGeom prst="rect">
            <a:avLst/>
          </a:prstGeom>
          <a:noFill/>
          <a:ln w="9525">
            <a:noFill/>
            <a:miter lim="800000"/>
            <a:headEnd/>
            <a:tailEnd/>
          </a:ln>
        </p:spPr>
      </p:pic>
      <p:pic>
        <p:nvPicPr>
          <p:cNvPr id="76" name="圖片 65" descr="question.PNG"/>
          <p:cNvPicPr>
            <a:picLocks noChangeAspect="1"/>
          </p:cNvPicPr>
          <p:nvPr/>
        </p:nvPicPr>
        <p:blipFill>
          <a:blip r:embed="rId11" cstate="print"/>
          <a:srcRect/>
          <a:stretch>
            <a:fillRect/>
          </a:stretch>
        </p:blipFill>
        <p:spPr bwMode="auto">
          <a:xfrm>
            <a:off x="7380312" y="1268760"/>
            <a:ext cx="1139825" cy="395287"/>
          </a:xfrm>
          <a:prstGeom prst="rect">
            <a:avLst/>
          </a:prstGeom>
          <a:noFill/>
          <a:ln w="9525">
            <a:noFill/>
            <a:miter lim="800000"/>
            <a:headEnd/>
            <a:tailEnd/>
          </a:ln>
        </p:spPr>
      </p:pic>
      <p:pic>
        <p:nvPicPr>
          <p:cNvPr id="77" name="圖片 66" descr="question.PNG"/>
          <p:cNvPicPr>
            <a:picLocks noChangeAspect="1"/>
          </p:cNvPicPr>
          <p:nvPr/>
        </p:nvPicPr>
        <p:blipFill>
          <a:blip r:embed="rId12" cstate="print"/>
          <a:srcRect/>
          <a:stretch>
            <a:fillRect/>
          </a:stretch>
        </p:blipFill>
        <p:spPr bwMode="auto">
          <a:xfrm>
            <a:off x="1763692" y="1268760"/>
            <a:ext cx="1139825" cy="395287"/>
          </a:xfrm>
          <a:prstGeom prst="rect">
            <a:avLst/>
          </a:prstGeom>
          <a:noFill/>
          <a:ln w="9525">
            <a:noFill/>
            <a:miter lim="800000"/>
            <a:headEnd/>
            <a:tailEnd/>
          </a:ln>
        </p:spPr>
      </p:pic>
      <p:pic>
        <p:nvPicPr>
          <p:cNvPr id="78" name="圖片 67" descr="question.PNG"/>
          <p:cNvPicPr>
            <a:picLocks noChangeAspect="1"/>
          </p:cNvPicPr>
          <p:nvPr/>
        </p:nvPicPr>
        <p:blipFill>
          <a:blip r:embed="rId13" cstate="print"/>
          <a:srcRect/>
          <a:stretch>
            <a:fillRect/>
          </a:stretch>
        </p:blipFill>
        <p:spPr bwMode="auto">
          <a:xfrm>
            <a:off x="5106470" y="1268760"/>
            <a:ext cx="1139825" cy="395287"/>
          </a:xfrm>
          <a:prstGeom prst="rect">
            <a:avLst/>
          </a:prstGeom>
          <a:noFill/>
          <a:ln w="9525">
            <a:noFill/>
            <a:miter lim="800000"/>
            <a:headEnd/>
            <a:tailEnd/>
          </a:ln>
        </p:spPr>
      </p:pic>
      <p:pic>
        <p:nvPicPr>
          <p:cNvPr id="79" name="圖片 68" descr="question.PNG"/>
          <p:cNvPicPr>
            <a:picLocks noChangeAspect="1"/>
          </p:cNvPicPr>
          <p:nvPr/>
        </p:nvPicPr>
        <p:blipFill>
          <a:blip r:embed="rId14" cstate="print"/>
          <a:srcRect/>
          <a:stretch>
            <a:fillRect/>
          </a:stretch>
        </p:blipFill>
        <p:spPr bwMode="auto">
          <a:xfrm>
            <a:off x="7392615" y="1739155"/>
            <a:ext cx="1139825" cy="393700"/>
          </a:xfrm>
          <a:prstGeom prst="rect">
            <a:avLst/>
          </a:prstGeom>
          <a:noFill/>
          <a:ln w="9525">
            <a:noFill/>
            <a:miter lim="800000"/>
            <a:headEnd/>
            <a:tailEnd/>
          </a:ln>
        </p:spPr>
      </p:pic>
      <p:pic>
        <p:nvPicPr>
          <p:cNvPr id="80" name="圖片 70" descr="question.PNG"/>
          <p:cNvPicPr>
            <a:picLocks noChangeAspect="1"/>
          </p:cNvPicPr>
          <p:nvPr/>
        </p:nvPicPr>
        <p:blipFill>
          <a:blip r:embed="rId15" cstate="print"/>
          <a:srcRect/>
          <a:stretch>
            <a:fillRect/>
          </a:stretch>
        </p:blipFill>
        <p:spPr bwMode="auto">
          <a:xfrm>
            <a:off x="6312495" y="2204861"/>
            <a:ext cx="1139825" cy="395288"/>
          </a:xfrm>
          <a:prstGeom prst="rect">
            <a:avLst/>
          </a:prstGeom>
          <a:noFill/>
          <a:ln w="9525">
            <a:noFill/>
            <a:miter lim="800000"/>
            <a:headEnd/>
            <a:tailEnd/>
          </a:ln>
        </p:spPr>
      </p:pic>
      <p:pic>
        <p:nvPicPr>
          <p:cNvPr id="81" name="圖片 71" descr="question.PNG"/>
          <p:cNvPicPr>
            <a:picLocks noChangeAspect="1"/>
          </p:cNvPicPr>
          <p:nvPr/>
        </p:nvPicPr>
        <p:blipFill>
          <a:blip r:embed="rId16" cstate="print"/>
          <a:srcRect/>
          <a:stretch>
            <a:fillRect/>
          </a:stretch>
        </p:blipFill>
        <p:spPr bwMode="auto">
          <a:xfrm>
            <a:off x="7464623" y="2198114"/>
            <a:ext cx="1139825" cy="395288"/>
          </a:xfrm>
          <a:prstGeom prst="rect">
            <a:avLst/>
          </a:prstGeom>
          <a:noFill/>
          <a:ln w="9525">
            <a:noFill/>
            <a:miter lim="800000"/>
            <a:headEnd/>
            <a:tailEnd/>
          </a:ln>
        </p:spPr>
      </p:pic>
      <p:pic>
        <p:nvPicPr>
          <p:cNvPr id="82" name="圖片 72" descr="question.PNG"/>
          <p:cNvPicPr>
            <a:picLocks noChangeAspect="1"/>
          </p:cNvPicPr>
          <p:nvPr/>
        </p:nvPicPr>
        <p:blipFill>
          <a:blip r:embed="rId17" cstate="print"/>
          <a:srcRect/>
          <a:stretch>
            <a:fillRect/>
          </a:stretch>
        </p:blipFill>
        <p:spPr bwMode="auto">
          <a:xfrm>
            <a:off x="611560" y="2780928"/>
            <a:ext cx="1139825" cy="393700"/>
          </a:xfrm>
          <a:prstGeom prst="rect">
            <a:avLst/>
          </a:prstGeom>
          <a:noFill/>
          <a:ln w="9525">
            <a:noFill/>
            <a:miter lim="800000"/>
            <a:headEnd/>
            <a:tailEnd/>
          </a:ln>
        </p:spPr>
      </p:pic>
      <p:pic>
        <p:nvPicPr>
          <p:cNvPr id="83" name="圖片 74" descr="question.PNG"/>
          <p:cNvPicPr>
            <a:picLocks noChangeAspect="1"/>
          </p:cNvPicPr>
          <p:nvPr/>
        </p:nvPicPr>
        <p:blipFill>
          <a:blip r:embed="rId18" cstate="print"/>
          <a:srcRect/>
          <a:stretch>
            <a:fillRect/>
          </a:stretch>
        </p:blipFill>
        <p:spPr bwMode="auto">
          <a:xfrm>
            <a:off x="5148064" y="3246308"/>
            <a:ext cx="1139825" cy="395288"/>
          </a:xfrm>
          <a:prstGeom prst="rect">
            <a:avLst/>
          </a:prstGeom>
          <a:noFill/>
          <a:ln w="9525">
            <a:noFill/>
            <a:miter lim="800000"/>
            <a:headEnd/>
            <a:tailEnd/>
          </a:ln>
        </p:spPr>
      </p:pic>
      <p:pic>
        <p:nvPicPr>
          <p:cNvPr id="84" name="圖片 75" descr="question.PNG"/>
          <p:cNvPicPr>
            <a:picLocks noChangeAspect="1"/>
          </p:cNvPicPr>
          <p:nvPr/>
        </p:nvPicPr>
        <p:blipFill>
          <a:blip r:embed="rId19" cstate="print"/>
          <a:srcRect/>
          <a:stretch>
            <a:fillRect/>
          </a:stretch>
        </p:blipFill>
        <p:spPr bwMode="auto">
          <a:xfrm>
            <a:off x="5220072" y="2736824"/>
            <a:ext cx="1152525" cy="404813"/>
          </a:xfrm>
          <a:prstGeom prst="rect">
            <a:avLst/>
          </a:prstGeom>
          <a:noFill/>
          <a:ln w="9525">
            <a:noFill/>
            <a:miter lim="800000"/>
            <a:headEnd/>
            <a:tailEnd/>
          </a:ln>
        </p:spPr>
      </p:pic>
      <p:pic>
        <p:nvPicPr>
          <p:cNvPr id="85" name="圖片 77" descr="question.PNG"/>
          <p:cNvPicPr>
            <a:picLocks noChangeAspect="1"/>
          </p:cNvPicPr>
          <p:nvPr/>
        </p:nvPicPr>
        <p:blipFill>
          <a:blip r:embed="rId20" cstate="print"/>
          <a:srcRect/>
          <a:stretch>
            <a:fillRect/>
          </a:stretch>
        </p:blipFill>
        <p:spPr bwMode="auto">
          <a:xfrm>
            <a:off x="3995936" y="2204861"/>
            <a:ext cx="1150937" cy="406400"/>
          </a:xfrm>
          <a:prstGeom prst="rect">
            <a:avLst/>
          </a:prstGeom>
          <a:noFill/>
          <a:ln w="9525">
            <a:noFill/>
            <a:miter lim="800000"/>
            <a:headEnd/>
            <a:tailEnd/>
          </a:ln>
        </p:spPr>
      </p:pic>
      <p:pic>
        <p:nvPicPr>
          <p:cNvPr id="86" name="圖片 78" descr="question.PNG"/>
          <p:cNvPicPr>
            <a:picLocks noChangeAspect="1"/>
          </p:cNvPicPr>
          <p:nvPr/>
        </p:nvPicPr>
        <p:blipFill>
          <a:blip r:embed="rId21" cstate="print"/>
          <a:srcRect l="34041" r="36173" b="3491"/>
          <a:stretch>
            <a:fillRect/>
          </a:stretch>
        </p:blipFill>
        <p:spPr bwMode="auto">
          <a:xfrm>
            <a:off x="1979712" y="3645024"/>
            <a:ext cx="504056" cy="576064"/>
          </a:xfrm>
          <a:prstGeom prst="rect">
            <a:avLst/>
          </a:prstGeom>
          <a:noFill/>
          <a:ln w="9525">
            <a:noFill/>
            <a:miter lim="800000"/>
            <a:headEnd/>
            <a:tailEnd/>
          </a:ln>
        </p:spPr>
      </p:pic>
      <p:pic>
        <p:nvPicPr>
          <p:cNvPr id="87" name="圖片 79" descr="question.PNG"/>
          <p:cNvPicPr>
            <a:picLocks noChangeAspect="1"/>
          </p:cNvPicPr>
          <p:nvPr/>
        </p:nvPicPr>
        <p:blipFill>
          <a:blip r:embed="rId22" cstate="print"/>
          <a:srcRect/>
          <a:stretch>
            <a:fillRect/>
          </a:stretch>
        </p:blipFill>
        <p:spPr bwMode="auto">
          <a:xfrm>
            <a:off x="5148064" y="3827285"/>
            <a:ext cx="1152525" cy="407987"/>
          </a:xfrm>
          <a:prstGeom prst="rect">
            <a:avLst/>
          </a:prstGeom>
          <a:noFill/>
          <a:ln w="9525">
            <a:noFill/>
            <a:miter lim="800000"/>
            <a:headEnd/>
            <a:tailEnd/>
          </a:ln>
        </p:spPr>
      </p:pic>
      <p:pic>
        <p:nvPicPr>
          <p:cNvPr id="88" name="圖片 81" descr="question.PNG"/>
          <p:cNvPicPr>
            <a:picLocks noChangeAspect="1"/>
          </p:cNvPicPr>
          <p:nvPr/>
        </p:nvPicPr>
        <p:blipFill>
          <a:blip r:embed="rId23" cstate="print"/>
          <a:srcRect/>
          <a:stretch>
            <a:fillRect/>
          </a:stretch>
        </p:blipFill>
        <p:spPr bwMode="auto">
          <a:xfrm>
            <a:off x="2843808" y="4293096"/>
            <a:ext cx="1152525" cy="406400"/>
          </a:xfrm>
          <a:prstGeom prst="rect">
            <a:avLst/>
          </a:prstGeom>
          <a:noFill/>
          <a:ln w="9525">
            <a:noFill/>
            <a:miter lim="800000"/>
            <a:headEnd/>
            <a:tailEnd/>
          </a:ln>
        </p:spPr>
      </p:pic>
      <p:pic>
        <p:nvPicPr>
          <p:cNvPr id="89" name="圖片 83" descr="question.PNG"/>
          <p:cNvPicPr>
            <a:picLocks noChangeAspect="1"/>
          </p:cNvPicPr>
          <p:nvPr/>
        </p:nvPicPr>
        <p:blipFill>
          <a:blip r:embed="rId24" cstate="print"/>
          <a:srcRect/>
          <a:stretch>
            <a:fillRect/>
          </a:stretch>
        </p:blipFill>
        <p:spPr bwMode="auto">
          <a:xfrm>
            <a:off x="4009211" y="4293093"/>
            <a:ext cx="1152525" cy="406400"/>
          </a:xfrm>
          <a:prstGeom prst="rect">
            <a:avLst/>
          </a:prstGeom>
          <a:noFill/>
          <a:ln w="9525">
            <a:noFill/>
            <a:miter lim="800000"/>
            <a:headEnd/>
            <a:tailEnd/>
          </a:ln>
        </p:spPr>
      </p:pic>
      <p:pic>
        <p:nvPicPr>
          <p:cNvPr id="90" name="圖片 84" descr="question.PNG"/>
          <p:cNvPicPr>
            <a:picLocks noChangeAspect="1"/>
          </p:cNvPicPr>
          <p:nvPr/>
        </p:nvPicPr>
        <p:blipFill>
          <a:blip r:embed="rId25" cstate="print"/>
          <a:srcRect/>
          <a:stretch>
            <a:fillRect/>
          </a:stretch>
        </p:blipFill>
        <p:spPr bwMode="auto">
          <a:xfrm>
            <a:off x="1704872" y="4778599"/>
            <a:ext cx="1150937" cy="406400"/>
          </a:xfrm>
          <a:prstGeom prst="rect">
            <a:avLst/>
          </a:prstGeom>
          <a:noFill/>
          <a:ln w="9525">
            <a:noFill/>
            <a:miter lim="800000"/>
            <a:headEnd/>
            <a:tailEnd/>
          </a:ln>
        </p:spPr>
      </p:pic>
      <p:pic>
        <p:nvPicPr>
          <p:cNvPr id="91" name="圖片 85" descr="question.PNG"/>
          <p:cNvPicPr>
            <a:picLocks noChangeAspect="1"/>
          </p:cNvPicPr>
          <p:nvPr/>
        </p:nvPicPr>
        <p:blipFill>
          <a:blip r:embed="rId26" cstate="print"/>
          <a:srcRect/>
          <a:stretch>
            <a:fillRect/>
          </a:stretch>
        </p:blipFill>
        <p:spPr bwMode="auto">
          <a:xfrm>
            <a:off x="6359103" y="4808259"/>
            <a:ext cx="1165225" cy="417512"/>
          </a:xfrm>
          <a:prstGeom prst="rect">
            <a:avLst/>
          </a:prstGeom>
          <a:noFill/>
          <a:ln w="9525">
            <a:noFill/>
            <a:miter lim="800000"/>
            <a:headEnd/>
            <a:tailEnd/>
          </a:ln>
        </p:spPr>
      </p:pic>
      <p:pic>
        <p:nvPicPr>
          <p:cNvPr id="92" name="圖片 89" descr="question.PNG"/>
          <p:cNvPicPr>
            <a:picLocks noChangeAspect="1"/>
          </p:cNvPicPr>
          <p:nvPr/>
        </p:nvPicPr>
        <p:blipFill>
          <a:blip r:embed="rId27" cstate="print"/>
          <a:srcRect/>
          <a:stretch>
            <a:fillRect/>
          </a:stretch>
        </p:blipFill>
        <p:spPr bwMode="auto">
          <a:xfrm>
            <a:off x="539552" y="5733256"/>
            <a:ext cx="1165225" cy="419100"/>
          </a:xfrm>
          <a:prstGeom prst="rect">
            <a:avLst/>
          </a:prstGeom>
          <a:noFill/>
          <a:ln w="9525">
            <a:noFill/>
            <a:miter lim="800000"/>
            <a:headEnd/>
            <a:tailEnd/>
          </a:ln>
        </p:spPr>
      </p:pic>
      <p:pic>
        <p:nvPicPr>
          <p:cNvPr id="93" name="圖片 90" descr="question.PNG"/>
          <p:cNvPicPr>
            <a:picLocks noChangeAspect="1"/>
          </p:cNvPicPr>
          <p:nvPr/>
        </p:nvPicPr>
        <p:blipFill>
          <a:blip r:embed="rId28" cstate="print"/>
          <a:srcRect/>
          <a:stretch>
            <a:fillRect/>
          </a:stretch>
        </p:blipFill>
        <p:spPr bwMode="auto">
          <a:xfrm>
            <a:off x="1763688" y="5733256"/>
            <a:ext cx="1165225" cy="419100"/>
          </a:xfrm>
          <a:prstGeom prst="rect">
            <a:avLst/>
          </a:prstGeom>
          <a:noFill/>
          <a:ln w="9525">
            <a:noFill/>
            <a:miter lim="800000"/>
            <a:headEnd/>
            <a:tailEnd/>
          </a:ln>
        </p:spPr>
      </p:pic>
      <p:pic>
        <p:nvPicPr>
          <p:cNvPr id="94" name="圖片 92" descr="question.PNG"/>
          <p:cNvPicPr>
            <a:picLocks noChangeAspect="1"/>
          </p:cNvPicPr>
          <p:nvPr/>
        </p:nvPicPr>
        <p:blipFill>
          <a:blip r:embed="rId29" cstate="print"/>
          <a:srcRect l="20855" r="21794" b="-1443"/>
          <a:stretch>
            <a:fillRect/>
          </a:stretch>
        </p:blipFill>
        <p:spPr bwMode="auto">
          <a:xfrm>
            <a:off x="7596336" y="3717029"/>
            <a:ext cx="792088" cy="504056"/>
          </a:xfrm>
          <a:prstGeom prst="rect">
            <a:avLst/>
          </a:prstGeom>
          <a:noFill/>
          <a:ln w="9525">
            <a:noFill/>
            <a:miter lim="800000"/>
            <a:headEnd/>
            <a:tailEnd/>
          </a:ln>
        </p:spPr>
      </p:pic>
      <p:pic>
        <p:nvPicPr>
          <p:cNvPr id="95" name="圖片 93" descr="question.PNG"/>
          <p:cNvPicPr>
            <a:picLocks noChangeAspect="1"/>
          </p:cNvPicPr>
          <p:nvPr/>
        </p:nvPicPr>
        <p:blipFill>
          <a:blip r:embed="rId30" cstate="print"/>
          <a:srcRect/>
          <a:stretch>
            <a:fillRect/>
          </a:stretch>
        </p:blipFill>
        <p:spPr bwMode="auto">
          <a:xfrm>
            <a:off x="683568" y="4365104"/>
            <a:ext cx="1058862" cy="315913"/>
          </a:xfrm>
          <a:prstGeom prst="rect">
            <a:avLst/>
          </a:prstGeom>
          <a:noFill/>
          <a:ln w="9525">
            <a:noFill/>
            <a:miter lim="800000"/>
            <a:headEnd/>
            <a:tailEnd/>
          </a:ln>
        </p:spPr>
      </p:pic>
      <p:pic>
        <p:nvPicPr>
          <p:cNvPr id="96" name="圖片 33" descr="100274708_logo.jpg"/>
          <p:cNvPicPr>
            <a:picLocks noChangeAspect="1"/>
          </p:cNvPicPr>
          <p:nvPr/>
        </p:nvPicPr>
        <p:blipFill>
          <a:blip r:embed="rId31" cstate="print"/>
          <a:srcRect/>
          <a:stretch>
            <a:fillRect/>
          </a:stretch>
        </p:blipFill>
        <p:spPr bwMode="auto">
          <a:xfrm>
            <a:off x="6316117" y="1386929"/>
            <a:ext cx="992187" cy="169863"/>
          </a:xfrm>
          <a:prstGeom prst="rect">
            <a:avLst/>
          </a:prstGeom>
          <a:noFill/>
          <a:ln w="9525">
            <a:noFill/>
            <a:miter lim="800000"/>
            <a:headEnd/>
            <a:tailEnd/>
          </a:ln>
        </p:spPr>
      </p:pic>
      <p:pic>
        <p:nvPicPr>
          <p:cNvPr id="97" name="圖片 34" descr="hikvision.jpg"/>
          <p:cNvPicPr>
            <a:picLocks noChangeAspect="1"/>
          </p:cNvPicPr>
          <p:nvPr/>
        </p:nvPicPr>
        <p:blipFill>
          <a:blip r:embed="rId32" cstate="print"/>
          <a:srcRect b="-14537"/>
          <a:stretch>
            <a:fillRect/>
          </a:stretch>
        </p:blipFill>
        <p:spPr bwMode="auto">
          <a:xfrm>
            <a:off x="683568" y="3429000"/>
            <a:ext cx="992188" cy="155575"/>
          </a:xfrm>
          <a:prstGeom prst="rect">
            <a:avLst/>
          </a:prstGeom>
          <a:noFill/>
          <a:ln w="9525">
            <a:noFill/>
            <a:miter lim="800000"/>
            <a:headEnd/>
            <a:tailEnd/>
          </a:ln>
        </p:spPr>
      </p:pic>
      <p:pic>
        <p:nvPicPr>
          <p:cNvPr id="98" name="圖片 35" descr="viosecure_logo1.jpg"/>
          <p:cNvPicPr>
            <a:picLocks noChangeAspect="1"/>
          </p:cNvPicPr>
          <p:nvPr/>
        </p:nvPicPr>
        <p:blipFill>
          <a:blip r:embed="rId33" cstate="print"/>
          <a:srcRect/>
          <a:stretch>
            <a:fillRect/>
          </a:stretch>
        </p:blipFill>
        <p:spPr bwMode="auto">
          <a:xfrm>
            <a:off x="7596336" y="5368452"/>
            <a:ext cx="958850" cy="201613"/>
          </a:xfrm>
          <a:prstGeom prst="rect">
            <a:avLst/>
          </a:prstGeom>
          <a:noFill/>
          <a:ln w="9525">
            <a:noFill/>
            <a:miter lim="800000"/>
            <a:headEnd/>
            <a:tailEnd/>
          </a:ln>
        </p:spPr>
      </p:pic>
      <p:pic>
        <p:nvPicPr>
          <p:cNvPr id="99" name="圖片 36" descr="a-mtk.jpg"/>
          <p:cNvPicPr>
            <a:picLocks noChangeAspect="1"/>
          </p:cNvPicPr>
          <p:nvPr/>
        </p:nvPicPr>
        <p:blipFill>
          <a:blip r:embed="rId34" cstate="print"/>
          <a:srcRect/>
          <a:stretch>
            <a:fillRect/>
          </a:stretch>
        </p:blipFill>
        <p:spPr bwMode="auto">
          <a:xfrm>
            <a:off x="2996063" y="1329084"/>
            <a:ext cx="993775" cy="209551"/>
          </a:xfrm>
          <a:prstGeom prst="rect">
            <a:avLst/>
          </a:prstGeom>
          <a:noFill/>
          <a:ln w="9525">
            <a:noFill/>
            <a:miter lim="800000"/>
            <a:headEnd/>
            <a:tailEnd/>
          </a:ln>
        </p:spPr>
      </p:pic>
      <p:pic>
        <p:nvPicPr>
          <p:cNvPr id="100" name="Picture 36" descr="D:\qnap\office\pic\logo\CNB-01.png"/>
          <p:cNvPicPr>
            <a:picLocks noChangeAspect="1" noChangeArrowheads="1"/>
          </p:cNvPicPr>
          <p:nvPr/>
        </p:nvPicPr>
        <p:blipFill>
          <a:blip r:embed="rId35" cstate="print"/>
          <a:srcRect/>
          <a:stretch>
            <a:fillRect/>
          </a:stretch>
        </p:blipFill>
        <p:spPr bwMode="auto">
          <a:xfrm>
            <a:off x="683568" y="2317253"/>
            <a:ext cx="950913" cy="247651"/>
          </a:xfrm>
          <a:prstGeom prst="rect">
            <a:avLst/>
          </a:prstGeom>
          <a:noFill/>
          <a:ln w="9525">
            <a:noFill/>
            <a:miter lim="800000"/>
            <a:headEnd/>
            <a:tailEnd/>
          </a:ln>
        </p:spPr>
      </p:pic>
      <p:pic>
        <p:nvPicPr>
          <p:cNvPr id="101" name="圖片 93" descr="DIGITUS_R__Professional_Web_01.jpg"/>
          <p:cNvPicPr>
            <a:picLocks noChangeAspect="1"/>
          </p:cNvPicPr>
          <p:nvPr/>
        </p:nvPicPr>
        <p:blipFill>
          <a:blip r:embed="rId36" cstate="print"/>
          <a:srcRect/>
          <a:stretch>
            <a:fillRect/>
          </a:stretch>
        </p:blipFill>
        <p:spPr bwMode="auto">
          <a:xfrm>
            <a:off x="2915816" y="2257500"/>
            <a:ext cx="996950" cy="379412"/>
          </a:xfrm>
          <a:prstGeom prst="rect">
            <a:avLst/>
          </a:prstGeom>
          <a:noFill/>
          <a:ln w="9525">
            <a:noFill/>
            <a:miter lim="800000"/>
            <a:headEnd/>
            <a:tailEnd/>
          </a:ln>
        </p:spPr>
      </p:pic>
      <p:pic>
        <p:nvPicPr>
          <p:cNvPr id="102" name="Picture 2" descr="D:\qnap\office\pic\logo\shany.jpg"/>
          <p:cNvPicPr>
            <a:picLocks noChangeAspect="1" noChangeArrowheads="1"/>
          </p:cNvPicPr>
          <p:nvPr/>
        </p:nvPicPr>
        <p:blipFill>
          <a:blip r:embed="rId37" cstate="print"/>
          <a:srcRect/>
          <a:stretch>
            <a:fillRect/>
          </a:stretch>
        </p:blipFill>
        <p:spPr bwMode="auto">
          <a:xfrm>
            <a:off x="2915816" y="4797152"/>
            <a:ext cx="1093788" cy="379413"/>
          </a:xfrm>
          <a:prstGeom prst="rect">
            <a:avLst/>
          </a:prstGeom>
          <a:noFill/>
          <a:ln w="9525">
            <a:noFill/>
            <a:miter lim="800000"/>
            <a:headEnd/>
            <a:tailEnd/>
          </a:ln>
        </p:spPr>
      </p:pic>
      <p:pic>
        <p:nvPicPr>
          <p:cNvPr id="103" name="Picture 3" descr="D:\qnap\office\pic\logo\IPX_Logo.JPG"/>
          <p:cNvPicPr>
            <a:picLocks noChangeAspect="1" noChangeArrowheads="1"/>
          </p:cNvPicPr>
          <p:nvPr/>
        </p:nvPicPr>
        <p:blipFill>
          <a:blip r:embed="rId38" cstate="print"/>
          <a:srcRect/>
          <a:stretch>
            <a:fillRect/>
          </a:stretch>
        </p:blipFill>
        <p:spPr bwMode="auto">
          <a:xfrm>
            <a:off x="6551910" y="3212973"/>
            <a:ext cx="612775" cy="504825"/>
          </a:xfrm>
          <a:prstGeom prst="rect">
            <a:avLst/>
          </a:prstGeom>
          <a:noFill/>
          <a:ln w="9525">
            <a:noFill/>
            <a:miter lim="800000"/>
            <a:headEnd/>
            <a:tailEnd/>
          </a:ln>
        </p:spPr>
      </p:pic>
      <p:pic>
        <p:nvPicPr>
          <p:cNvPr id="104" name="Picture 4" descr="D:\qnap\office\pic\logo\brickcom.jpg"/>
          <p:cNvPicPr>
            <a:picLocks noChangeAspect="1" noChangeArrowheads="1"/>
          </p:cNvPicPr>
          <p:nvPr/>
        </p:nvPicPr>
        <p:blipFill>
          <a:blip r:embed="rId39" cstate="print"/>
          <a:srcRect/>
          <a:stretch>
            <a:fillRect/>
          </a:stretch>
        </p:blipFill>
        <p:spPr bwMode="auto">
          <a:xfrm>
            <a:off x="5220068" y="1772815"/>
            <a:ext cx="936104" cy="258055"/>
          </a:xfrm>
          <a:prstGeom prst="rect">
            <a:avLst/>
          </a:prstGeom>
          <a:noFill/>
          <a:ln w="9525">
            <a:noFill/>
            <a:miter lim="800000"/>
            <a:headEnd/>
            <a:tailEnd/>
          </a:ln>
        </p:spPr>
      </p:pic>
      <p:pic>
        <p:nvPicPr>
          <p:cNvPr id="105" name="圖片 76" descr="question.PNG"/>
          <p:cNvPicPr>
            <a:picLocks noChangeAspect="1"/>
          </p:cNvPicPr>
          <p:nvPr/>
        </p:nvPicPr>
        <p:blipFill>
          <a:blip r:embed="rId40" cstate="print"/>
          <a:srcRect/>
          <a:stretch>
            <a:fillRect/>
          </a:stretch>
        </p:blipFill>
        <p:spPr bwMode="auto">
          <a:xfrm>
            <a:off x="7452320" y="3266946"/>
            <a:ext cx="1152525" cy="406400"/>
          </a:xfrm>
          <a:prstGeom prst="rect">
            <a:avLst/>
          </a:prstGeom>
          <a:noFill/>
          <a:ln w="9525">
            <a:noFill/>
            <a:miter lim="800000"/>
            <a:headEnd/>
            <a:tailEnd/>
          </a:ln>
        </p:spPr>
      </p:pic>
      <p:pic>
        <p:nvPicPr>
          <p:cNvPr id="106" name="圖片 80" descr="question.PNG"/>
          <p:cNvPicPr>
            <a:picLocks noChangeAspect="1"/>
          </p:cNvPicPr>
          <p:nvPr/>
        </p:nvPicPr>
        <p:blipFill>
          <a:blip r:embed="rId41" cstate="print"/>
          <a:srcRect/>
          <a:stretch>
            <a:fillRect/>
          </a:stretch>
        </p:blipFill>
        <p:spPr bwMode="auto">
          <a:xfrm>
            <a:off x="6301383" y="3789037"/>
            <a:ext cx="1150937" cy="407987"/>
          </a:xfrm>
          <a:prstGeom prst="rect">
            <a:avLst/>
          </a:prstGeom>
          <a:noFill/>
          <a:ln w="9525">
            <a:noFill/>
            <a:miter lim="800000"/>
            <a:headEnd/>
            <a:tailEnd/>
          </a:ln>
        </p:spPr>
      </p:pic>
      <p:pic>
        <p:nvPicPr>
          <p:cNvPr id="107" name="圖片 48" descr="bosch-logo.jpg"/>
          <p:cNvPicPr>
            <a:picLocks noChangeAspect="1"/>
          </p:cNvPicPr>
          <p:nvPr/>
        </p:nvPicPr>
        <p:blipFill>
          <a:blip r:embed="rId42" cstate="print"/>
          <a:srcRect/>
          <a:stretch>
            <a:fillRect/>
          </a:stretch>
        </p:blipFill>
        <p:spPr bwMode="auto">
          <a:xfrm>
            <a:off x="4067941" y="1772815"/>
            <a:ext cx="935037" cy="328612"/>
          </a:xfrm>
          <a:prstGeom prst="rect">
            <a:avLst/>
          </a:prstGeom>
          <a:noFill/>
          <a:ln w="9525">
            <a:noFill/>
            <a:miter lim="800000"/>
            <a:headEnd/>
            <a:tailEnd/>
          </a:ln>
        </p:spPr>
      </p:pic>
      <p:pic>
        <p:nvPicPr>
          <p:cNvPr id="108" name="圖片 49" descr="Everfocus.png"/>
          <p:cNvPicPr>
            <a:picLocks noChangeAspect="1"/>
          </p:cNvPicPr>
          <p:nvPr/>
        </p:nvPicPr>
        <p:blipFill>
          <a:blip r:embed="rId43" cstate="print"/>
          <a:srcRect/>
          <a:stretch>
            <a:fillRect/>
          </a:stretch>
        </p:blipFill>
        <p:spPr bwMode="auto">
          <a:xfrm>
            <a:off x="2867223" y="2852936"/>
            <a:ext cx="1128713" cy="225425"/>
          </a:xfrm>
          <a:prstGeom prst="rect">
            <a:avLst/>
          </a:prstGeom>
          <a:noFill/>
          <a:ln w="9525">
            <a:noFill/>
            <a:miter lim="800000"/>
            <a:headEnd/>
            <a:tailEnd/>
          </a:ln>
        </p:spPr>
      </p:pic>
      <p:pic>
        <p:nvPicPr>
          <p:cNvPr id="109" name="圖片 51" descr="Histream.jpg"/>
          <p:cNvPicPr>
            <a:picLocks noChangeAspect="1"/>
          </p:cNvPicPr>
          <p:nvPr/>
        </p:nvPicPr>
        <p:blipFill>
          <a:blip r:embed="rId44" cstate="print"/>
          <a:srcRect/>
          <a:stretch>
            <a:fillRect/>
          </a:stretch>
        </p:blipFill>
        <p:spPr bwMode="auto">
          <a:xfrm>
            <a:off x="1783805" y="3284984"/>
            <a:ext cx="915987" cy="415925"/>
          </a:xfrm>
          <a:prstGeom prst="rect">
            <a:avLst/>
          </a:prstGeom>
          <a:noFill/>
          <a:ln w="9525">
            <a:noFill/>
            <a:miter lim="800000"/>
            <a:headEnd/>
            <a:tailEnd/>
          </a:ln>
        </p:spPr>
      </p:pic>
      <p:pic>
        <p:nvPicPr>
          <p:cNvPr id="110" name="圖片 52" descr="Hunt.png"/>
          <p:cNvPicPr>
            <a:picLocks noChangeAspect="1"/>
          </p:cNvPicPr>
          <p:nvPr/>
        </p:nvPicPr>
        <p:blipFill>
          <a:blip r:embed="rId45" cstate="print"/>
          <a:srcRect/>
          <a:stretch>
            <a:fillRect/>
          </a:stretch>
        </p:blipFill>
        <p:spPr bwMode="auto">
          <a:xfrm>
            <a:off x="4212361" y="3349624"/>
            <a:ext cx="864092" cy="295400"/>
          </a:xfrm>
          <a:prstGeom prst="rect">
            <a:avLst/>
          </a:prstGeom>
          <a:noFill/>
          <a:ln w="9525">
            <a:noFill/>
            <a:miter lim="800000"/>
            <a:headEnd/>
            <a:tailEnd/>
          </a:ln>
        </p:spPr>
      </p:pic>
      <p:pic>
        <p:nvPicPr>
          <p:cNvPr id="111" name="圖片 53" descr="sollo logo.jpg"/>
          <p:cNvPicPr>
            <a:picLocks noChangeAspect="1"/>
          </p:cNvPicPr>
          <p:nvPr/>
        </p:nvPicPr>
        <p:blipFill>
          <a:blip r:embed="rId46" cstate="print"/>
          <a:srcRect/>
          <a:stretch>
            <a:fillRect/>
          </a:stretch>
        </p:blipFill>
        <p:spPr bwMode="auto">
          <a:xfrm>
            <a:off x="5279029" y="4870171"/>
            <a:ext cx="1008062" cy="242888"/>
          </a:xfrm>
          <a:prstGeom prst="rect">
            <a:avLst/>
          </a:prstGeom>
          <a:noFill/>
          <a:ln w="9525">
            <a:noFill/>
            <a:miter lim="800000"/>
            <a:headEnd/>
            <a:tailEnd/>
          </a:ln>
        </p:spPr>
      </p:pic>
      <p:pic>
        <p:nvPicPr>
          <p:cNvPr id="112" name="圖片 54" descr="yokogawa.gif"/>
          <p:cNvPicPr>
            <a:picLocks noChangeAspect="1"/>
          </p:cNvPicPr>
          <p:nvPr/>
        </p:nvPicPr>
        <p:blipFill>
          <a:blip r:embed="rId47" cstate="print"/>
          <a:srcRect/>
          <a:stretch>
            <a:fillRect/>
          </a:stretch>
        </p:blipFill>
        <p:spPr bwMode="auto">
          <a:xfrm>
            <a:off x="3059832" y="5647529"/>
            <a:ext cx="806450" cy="544512"/>
          </a:xfrm>
          <a:prstGeom prst="rect">
            <a:avLst/>
          </a:prstGeom>
          <a:noFill/>
          <a:ln w="9525">
            <a:noFill/>
            <a:miter lim="800000"/>
            <a:headEnd/>
            <a:tailEnd/>
          </a:ln>
        </p:spPr>
      </p:pic>
      <p:pic>
        <p:nvPicPr>
          <p:cNvPr id="113" name="圖片 55" descr="samsung.png"/>
          <p:cNvPicPr>
            <a:picLocks noChangeAspect="1"/>
          </p:cNvPicPr>
          <p:nvPr/>
        </p:nvPicPr>
        <p:blipFill>
          <a:blip r:embed="rId48" cstate="print"/>
          <a:srcRect/>
          <a:stretch>
            <a:fillRect/>
          </a:stretch>
        </p:blipFill>
        <p:spPr bwMode="auto">
          <a:xfrm>
            <a:off x="611560" y="4725144"/>
            <a:ext cx="1092121" cy="504056"/>
          </a:xfrm>
          <a:prstGeom prst="rect">
            <a:avLst/>
          </a:prstGeom>
          <a:noFill/>
          <a:ln w="9525">
            <a:noFill/>
            <a:miter lim="800000"/>
            <a:headEnd/>
            <a:tailEnd/>
          </a:ln>
        </p:spPr>
      </p:pic>
      <p:pic>
        <p:nvPicPr>
          <p:cNvPr id="114" name="圖片 56" descr="Sharp.jpg"/>
          <p:cNvPicPr>
            <a:picLocks noChangeAspect="1"/>
          </p:cNvPicPr>
          <p:nvPr/>
        </p:nvPicPr>
        <p:blipFill>
          <a:blip r:embed="rId49" cstate="print"/>
          <a:srcRect/>
          <a:stretch>
            <a:fillRect/>
          </a:stretch>
        </p:blipFill>
        <p:spPr bwMode="auto">
          <a:xfrm>
            <a:off x="4139952" y="4941168"/>
            <a:ext cx="1057275" cy="215900"/>
          </a:xfrm>
          <a:prstGeom prst="rect">
            <a:avLst/>
          </a:prstGeom>
          <a:noFill/>
          <a:ln w="9525">
            <a:noFill/>
            <a:miter lim="800000"/>
            <a:headEnd/>
            <a:tailEnd/>
          </a:ln>
        </p:spPr>
      </p:pic>
      <p:pic>
        <p:nvPicPr>
          <p:cNvPr id="115" name="圖片 57" descr="LG.jpg"/>
          <p:cNvPicPr>
            <a:picLocks noChangeAspect="1"/>
          </p:cNvPicPr>
          <p:nvPr/>
        </p:nvPicPr>
        <p:blipFill>
          <a:blip r:embed="rId50" cstate="print"/>
          <a:srcRect/>
          <a:stretch>
            <a:fillRect/>
          </a:stretch>
        </p:blipFill>
        <p:spPr bwMode="auto">
          <a:xfrm>
            <a:off x="2843804" y="3933180"/>
            <a:ext cx="1057275" cy="215900"/>
          </a:xfrm>
          <a:prstGeom prst="rect">
            <a:avLst/>
          </a:prstGeom>
          <a:noFill/>
          <a:ln w="9525">
            <a:noFill/>
            <a:miter lim="800000"/>
            <a:headEnd/>
            <a:tailEnd/>
          </a:ln>
        </p:spPr>
      </p:pic>
      <p:pic>
        <p:nvPicPr>
          <p:cNvPr id="116" name="圖片 58" descr="logo-lilin.png"/>
          <p:cNvPicPr>
            <a:picLocks noChangeAspect="1"/>
          </p:cNvPicPr>
          <p:nvPr/>
        </p:nvPicPr>
        <p:blipFill>
          <a:blip r:embed="rId51" cstate="print"/>
          <a:srcRect/>
          <a:stretch>
            <a:fillRect/>
          </a:stretch>
        </p:blipFill>
        <p:spPr bwMode="auto">
          <a:xfrm>
            <a:off x="4041006" y="3907751"/>
            <a:ext cx="1035050" cy="215900"/>
          </a:xfrm>
          <a:prstGeom prst="rect">
            <a:avLst/>
          </a:prstGeom>
          <a:noFill/>
          <a:ln w="9525">
            <a:noFill/>
            <a:miter lim="800000"/>
            <a:headEnd/>
            <a:tailEnd/>
          </a:ln>
        </p:spPr>
      </p:pic>
      <p:pic>
        <p:nvPicPr>
          <p:cNvPr id="117" name="Picture 3" descr="C:\Users\andrew\Downloads\Foscam-logo.tif"/>
          <p:cNvPicPr>
            <a:picLocks noChangeAspect="1" noChangeArrowheads="1"/>
          </p:cNvPicPr>
          <p:nvPr/>
        </p:nvPicPr>
        <p:blipFill>
          <a:blip r:embed="rId52" cstate="print"/>
          <a:srcRect/>
          <a:stretch>
            <a:fillRect/>
          </a:stretch>
        </p:blipFill>
        <p:spPr bwMode="auto">
          <a:xfrm>
            <a:off x="4067944" y="2924941"/>
            <a:ext cx="1081268" cy="132032"/>
          </a:xfrm>
          <a:prstGeom prst="rect">
            <a:avLst/>
          </a:prstGeom>
          <a:noFill/>
        </p:spPr>
      </p:pic>
      <p:pic>
        <p:nvPicPr>
          <p:cNvPr id="118" name="Picture 4" descr="C:\Users\andrew\Downloads\gs_logo.png"/>
          <p:cNvPicPr>
            <a:picLocks noChangeAspect="1" noChangeArrowheads="1"/>
          </p:cNvPicPr>
          <p:nvPr/>
        </p:nvPicPr>
        <p:blipFill>
          <a:blip r:embed="rId53" cstate="print"/>
          <a:srcRect/>
          <a:stretch>
            <a:fillRect/>
          </a:stretch>
        </p:blipFill>
        <p:spPr bwMode="auto">
          <a:xfrm>
            <a:off x="6372200" y="2708917"/>
            <a:ext cx="1080120" cy="432048"/>
          </a:xfrm>
          <a:prstGeom prst="rect">
            <a:avLst/>
          </a:prstGeom>
          <a:noFill/>
        </p:spPr>
      </p:pic>
      <p:pic>
        <p:nvPicPr>
          <p:cNvPr id="119" name="圖片 118" descr="logo bolide png.png"/>
          <p:cNvPicPr>
            <a:picLocks noChangeAspect="1"/>
          </p:cNvPicPr>
          <p:nvPr/>
        </p:nvPicPr>
        <p:blipFill>
          <a:blip r:embed="rId54" cstate="print"/>
          <a:stretch>
            <a:fillRect/>
          </a:stretch>
        </p:blipFill>
        <p:spPr>
          <a:xfrm>
            <a:off x="2915812" y="1772815"/>
            <a:ext cx="1080120" cy="271844"/>
          </a:xfrm>
          <a:prstGeom prst="rect">
            <a:avLst/>
          </a:prstGeom>
        </p:spPr>
      </p:pic>
      <p:pic>
        <p:nvPicPr>
          <p:cNvPr id="120" name="Picture 2" descr="D:\QNAP\media\logo\JVC red logo-01.png"/>
          <p:cNvPicPr>
            <a:picLocks noChangeAspect="1" noChangeArrowheads="1"/>
          </p:cNvPicPr>
          <p:nvPr/>
        </p:nvPicPr>
        <p:blipFill>
          <a:blip r:embed="rId55" cstate="print"/>
          <a:srcRect l="15141" r="14201" b="39445"/>
          <a:stretch>
            <a:fillRect/>
          </a:stretch>
        </p:blipFill>
        <p:spPr bwMode="auto">
          <a:xfrm>
            <a:off x="683568" y="3789040"/>
            <a:ext cx="936104" cy="401187"/>
          </a:xfrm>
          <a:prstGeom prst="rect">
            <a:avLst/>
          </a:prstGeom>
          <a:noFill/>
        </p:spPr>
      </p:pic>
      <p:pic>
        <p:nvPicPr>
          <p:cNvPr id="121" name="圖片 120" descr="Dahua LOGO [转换].jpg"/>
          <p:cNvPicPr>
            <a:picLocks noChangeAspect="1"/>
          </p:cNvPicPr>
          <p:nvPr/>
        </p:nvPicPr>
        <p:blipFill>
          <a:blip r:embed="rId56" cstate="print"/>
          <a:stretch>
            <a:fillRect/>
          </a:stretch>
        </p:blipFill>
        <p:spPr>
          <a:xfrm>
            <a:off x="1835696" y="2276872"/>
            <a:ext cx="936104" cy="279093"/>
          </a:xfrm>
          <a:prstGeom prst="rect">
            <a:avLst/>
          </a:prstGeom>
        </p:spPr>
      </p:pic>
      <p:pic>
        <p:nvPicPr>
          <p:cNvPr id="123" name="Picture 5" descr="D:\QNAP\media\logo\blanc_logo.jpg"/>
          <p:cNvPicPr>
            <a:picLocks noChangeAspect="1" noChangeArrowheads="1"/>
          </p:cNvPicPr>
          <p:nvPr/>
        </p:nvPicPr>
        <p:blipFill>
          <a:blip r:embed="rId57" cstate="print"/>
          <a:srcRect/>
          <a:stretch>
            <a:fillRect/>
          </a:stretch>
        </p:blipFill>
        <p:spPr bwMode="auto">
          <a:xfrm>
            <a:off x="1763684" y="1772816"/>
            <a:ext cx="1010169" cy="268867"/>
          </a:xfrm>
          <a:prstGeom prst="rect">
            <a:avLst/>
          </a:prstGeom>
          <a:noFill/>
        </p:spPr>
      </p:pic>
      <p:pic>
        <p:nvPicPr>
          <p:cNvPr id="124" name="Picture 7" descr="D:\QNAP\media\logo\Dynacolor_4b398d2f26fc1.png"/>
          <p:cNvPicPr>
            <a:picLocks noChangeAspect="1" noChangeArrowheads="1"/>
          </p:cNvPicPr>
          <p:nvPr/>
        </p:nvPicPr>
        <p:blipFill>
          <a:blip r:embed="rId58" cstate="print"/>
          <a:srcRect/>
          <a:stretch>
            <a:fillRect/>
          </a:stretch>
        </p:blipFill>
        <p:spPr bwMode="auto">
          <a:xfrm>
            <a:off x="5148064" y="2276872"/>
            <a:ext cx="1008112" cy="252028"/>
          </a:xfrm>
          <a:prstGeom prst="rect">
            <a:avLst/>
          </a:prstGeom>
          <a:noFill/>
        </p:spPr>
      </p:pic>
      <p:pic>
        <p:nvPicPr>
          <p:cNvPr id="125" name="Picture 8" descr="D:\QNAP\media\logo\grundig_logo.jpg"/>
          <p:cNvPicPr>
            <a:picLocks noChangeAspect="1" noChangeArrowheads="1"/>
          </p:cNvPicPr>
          <p:nvPr/>
        </p:nvPicPr>
        <p:blipFill>
          <a:blip r:embed="rId59" cstate="print"/>
          <a:srcRect t="32786" b="34428"/>
          <a:stretch>
            <a:fillRect/>
          </a:stretch>
        </p:blipFill>
        <p:spPr bwMode="auto">
          <a:xfrm>
            <a:off x="7524328" y="2780925"/>
            <a:ext cx="1011487" cy="277077"/>
          </a:xfrm>
          <a:prstGeom prst="rect">
            <a:avLst/>
          </a:prstGeom>
          <a:noFill/>
        </p:spPr>
      </p:pic>
      <p:pic>
        <p:nvPicPr>
          <p:cNvPr id="126" name="Picture 9" descr="D:\QNAP\media\logo\ng_logo-office.png"/>
          <p:cNvPicPr>
            <a:picLocks noChangeAspect="1" noChangeArrowheads="1"/>
          </p:cNvPicPr>
          <p:nvPr/>
        </p:nvPicPr>
        <p:blipFill>
          <a:blip r:embed="rId60" cstate="print"/>
          <a:srcRect/>
          <a:stretch>
            <a:fillRect/>
          </a:stretch>
        </p:blipFill>
        <p:spPr bwMode="auto">
          <a:xfrm>
            <a:off x="1907704" y="4221088"/>
            <a:ext cx="576064" cy="504471"/>
          </a:xfrm>
          <a:prstGeom prst="rect">
            <a:avLst/>
          </a:prstGeom>
          <a:noFill/>
        </p:spPr>
      </p:pic>
      <p:pic>
        <p:nvPicPr>
          <p:cNvPr id="127" name="Picture 10" descr="D:\QNAP\media\logo\SQX Logo.gif"/>
          <p:cNvPicPr>
            <a:picLocks noChangeAspect="1" noChangeArrowheads="1"/>
          </p:cNvPicPr>
          <p:nvPr/>
        </p:nvPicPr>
        <p:blipFill>
          <a:blip r:embed="rId61" cstate="print"/>
          <a:srcRect/>
          <a:stretch>
            <a:fillRect/>
          </a:stretch>
        </p:blipFill>
        <p:spPr bwMode="auto">
          <a:xfrm>
            <a:off x="7596336" y="4841507"/>
            <a:ext cx="936104" cy="316696"/>
          </a:xfrm>
          <a:prstGeom prst="rect">
            <a:avLst/>
          </a:prstGeom>
          <a:noFill/>
        </p:spPr>
      </p:pic>
      <p:pic>
        <p:nvPicPr>
          <p:cNvPr id="128" name="Picture 11" descr="D:\QNAP\media\logo\TRUEN_Logo.gif"/>
          <p:cNvPicPr>
            <a:picLocks noChangeAspect="1" noChangeArrowheads="1"/>
          </p:cNvPicPr>
          <p:nvPr/>
        </p:nvPicPr>
        <p:blipFill>
          <a:blip r:embed="rId62" cstate="print"/>
          <a:srcRect t="23261" b="30216"/>
          <a:stretch>
            <a:fillRect/>
          </a:stretch>
        </p:blipFill>
        <p:spPr bwMode="auto">
          <a:xfrm>
            <a:off x="4139952" y="5301208"/>
            <a:ext cx="933450" cy="288032"/>
          </a:xfrm>
          <a:prstGeom prst="rect">
            <a:avLst/>
          </a:prstGeom>
          <a:noFill/>
        </p:spPr>
      </p:pic>
      <p:pic>
        <p:nvPicPr>
          <p:cNvPr id="129" name="圖片 128" descr="logo_qihan.jpg"/>
          <p:cNvPicPr>
            <a:picLocks noChangeAspect="1"/>
          </p:cNvPicPr>
          <p:nvPr/>
        </p:nvPicPr>
        <p:blipFill>
          <a:blip r:embed="rId63" cstate="print"/>
          <a:stretch>
            <a:fillRect/>
          </a:stretch>
        </p:blipFill>
        <p:spPr>
          <a:xfrm>
            <a:off x="7596336" y="4437112"/>
            <a:ext cx="936104" cy="146033"/>
          </a:xfrm>
          <a:prstGeom prst="rect">
            <a:avLst/>
          </a:prstGeom>
        </p:spPr>
      </p:pic>
      <p:pic>
        <p:nvPicPr>
          <p:cNvPr id="130" name="圖片 129" descr="YUDOR LOGO.jpg"/>
          <p:cNvPicPr>
            <a:picLocks noChangeAspect="1"/>
          </p:cNvPicPr>
          <p:nvPr/>
        </p:nvPicPr>
        <p:blipFill>
          <a:blip r:embed="rId64" cstate="print"/>
          <a:stretch>
            <a:fillRect/>
          </a:stretch>
        </p:blipFill>
        <p:spPr>
          <a:xfrm>
            <a:off x="4139952" y="5733256"/>
            <a:ext cx="936104" cy="312034"/>
          </a:xfrm>
          <a:prstGeom prst="rect">
            <a:avLst/>
          </a:prstGeom>
        </p:spPr>
      </p:pic>
      <p:pic>
        <p:nvPicPr>
          <p:cNvPr id="131" name="圖片 130" descr="3Svision_logo.jpg"/>
          <p:cNvPicPr>
            <a:picLocks noChangeAspect="1"/>
          </p:cNvPicPr>
          <p:nvPr/>
        </p:nvPicPr>
        <p:blipFill>
          <a:blip r:embed="rId65" cstate="print"/>
          <a:stretch>
            <a:fillRect/>
          </a:stretch>
        </p:blipFill>
        <p:spPr>
          <a:xfrm>
            <a:off x="971600" y="1196752"/>
            <a:ext cx="492646" cy="492646"/>
          </a:xfrm>
          <a:prstGeom prst="rect">
            <a:avLst/>
          </a:prstGeom>
        </p:spPr>
      </p:pic>
      <p:pic>
        <p:nvPicPr>
          <p:cNvPr id="132" name="圖片 131" descr="apexis.jpg"/>
          <p:cNvPicPr>
            <a:picLocks noChangeAspect="1"/>
          </p:cNvPicPr>
          <p:nvPr/>
        </p:nvPicPr>
        <p:blipFill>
          <a:blip r:embed="rId66" cstate="print"/>
          <a:stretch>
            <a:fillRect/>
          </a:stretch>
        </p:blipFill>
        <p:spPr>
          <a:xfrm>
            <a:off x="4097063" y="1340768"/>
            <a:ext cx="978993" cy="234826"/>
          </a:xfrm>
          <a:prstGeom prst="rect">
            <a:avLst/>
          </a:prstGeom>
        </p:spPr>
      </p:pic>
      <p:pic>
        <p:nvPicPr>
          <p:cNvPr id="133" name="圖片 132" descr="eneo.png"/>
          <p:cNvPicPr>
            <a:picLocks noChangeAspect="1"/>
          </p:cNvPicPr>
          <p:nvPr/>
        </p:nvPicPr>
        <p:blipFill>
          <a:blip r:embed="rId67" cstate="print"/>
          <a:stretch>
            <a:fillRect/>
          </a:stretch>
        </p:blipFill>
        <p:spPr>
          <a:xfrm>
            <a:off x="1763688" y="2780928"/>
            <a:ext cx="933333" cy="400000"/>
          </a:xfrm>
          <a:prstGeom prst="rect">
            <a:avLst/>
          </a:prstGeom>
        </p:spPr>
      </p:pic>
      <p:pic>
        <p:nvPicPr>
          <p:cNvPr id="135" name="圖片 134" descr="StarDot.jpg"/>
          <p:cNvPicPr>
            <a:picLocks noChangeAspect="1"/>
          </p:cNvPicPr>
          <p:nvPr/>
        </p:nvPicPr>
        <p:blipFill>
          <a:blip r:embed="rId68" cstate="print"/>
          <a:stretch>
            <a:fillRect/>
          </a:stretch>
        </p:blipFill>
        <p:spPr>
          <a:xfrm>
            <a:off x="683568" y="5301208"/>
            <a:ext cx="936104" cy="372531"/>
          </a:xfrm>
          <a:prstGeom prst="rect">
            <a:avLst/>
          </a:prstGeom>
        </p:spPr>
      </p:pic>
      <p:pic>
        <p:nvPicPr>
          <p:cNvPr id="136" name="圖片 135" descr="planet.png"/>
          <p:cNvPicPr>
            <a:picLocks noChangeAspect="1"/>
          </p:cNvPicPr>
          <p:nvPr/>
        </p:nvPicPr>
        <p:blipFill>
          <a:blip r:embed="rId69" cstate="print"/>
          <a:stretch>
            <a:fillRect/>
          </a:stretch>
        </p:blipFill>
        <p:spPr>
          <a:xfrm>
            <a:off x="6444208" y="4437112"/>
            <a:ext cx="933333" cy="276190"/>
          </a:xfrm>
          <a:prstGeom prst="rect">
            <a:avLst/>
          </a:prstGeom>
        </p:spPr>
      </p:pic>
      <p:pic>
        <p:nvPicPr>
          <p:cNvPr id="137" name="圖片 136" descr="BASLER-Logo.png"/>
          <p:cNvPicPr>
            <a:picLocks noChangeAspect="1"/>
          </p:cNvPicPr>
          <p:nvPr/>
        </p:nvPicPr>
        <p:blipFill>
          <a:blip r:embed="rId70" cstate="print"/>
          <a:stretch>
            <a:fillRect/>
          </a:stretch>
        </p:blipFill>
        <p:spPr>
          <a:xfrm>
            <a:off x="755576" y="1772816"/>
            <a:ext cx="933333" cy="200000"/>
          </a:xfrm>
          <a:prstGeom prst="rect">
            <a:avLst/>
          </a:prstGeom>
        </p:spPr>
      </p:pic>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2924944"/>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en-US" altLang="zh-TW" smtClean="0"/>
              <a:t>Agenda</a:t>
            </a:r>
          </a:p>
        </p:txBody>
      </p:sp>
      <p:sp>
        <p:nvSpPr>
          <p:cNvPr id="44036" name="內容版面配置區 2"/>
          <p:cNvSpPr>
            <a:spLocks noGrp="1"/>
          </p:cNvSpPr>
          <p:nvPr>
            <p:ph sz="quarter" idx="1"/>
          </p:nvPr>
        </p:nvSpPr>
        <p:spPr/>
        <p:txBody>
          <a:bodyPr>
            <a:normAutofit/>
          </a:bodyPr>
          <a:lstStyle/>
          <a:p>
            <a:r>
              <a:rPr lang="en-US" altLang="zh-TW" dirty="0" smtClean="0"/>
              <a:t>About QNAP Security</a:t>
            </a:r>
          </a:p>
          <a:p>
            <a:r>
              <a:rPr lang="en-US" altLang="zh-TW" dirty="0" smtClean="0"/>
              <a:t>Why standalone NVR</a:t>
            </a:r>
          </a:p>
          <a:p>
            <a:r>
              <a:rPr lang="en-US" altLang="zh-TW" dirty="0" smtClean="0"/>
              <a:t>What's new?</a:t>
            </a:r>
          </a:p>
          <a:p>
            <a:r>
              <a:rPr lang="en-US" altLang="zh-TW" dirty="0" err="1" smtClean="0"/>
              <a:t>VioStor</a:t>
            </a:r>
            <a:r>
              <a:rPr lang="en-US" altLang="zh-TW" dirty="0" smtClean="0"/>
              <a:t> NVR is… </a:t>
            </a:r>
          </a:p>
          <a:p>
            <a:r>
              <a:rPr lang="en-US" altLang="zh-TW" dirty="0" smtClean="0"/>
              <a:t>What’s next?</a:t>
            </a:r>
          </a:p>
          <a:p>
            <a:r>
              <a:rPr lang="en-US" altLang="zh-TW" dirty="0" smtClean="0"/>
              <a:t>Success story</a:t>
            </a:r>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28</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標題 1"/>
          <p:cNvSpPr>
            <a:spLocks noGrp="1"/>
          </p:cNvSpPr>
          <p:nvPr>
            <p:ph type="title"/>
          </p:nvPr>
        </p:nvSpPr>
        <p:spPr/>
        <p:txBody>
          <a:bodyPr/>
          <a:lstStyle/>
          <a:p>
            <a:r>
              <a:rPr lang="en-US" altLang="zh-TW" smtClean="0"/>
              <a:t>VioStor NVR is…</a:t>
            </a:r>
          </a:p>
        </p:txBody>
      </p:sp>
      <p:sp>
        <p:nvSpPr>
          <p:cNvPr id="68" name="投影片編號版面配置區 3"/>
          <p:cNvSpPr>
            <a:spLocks noGrp="1"/>
          </p:cNvSpPr>
          <p:nvPr>
            <p:ph type="sldNum" sz="quarter" idx="12"/>
          </p:nvPr>
        </p:nvSpPr>
        <p:spPr/>
        <p:txBody>
          <a:bodyPr/>
          <a:lstStyle/>
          <a:p>
            <a:fld id="{584E9FC5-6442-42E3-9B59-42A11DC143AF}" type="slidenum">
              <a:rPr lang="zh-TW" altLang="en-US" smtClean="0"/>
              <a:pPr/>
              <a:t>29</a:t>
            </a:fld>
            <a:endParaRPr lang="zh-TW" altLang="en-US" smtClean="0"/>
          </a:p>
        </p:txBody>
      </p:sp>
      <p:graphicFrame>
        <p:nvGraphicFramePr>
          <p:cNvPr id="8" name="內容版面配置區 7"/>
          <p:cNvGraphicFramePr>
            <a:graphicFrameLocks noGrp="1"/>
          </p:cNvGraphicFramePr>
          <p:nvPr>
            <p:ph idx="4294967295"/>
          </p:nvPr>
        </p:nvGraphicFramePr>
        <p:xfrm>
          <a:off x="251520" y="1341440"/>
          <a:ext cx="8640960" cy="4784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群組 43"/>
          <p:cNvGrpSpPr>
            <a:grpSpLocks/>
          </p:cNvGrpSpPr>
          <p:nvPr/>
        </p:nvGrpSpPr>
        <p:grpSpPr bwMode="auto">
          <a:xfrm>
            <a:off x="339801" y="2060848"/>
            <a:ext cx="1279871" cy="791023"/>
            <a:chOff x="-107943" y="1600200"/>
            <a:chExt cx="9179935" cy="4472677"/>
          </a:xfrm>
        </p:grpSpPr>
        <p:pic>
          <p:nvPicPr>
            <p:cNvPr id="26655" name="圖片 64" descr="Videosec.jpg"/>
            <p:cNvPicPr>
              <a:picLocks noChangeAspect="1"/>
            </p:cNvPicPr>
            <p:nvPr/>
          </p:nvPicPr>
          <p:blipFill>
            <a:blip r:embed="rId8" cstate="print"/>
            <a:srcRect/>
            <a:stretch>
              <a:fillRect/>
            </a:stretch>
          </p:blipFill>
          <p:spPr bwMode="auto">
            <a:xfrm>
              <a:off x="6012738" y="5137224"/>
              <a:ext cx="1143000" cy="261937"/>
            </a:xfrm>
            <a:prstGeom prst="rect">
              <a:avLst/>
            </a:prstGeom>
            <a:noFill/>
            <a:ln w="9525">
              <a:noFill/>
              <a:miter lim="800000"/>
              <a:headEnd/>
              <a:tailEnd/>
            </a:ln>
          </p:spPr>
        </p:pic>
        <p:pic>
          <p:nvPicPr>
            <p:cNvPr id="26656" name="圖片 45" descr="honeywell logo.jpg"/>
            <p:cNvPicPr>
              <a:picLocks noChangeAspect="1"/>
            </p:cNvPicPr>
            <p:nvPr/>
          </p:nvPicPr>
          <p:blipFill>
            <a:blip r:embed="rId9" cstate="print"/>
            <a:srcRect/>
            <a:stretch>
              <a:fillRect/>
            </a:stretch>
          </p:blipFill>
          <p:spPr bwMode="auto">
            <a:xfrm>
              <a:off x="5944269" y="2996952"/>
              <a:ext cx="1508051" cy="288032"/>
            </a:xfrm>
            <a:prstGeom prst="rect">
              <a:avLst/>
            </a:prstGeom>
            <a:noFill/>
            <a:ln w="9525">
              <a:noFill/>
              <a:miter lim="800000"/>
              <a:headEnd/>
              <a:tailEnd/>
            </a:ln>
          </p:spPr>
        </p:pic>
        <p:pic>
          <p:nvPicPr>
            <p:cNvPr id="26657" name="圖片 46" descr="pelco.jpg"/>
            <p:cNvPicPr>
              <a:picLocks noChangeAspect="1"/>
            </p:cNvPicPr>
            <p:nvPr/>
          </p:nvPicPr>
          <p:blipFill>
            <a:blip r:embed="rId10" cstate="print"/>
            <a:srcRect/>
            <a:stretch>
              <a:fillRect/>
            </a:stretch>
          </p:blipFill>
          <p:spPr bwMode="auto">
            <a:xfrm>
              <a:off x="4535773" y="4293096"/>
              <a:ext cx="1162500" cy="508272"/>
            </a:xfrm>
            <a:prstGeom prst="rect">
              <a:avLst/>
            </a:prstGeom>
            <a:noFill/>
            <a:ln w="9525">
              <a:noFill/>
              <a:miter lim="800000"/>
              <a:headEnd/>
              <a:tailEnd/>
            </a:ln>
          </p:spPr>
        </p:pic>
        <p:pic>
          <p:nvPicPr>
            <p:cNvPr id="26658" name="圖片 86" descr="question.PNG"/>
            <p:cNvPicPr>
              <a:picLocks noChangeAspect="1"/>
            </p:cNvPicPr>
            <p:nvPr/>
          </p:nvPicPr>
          <p:blipFill>
            <a:blip r:embed="rId11" cstate="print"/>
            <a:srcRect/>
            <a:stretch>
              <a:fillRect/>
            </a:stretch>
          </p:blipFill>
          <p:spPr bwMode="auto">
            <a:xfrm>
              <a:off x="1440335" y="4993208"/>
              <a:ext cx="1548067" cy="555645"/>
            </a:xfrm>
            <a:prstGeom prst="rect">
              <a:avLst/>
            </a:prstGeom>
            <a:noFill/>
            <a:ln w="9525">
              <a:noFill/>
              <a:miter lim="800000"/>
              <a:headEnd/>
              <a:tailEnd/>
            </a:ln>
          </p:spPr>
        </p:pic>
        <p:pic>
          <p:nvPicPr>
            <p:cNvPr id="26659" name="圖片 87" descr="question.PNG"/>
            <p:cNvPicPr>
              <a:picLocks noChangeAspect="1"/>
            </p:cNvPicPr>
            <p:nvPr/>
          </p:nvPicPr>
          <p:blipFill>
            <a:blip r:embed="rId12" cstate="print"/>
            <a:srcRect/>
            <a:stretch>
              <a:fillRect/>
            </a:stretch>
          </p:blipFill>
          <p:spPr bwMode="auto">
            <a:xfrm>
              <a:off x="2772378" y="4993208"/>
              <a:ext cx="1548065" cy="555645"/>
            </a:xfrm>
            <a:prstGeom prst="rect">
              <a:avLst/>
            </a:prstGeom>
            <a:noFill/>
            <a:ln w="9525">
              <a:noFill/>
              <a:miter lim="800000"/>
              <a:headEnd/>
              <a:tailEnd/>
            </a:ln>
          </p:spPr>
        </p:pic>
        <p:pic>
          <p:nvPicPr>
            <p:cNvPr id="26660" name="圖片 88" descr="question.PNG"/>
            <p:cNvPicPr>
              <a:picLocks noChangeAspect="1"/>
            </p:cNvPicPr>
            <p:nvPr/>
          </p:nvPicPr>
          <p:blipFill>
            <a:blip r:embed="rId13" cstate="print"/>
            <a:srcRect/>
            <a:stretch>
              <a:fillRect/>
            </a:stretch>
          </p:blipFill>
          <p:spPr bwMode="auto">
            <a:xfrm>
              <a:off x="4212537" y="4993208"/>
              <a:ext cx="1548067" cy="555645"/>
            </a:xfrm>
            <a:prstGeom prst="rect">
              <a:avLst/>
            </a:prstGeom>
            <a:noFill/>
            <a:ln w="9525">
              <a:noFill/>
              <a:miter lim="800000"/>
              <a:headEnd/>
              <a:tailEnd/>
            </a:ln>
          </p:spPr>
        </p:pic>
        <p:pic>
          <p:nvPicPr>
            <p:cNvPr id="26661" name="圖片 64" descr="question.PNG"/>
            <p:cNvPicPr>
              <a:picLocks noChangeAspect="1"/>
            </p:cNvPicPr>
            <p:nvPr/>
          </p:nvPicPr>
          <p:blipFill>
            <a:blip r:embed="rId14" cstate="print"/>
            <a:srcRect/>
            <a:stretch>
              <a:fillRect/>
            </a:stretch>
          </p:blipFill>
          <p:spPr bwMode="auto">
            <a:xfrm>
              <a:off x="0" y="2235223"/>
              <a:ext cx="1494937" cy="507688"/>
            </a:xfrm>
            <a:prstGeom prst="rect">
              <a:avLst/>
            </a:prstGeom>
            <a:noFill/>
            <a:ln w="9525">
              <a:noFill/>
              <a:miter lim="800000"/>
              <a:headEnd/>
              <a:tailEnd/>
            </a:ln>
          </p:spPr>
        </p:pic>
        <p:pic>
          <p:nvPicPr>
            <p:cNvPr id="26662" name="圖片 65" descr="question.PNG"/>
            <p:cNvPicPr>
              <a:picLocks noChangeAspect="1"/>
            </p:cNvPicPr>
            <p:nvPr/>
          </p:nvPicPr>
          <p:blipFill>
            <a:blip r:embed="rId15" cstate="print"/>
            <a:srcRect/>
            <a:stretch>
              <a:fillRect/>
            </a:stretch>
          </p:blipFill>
          <p:spPr bwMode="auto">
            <a:xfrm>
              <a:off x="0" y="1600200"/>
              <a:ext cx="1513257" cy="524225"/>
            </a:xfrm>
            <a:prstGeom prst="rect">
              <a:avLst/>
            </a:prstGeom>
            <a:noFill/>
            <a:ln w="9525">
              <a:noFill/>
              <a:miter lim="800000"/>
              <a:headEnd/>
              <a:tailEnd/>
            </a:ln>
          </p:spPr>
        </p:pic>
        <p:pic>
          <p:nvPicPr>
            <p:cNvPr id="26663" name="圖片 66" descr="question.PNG"/>
            <p:cNvPicPr>
              <a:picLocks noChangeAspect="1"/>
            </p:cNvPicPr>
            <p:nvPr/>
          </p:nvPicPr>
          <p:blipFill>
            <a:blip r:embed="rId16" cstate="print"/>
            <a:srcRect/>
            <a:stretch>
              <a:fillRect/>
            </a:stretch>
          </p:blipFill>
          <p:spPr bwMode="auto">
            <a:xfrm>
              <a:off x="1475656" y="1600200"/>
              <a:ext cx="1513257" cy="524225"/>
            </a:xfrm>
            <a:prstGeom prst="rect">
              <a:avLst/>
            </a:prstGeom>
            <a:noFill/>
            <a:ln w="9525">
              <a:noFill/>
              <a:miter lim="800000"/>
              <a:headEnd/>
              <a:tailEnd/>
            </a:ln>
          </p:spPr>
        </p:pic>
        <p:pic>
          <p:nvPicPr>
            <p:cNvPr id="26664" name="圖片 67" descr="question.PNG"/>
            <p:cNvPicPr>
              <a:picLocks noChangeAspect="1"/>
            </p:cNvPicPr>
            <p:nvPr/>
          </p:nvPicPr>
          <p:blipFill>
            <a:blip r:embed="rId17" cstate="print"/>
            <a:srcRect/>
            <a:stretch>
              <a:fillRect/>
            </a:stretch>
          </p:blipFill>
          <p:spPr bwMode="auto">
            <a:xfrm>
              <a:off x="4427984" y="1600200"/>
              <a:ext cx="1513257" cy="524225"/>
            </a:xfrm>
            <a:prstGeom prst="rect">
              <a:avLst/>
            </a:prstGeom>
            <a:noFill/>
            <a:ln w="9525">
              <a:noFill/>
              <a:miter lim="800000"/>
              <a:headEnd/>
              <a:tailEnd/>
            </a:ln>
          </p:spPr>
        </p:pic>
        <p:pic>
          <p:nvPicPr>
            <p:cNvPr id="26665" name="圖片 68" descr="question.PNG"/>
            <p:cNvPicPr>
              <a:picLocks noChangeAspect="1"/>
            </p:cNvPicPr>
            <p:nvPr/>
          </p:nvPicPr>
          <p:blipFill>
            <a:blip r:embed="rId18" cstate="print"/>
            <a:srcRect/>
            <a:stretch>
              <a:fillRect/>
            </a:stretch>
          </p:blipFill>
          <p:spPr bwMode="auto">
            <a:xfrm>
              <a:off x="1547664" y="2132856"/>
              <a:ext cx="1513257" cy="524225"/>
            </a:xfrm>
            <a:prstGeom prst="rect">
              <a:avLst/>
            </a:prstGeom>
            <a:noFill/>
            <a:ln w="9525">
              <a:noFill/>
              <a:miter lim="800000"/>
              <a:headEnd/>
              <a:tailEnd/>
            </a:ln>
          </p:spPr>
        </p:pic>
        <p:pic>
          <p:nvPicPr>
            <p:cNvPr id="26666" name="圖片 70" descr="question.PNG"/>
            <p:cNvPicPr>
              <a:picLocks noChangeAspect="1"/>
            </p:cNvPicPr>
            <p:nvPr/>
          </p:nvPicPr>
          <p:blipFill>
            <a:blip r:embed="rId19" cstate="print"/>
            <a:srcRect/>
            <a:stretch>
              <a:fillRect/>
            </a:stretch>
          </p:blipFill>
          <p:spPr bwMode="auto">
            <a:xfrm>
              <a:off x="7452320" y="2276872"/>
              <a:ext cx="1513257" cy="524225"/>
            </a:xfrm>
            <a:prstGeom prst="rect">
              <a:avLst/>
            </a:prstGeom>
            <a:noFill/>
            <a:ln w="9525">
              <a:noFill/>
              <a:miter lim="800000"/>
              <a:headEnd/>
              <a:tailEnd/>
            </a:ln>
          </p:spPr>
        </p:pic>
        <p:pic>
          <p:nvPicPr>
            <p:cNvPr id="26667" name="圖片 71" descr="question.PNG"/>
            <p:cNvPicPr>
              <a:picLocks noChangeAspect="1"/>
            </p:cNvPicPr>
            <p:nvPr/>
          </p:nvPicPr>
          <p:blipFill>
            <a:blip r:embed="rId20" cstate="print"/>
            <a:srcRect/>
            <a:stretch>
              <a:fillRect/>
            </a:stretch>
          </p:blipFill>
          <p:spPr bwMode="auto">
            <a:xfrm>
              <a:off x="0" y="2870246"/>
              <a:ext cx="1513257" cy="524225"/>
            </a:xfrm>
            <a:prstGeom prst="rect">
              <a:avLst/>
            </a:prstGeom>
            <a:noFill/>
            <a:ln w="9525">
              <a:noFill/>
              <a:miter lim="800000"/>
              <a:headEnd/>
              <a:tailEnd/>
            </a:ln>
          </p:spPr>
        </p:pic>
        <p:pic>
          <p:nvPicPr>
            <p:cNvPr id="26668" name="圖片 72" descr="question.PNG"/>
            <p:cNvPicPr>
              <a:picLocks noChangeAspect="1"/>
            </p:cNvPicPr>
            <p:nvPr/>
          </p:nvPicPr>
          <p:blipFill>
            <a:blip r:embed="rId21" cstate="print"/>
            <a:srcRect/>
            <a:stretch>
              <a:fillRect/>
            </a:stretch>
          </p:blipFill>
          <p:spPr bwMode="auto">
            <a:xfrm>
              <a:off x="1475656" y="2870246"/>
              <a:ext cx="1513257" cy="524225"/>
            </a:xfrm>
            <a:prstGeom prst="rect">
              <a:avLst/>
            </a:prstGeom>
            <a:noFill/>
            <a:ln w="9525">
              <a:noFill/>
              <a:miter lim="800000"/>
              <a:headEnd/>
              <a:tailEnd/>
            </a:ln>
          </p:spPr>
        </p:pic>
        <p:pic>
          <p:nvPicPr>
            <p:cNvPr id="26669" name="圖片 74" descr="question.PNG"/>
            <p:cNvPicPr>
              <a:picLocks noChangeAspect="1"/>
            </p:cNvPicPr>
            <p:nvPr/>
          </p:nvPicPr>
          <p:blipFill>
            <a:blip r:embed="rId22" cstate="print"/>
            <a:srcRect/>
            <a:stretch>
              <a:fillRect/>
            </a:stretch>
          </p:blipFill>
          <p:spPr bwMode="auto">
            <a:xfrm>
              <a:off x="7452320" y="2852936"/>
              <a:ext cx="1513257" cy="524225"/>
            </a:xfrm>
            <a:prstGeom prst="rect">
              <a:avLst/>
            </a:prstGeom>
            <a:noFill/>
            <a:ln w="9525">
              <a:noFill/>
              <a:miter lim="800000"/>
              <a:headEnd/>
              <a:tailEnd/>
            </a:ln>
          </p:spPr>
        </p:pic>
        <p:pic>
          <p:nvPicPr>
            <p:cNvPr id="26670" name="圖片 75" descr="question.PNG"/>
            <p:cNvPicPr>
              <a:picLocks noChangeAspect="1"/>
            </p:cNvPicPr>
            <p:nvPr/>
          </p:nvPicPr>
          <p:blipFill>
            <a:blip r:embed="rId23" cstate="print"/>
            <a:srcRect/>
            <a:stretch>
              <a:fillRect/>
            </a:stretch>
          </p:blipFill>
          <p:spPr bwMode="auto">
            <a:xfrm>
              <a:off x="2987824" y="2870246"/>
              <a:ext cx="1529746" cy="539108"/>
            </a:xfrm>
            <a:prstGeom prst="rect">
              <a:avLst/>
            </a:prstGeom>
            <a:noFill/>
            <a:ln w="9525">
              <a:noFill/>
              <a:miter lim="800000"/>
              <a:headEnd/>
              <a:tailEnd/>
            </a:ln>
          </p:spPr>
        </p:pic>
        <p:pic>
          <p:nvPicPr>
            <p:cNvPr id="26671" name="圖片 77" descr="question.PNG"/>
            <p:cNvPicPr>
              <a:picLocks noChangeAspect="1"/>
            </p:cNvPicPr>
            <p:nvPr/>
          </p:nvPicPr>
          <p:blipFill>
            <a:blip r:embed="rId24" cstate="print"/>
            <a:srcRect/>
            <a:stretch>
              <a:fillRect/>
            </a:stretch>
          </p:blipFill>
          <p:spPr bwMode="auto">
            <a:xfrm>
              <a:off x="5940152" y="2276872"/>
              <a:ext cx="1529746" cy="539108"/>
            </a:xfrm>
            <a:prstGeom prst="rect">
              <a:avLst/>
            </a:prstGeom>
            <a:noFill/>
            <a:ln w="9525">
              <a:noFill/>
              <a:miter lim="800000"/>
              <a:headEnd/>
              <a:tailEnd/>
            </a:ln>
          </p:spPr>
        </p:pic>
        <p:pic>
          <p:nvPicPr>
            <p:cNvPr id="26672" name="圖片 78" descr="question.PNG"/>
            <p:cNvPicPr>
              <a:picLocks noChangeAspect="1"/>
            </p:cNvPicPr>
            <p:nvPr/>
          </p:nvPicPr>
          <p:blipFill>
            <a:blip r:embed="rId25" cstate="print"/>
            <a:srcRect/>
            <a:stretch>
              <a:fillRect/>
            </a:stretch>
          </p:blipFill>
          <p:spPr bwMode="auto">
            <a:xfrm>
              <a:off x="2627783" y="3356992"/>
              <a:ext cx="2247979" cy="792088"/>
            </a:xfrm>
            <a:prstGeom prst="rect">
              <a:avLst/>
            </a:prstGeom>
            <a:noFill/>
            <a:ln w="9525">
              <a:noFill/>
              <a:miter lim="800000"/>
              <a:headEnd/>
              <a:tailEnd/>
            </a:ln>
          </p:spPr>
        </p:pic>
        <p:pic>
          <p:nvPicPr>
            <p:cNvPr id="26673" name="圖片 79" descr="question.PNG"/>
            <p:cNvPicPr>
              <a:picLocks noChangeAspect="1"/>
            </p:cNvPicPr>
            <p:nvPr/>
          </p:nvPicPr>
          <p:blipFill>
            <a:blip r:embed="rId26" cstate="print"/>
            <a:srcRect/>
            <a:stretch>
              <a:fillRect/>
            </a:stretch>
          </p:blipFill>
          <p:spPr bwMode="auto">
            <a:xfrm>
              <a:off x="4355976" y="3573016"/>
              <a:ext cx="1529746" cy="540763"/>
            </a:xfrm>
            <a:prstGeom prst="rect">
              <a:avLst/>
            </a:prstGeom>
            <a:noFill/>
            <a:ln w="9525">
              <a:noFill/>
              <a:miter lim="800000"/>
              <a:headEnd/>
              <a:tailEnd/>
            </a:ln>
          </p:spPr>
        </p:pic>
        <p:pic>
          <p:nvPicPr>
            <p:cNvPr id="26674" name="圖片 81" descr="question.PNG"/>
            <p:cNvPicPr>
              <a:picLocks noChangeAspect="1"/>
            </p:cNvPicPr>
            <p:nvPr/>
          </p:nvPicPr>
          <p:blipFill>
            <a:blip r:embed="rId27" cstate="print"/>
            <a:srcRect/>
            <a:stretch>
              <a:fillRect/>
            </a:stretch>
          </p:blipFill>
          <p:spPr bwMode="auto">
            <a:xfrm>
              <a:off x="1511627" y="4293096"/>
              <a:ext cx="1529746" cy="539108"/>
            </a:xfrm>
            <a:prstGeom prst="rect">
              <a:avLst/>
            </a:prstGeom>
            <a:noFill/>
            <a:ln w="9525">
              <a:noFill/>
              <a:miter lim="800000"/>
              <a:headEnd/>
              <a:tailEnd/>
            </a:ln>
          </p:spPr>
        </p:pic>
        <p:pic>
          <p:nvPicPr>
            <p:cNvPr id="26675" name="圖片 83" descr="question.PNG"/>
            <p:cNvPicPr>
              <a:picLocks noChangeAspect="1"/>
            </p:cNvPicPr>
            <p:nvPr/>
          </p:nvPicPr>
          <p:blipFill>
            <a:blip r:embed="rId28" cstate="print"/>
            <a:srcRect/>
            <a:stretch>
              <a:fillRect/>
            </a:stretch>
          </p:blipFill>
          <p:spPr bwMode="auto">
            <a:xfrm>
              <a:off x="2879693" y="4293096"/>
              <a:ext cx="1529746" cy="539108"/>
            </a:xfrm>
            <a:prstGeom prst="rect">
              <a:avLst/>
            </a:prstGeom>
            <a:noFill/>
            <a:ln w="9525">
              <a:noFill/>
              <a:miter lim="800000"/>
              <a:headEnd/>
              <a:tailEnd/>
            </a:ln>
          </p:spPr>
        </p:pic>
        <p:pic>
          <p:nvPicPr>
            <p:cNvPr id="26676" name="圖片 84" descr="question.PNG"/>
            <p:cNvPicPr>
              <a:picLocks noChangeAspect="1"/>
            </p:cNvPicPr>
            <p:nvPr/>
          </p:nvPicPr>
          <p:blipFill>
            <a:blip r:embed="rId29" cstate="print"/>
            <a:srcRect/>
            <a:stretch>
              <a:fillRect/>
            </a:stretch>
          </p:blipFill>
          <p:spPr bwMode="auto">
            <a:xfrm>
              <a:off x="5903838" y="4221088"/>
              <a:ext cx="1529746" cy="539108"/>
            </a:xfrm>
            <a:prstGeom prst="rect">
              <a:avLst/>
            </a:prstGeom>
            <a:noFill/>
            <a:ln w="9525">
              <a:noFill/>
              <a:miter lim="800000"/>
              <a:headEnd/>
              <a:tailEnd/>
            </a:ln>
          </p:spPr>
        </p:pic>
        <p:pic>
          <p:nvPicPr>
            <p:cNvPr id="26677" name="圖片 85" descr="question.PNG"/>
            <p:cNvPicPr>
              <a:picLocks noChangeAspect="1"/>
            </p:cNvPicPr>
            <p:nvPr/>
          </p:nvPicPr>
          <p:blipFill>
            <a:blip r:embed="rId30" cstate="print"/>
            <a:srcRect/>
            <a:stretch>
              <a:fillRect/>
            </a:stretch>
          </p:blipFill>
          <p:spPr bwMode="auto">
            <a:xfrm>
              <a:off x="-107943" y="4993208"/>
              <a:ext cx="1548067" cy="555645"/>
            </a:xfrm>
            <a:prstGeom prst="rect">
              <a:avLst/>
            </a:prstGeom>
            <a:noFill/>
            <a:ln w="9525">
              <a:noFill/>
              <a:miter lim="800000"/>
              <a:headEnd/>
              <a:tailEnd/>
            </a:ln>
          </p:spPr>
        </p:pic>
        <p:pic>
          <p:nvPicPr>
            <p:cNvPr id="26678" name="圖片 89" descr="question.PNG"/>
            <p:cNvPicPr>
              <a:picLocks noChangeAspect="1"/>
            </p:cNvPicPr>
            <p:nvPr/>
          </p:nvPicPr>
          <p:blipFill>
            <a:blip r:embed="rId31" cstate="print"/>
            <a:srcRect/>
            <a:stretch>
              <a:fillRect/>
            </a:stretch>
          </p:blipFill>
          <p:spPr bwMode="auto">
            <a:xfrm>
              <a:off x="-107943" y="5517232"/>
              <a:ext cx="1548065" cy="555645"/>
            </a:xfrm>
            <a:prstGeom prst="rect">
              <a:avLst/>
            </a:prstGeom>
            <a:noFill/>
            <a:ln w="9525">
              <a:noFill/>
              <a:miter lim="800000"/>
              <a:headEnd/>
              <a:tailEnd/>
            </a:ln>
          </p:spPr>
        </p:pic>
        <p:pic>
          <p:nvPicPr>
            <p:cNvPr id="26679" name="圖片 90" descr="question.PNG"/>
            <p:cNvPicPr>
              <a:picLocks noChangeAspect="1"/>
            </p:cNvPicPr>
            <p:nvPr/>
          </p:nvPicPr>
          <p:blipFill>
            <a:blip r:embed="rId32" cstate="print"/>
            <a:srcRect/>
            <a:stretch>
              <a:fillRect/>
            </a:stretch>
          </p:blipFill>
          <p:spPr bwMode="auto">
            <a:xfrm>
              <a:off x="1548242" y="5517232"/>
              <a:ext cx="1548067" cy="555645"/>
            </a:xfrm>
            <a:prstGeom prst="rect">
              <a:avLst/>
            </a:prstGeom>
            <a:noFill/>
            <a:ln w="9525">
              <a:noFill/>
              <a:miter lim="800000"/>
              <a:headEnd/>
              <a:tailEnd/>
            </a:ln>
          </p:spPr>
        </p:pic>
        <p:pic>
          <p:nvPicPr>
            <p:cNvPr id="26680" name="圖片 92" descr="question.PNG"/>
            <p:cNvPicPr>
              <a:picLocks noChangeAspect="1"/>
            </p:cNvPicPr>
            <p:nvPr/>
          </p:nvPicPr>
          <p:blipFill>
            <a:blip r:embed="rId33" cstate="print"/>
            <a:srcRect/>
            <a:stretch>
              <a:fillRect/>
            </a:stretch>
          </p:blipFill>
          <p:spPr bwMode="auto">
            <a:xfrm>
              <a:off x="7236296" y="3429000"/>
              <a:ext cx="1835696" cy="658883"/>
            </a:xfrm>
            <a:prstGeom prst="rect">
              <a:avLst/>
            </a:prstGeom>
            <a:noFill/>
            <a:ln w="9525">
              <a:noFill/>
              <a:miter lim="800000"/>
              <a:headEnd/>
              <a:tailEnd/>
            </a:ln>
          </p:spPr>
        </p:pic>
        <p:pic>
          <p:nvPicPr>
            <p:cNvPr id="26681" name="圖片 93" descr="question.PNG"/>
            <p:cNvPicPr>
              <a:picLocks noChangeAspect="1"/>
            </p:cNvPicPr>
            <p:nvPr/>
          </p:nvPicPr>
          <p:blipFill>
            <a:blip r:embed="rId34" cstate="print"/>
            <a:srcRect/>
            <a:stretch>
              <a:fillRect/>
            </a:stretch>
          </p:blipFill>
          <p:spPr bwMode="auto">
            <a:xfrm>
              <a:off x="68657" y="4437112"/>
              <a:ext cx="1406999" cy="418387"/>
            </a:xfrm>
            <a:prstGeom prst="rect">
              <a:avLst/>
            </a:prstGeom>
            <a:noFill/>
            <a:ln w="9525">
              <a:noFill/>
              <a:miter lim="800000"/>
              <a:headEnd/>
              <a:tailEnd/>
            </a:ln>
          </p:spPr>
        </p:pic>
        <p:pic>
          <p:nvPicPr>
            <p:cNvPr id="26682" name="圖片 33" descr="100274708_logo.jpg"/>
            <p:cNvPicPr>
              <a:picLocks noChangeAspect="1"/>
            </p:cNvPicPr>
            <p:nvPr/>
          </p:nvPicPr>
          <p:blipFill>
            <a:blip r:embed="rId35" cstate="print"/>
            <a:srcRect/>
            <a:stretch>
              <a:fillRect/>
            </a:stretch>
          </p:blipFill>
          <p:spPr bwMode="auto">
            <a:xfrm>
              <a:off x="6012160" y="1758956"/>
              <a:ext cx="1319062" cy="225139"/>
            </a:xfrm>
            <a:prstGeom prst="rect">
              <a:avLst/>
            </a:prstGeom>
            <a:noFill/>
            <a:ln w="9525">
              <a:noFill/>
              <a:miter lim="800000"/>
              <a:headEnd/>
              <a:tailEnd/>
            </a:ln>
          </p:spPr>
        </p:pic>
        <p:pic>
          <p:nvPicPr>
            <p:cNvPr id="26683" name="圖片 34" descr="hikvision.jpg"/>
            <p:cNvPicPr>
              <a:picLocks noChangeAspect="1"/>
            </p:cNvPicPr>
            <p:nvPr/>
          </p:nvPicPr>
          <p:blipFill>
            <a:blip r:embed="rId36" cstate="print"/>
            <a:srcRect b="-14537"/>
            <a:stretch>
              <a:fillRect/>
            </a:stretch>
          </p:blipFill>
          <p:spPr bwMode="auto">
            <a:xfrm>
              <a:off x="4499992" y="3068960"/>
              <a:ext cx="1319062" cy="207073"/>
            </a:xfrm>
            <a:prstGeom prst="rect">
              <a:avLst/>
            </a:prstGeom>
            <a:noFill/>
            <a:ln w="9525">
              <a:noFill/>
              <a:miter lim="800000"/>
              <a:headEnd/>
              <a:tailEnd/>
            </a:ln>
          </p:spPr>
        </p:pic>
        <p:pic>
          <p:nvPicPr>
            <p:cNvPr id="26684" name="圖片 35" descr="viosecure_logo1.jpg"/>
            <p:cNvPicPr>
              <a:picLocks noChangeAspect="1"/>
            </p:cNvPicPr>
            <p:nvPr/>
          </p:nvPicPr>
          <p:blipFill>
            <a:blip r:embed="rId37" cstate="print"/>
            <a:srcRect/>
            <a:stretch>
              <a:fillRect/>
            </a:stretch>
          </p:blipFill>
          <p:spPr bwMode="auto">
            <a:xfrm>
              <a:off x="7559918" y="5137224"/>
              <a:ext cx="1275092" cy="266893"/>
            </a:xfrm>
            <a:prstGeom prst="rect">
              <a:avLst/>
            </a:prstGeom>
            <a:noFill/>
            <a:ln w="9525">
              <a:noFill/>
              <a:miter lim="800000"/>
              <a:headEnd/>
              <a:tailEnd/>
            </a:ln>
          </p:spPr>
        </p:pic>
        <p:pic>
          <p:nvPicPr>
            <p:cNvPr id="26685" name="圖片 36" descr="a-mtk.jpg"/>
            <p:cNvPicPr>
              <a:picLocks noChangeAspect="1"/>
            </p:cNvPicPr>
            <p:nvPr/>
          </p:nvPicPr>
          <p:blipFill>
            <a:blip r:embed="rId38" cstate="print"/>
            <a:srcRect/>
            <a:stretch>
              <a:fillRect/>
            </a:stretch>
          </p:blipFill>
          <p:spPr bwMode="auto">
            <a:xfrm>
              <a:off x="3059832" y="1679578"/>
              <a:ext cx="1319062" cy="278752"/>
            </a:xfrm>
            <a:prstGeom prst="rect">
              <a:avLst/>
            </a:prstGeom>
            <a:noFill/>
            <a:ln w="9525">
              <a:noFill/>
              <a:miter lim="800000"/>
              <a:headEnd/>
              <a:tailEnd/>
            </a:ln>
          </p:spPr>
        </p:pic>
        <p:pic>
          <p:nvPicPr>
            <p:cNvPr id="26686" name="Picture 36" descr="D:\qnap\office\pic\logo\CNB-01.png"/>
            <p:cNvPicPr>
              <a:picLocks noChangeAspect="1" noChangeArrowheads="1"/>
            </p:cNvPicPr>
            <p:nvPr/>
          </p:nvPicPr>
          <p:blipFill>
            <a:blip r:embed="rId39" cstate="print"/>
            <a:srcRect/>
            <a:stretch>
              <a:fillRect/>
            </a:stretch>
          </p:blipFill>
          <p:spPr bwMode="auto">
            <a:xfrm>
              <a:off x="3059832" y="2314601"/>
              <a:ext cx="1261400" cy="328639"/>
            </a:xfrm>
            <a:prstGeom prst="rect">
              <a:avLst/>
            </a:prstGeom>
            <a:noFill/>
            <a:ln w="9525">
              <a:noFill/>
              <a:miter lim="800000"/>
              <a:headEnd/>
              <a:tailEnd/>
            </a:ln>
          </p:spPr>
        </p:pic>
        <p:pic>
          <p:nvPicPr>
            <p:cNvPr id="26687" name="圖片 93" descr="DIGITUS_R__Professional_Web_01.jpg"/>
            <p:cNvPicPr>
              <a:picLocks noChangeAspect="1"/>
            </p:cNvPicPr>
            <p:nvPr/>
          </p:nvPicPr>
          <p:blipFill>
            <a:blip r:embed="rId40" cstate="print"/>
            <a:srcRect/>
            <a:stretch>
              <a:fillRect/>
            </a:stretch>
          </p:blipFill>
          <p:spPr bwMode="auto">
            <a:xfrm>
              <a:off x="4499992" y="2286950"/>
              <a:ext cx="1325254" cy="503918"/>
            </a:xfrm>
            <a:prstGeom prst="rect">
              <a:avLst/>
            </a:prstGeom>
            <a:noFill/>
            <a:ln w="9525">
              <a:noFill/>
              <a:miter lim="800000"/>
              <a:headEnd/>
              <a:tailEnd/>
            </a:ln>
          </p:spPr>
        </p:pic>
        <p:pic>
          <p:nvPicPr>
            <p:cNvPr id="26688" name="Picture 2" descr="D:\qnap\office\pic\logo\shany.jpg"/>
            <p:cNvPicPr>
              <a:picLocks noChangeAspect="1" noChangeArrowheads="1"/>
            </p:cNvPicPr>
            <p:nvPr/>
          </p:nvPicPr>
          <p:blipFill>
            <a:blip r:embed="rId41" cstate="print"/>
            <a:srcRect/>
            <a:stretch>
              <a:fillRect/>
            </a:stretch>
          </p:blipFill>
          <p:spPr bwMode="auto">
            <a:xfrm>
              <a:off x="7487915" y="4272994"/>
              <a:ext cx="1451871" cy="504056"/>
            </a:xfrm>
            <a:prstGeom prst="rect">
              <a:avLst/>
            </a:prstGeom>
            <a:noFill/>
            <a:ln w="9525">
              <a:noFill/>
              <a:miter lim="800000"/>
              <a:headEnd/>
              <a:tailEnd/>
            </a:ln>
          </p:spPr>
        </p:pic>
        <p:pic>
          <p:nvPicPr>
            <p:cNvPr id="26689" name="Picture 3" descr="D:\qnap\office\pic\logo\IPX_Logo.JPG"/>
            <p:cNvPicPr>
              <a:picLocks noChangeAspect="1" noChangeArrowheads="1"/>
            </p:cNvPicPr>
            <p:nvPr/>
          </p:nvPicPr>
          <p:blipFill>
            <a:blip r:embed="rId42" cstate="print"/>
            <a:srcRect/>
            <a:stretch>
              <a:fillRect/>
            </a:stretch>
          </p:blipFill>
          <p:spPr bwMode="auto">
            <a:xfrm>
              <a:off x="323528" y="3501008"/>
              <a:ext cx="813755" cy="671295"/>
            </a:xfrm>
            <a:prstGeom prst="rect">
              <a:avLst/>
            </a:prstGeom>
            <a:noFill/>
            <a:ln w="9525">
              <a:noFill/>
              <a:miter lim="800000"/>
              <a:headEnd/>
              <a:tailEnd/>
            </a:ln>
          </p:spPr>
        </p:pic>
        <p:pic>
          <p:nvPicPr>
            <p:cNvPr id="26690" name="Picture 4" descr="D:\qnap\office\pic\logo\brickcom.jpg"/>
            <p:cNvPicPr>
              <a:picLocks noChangeAspect="1" noChangeArrowheads="1"/>
            </p:cNvPicPr>
            <p:nvPr/>
          </p:nvPicPr>
          <p:blipFill>
            <a:blip r:embed="rId43" cstate="print"/>
            <a:srcRect/>
            <a:stretch>
              <a:fillRect/>
            </a:stretch>
          </p:blipFill>
          <p:spPr bwMode="auto">
            <a:xfrm>
              <a:off x="7452320" y="1628800"/>
              <a:ext cx="1497171" cy="412424"/>
            </a:xfrm>
            <a:prstGeom prst="rect">
              <a:avLst/>
            </a:prstGeom>
            <a:noFill/>
            <a:ln w="9525">
              <a:noFill/>
              <a:miter lim="800000"/>
              <a:headEnd/>
              <a:tailEnd/>
            </a:ln>
          </p:spPr>
        </p:pic>
        <p:pic>
          <p:nvPicPr>
            <p:cNvPr id="26691" name="圖片 76" descr="question.PNG"/>
            <p:cNvPicPr>
              <a:picLocks noChangeAspect="1"/>
            </p:cNvPicPr>
            <p:nvPr/>
          </p:nvPicPr>
          <p:blipFill>
            <a:blip r:embed="rId44" cstate="print"/>
            <a:srcRect/>
            <a:stretch>
              <a:fillRect/>
            </a:stretch>
          </p:blipFill>
          <p:spPr bwMode="auto">
            <a:xfrm>
              <a:off x="1475656" y="3573016"/>
              <a:ext cx="1529746" cy="539108"/>
            </a:xfrm>
            <a:prstGeom prst="rect">
              <a:avLst/>
            </a:prstGeom>
            <a:noFill/>
            <a:ln w="9525">
              <a:noFill/>
              <a:miter lim="800000"/>
              <a:headEnd/>
              <a:tailEnd/>
            </a:ln>
          </p:spPr>
        </p:pic>
        <p:pic>
          <p:nvPicPr>
            <p:cNvPr id="26692" name="圖片 80" descr="question.PNG"/>
            <p:cNvPicPr>
              <a:picLocks noChangeAspect="1"/>
            </p:cNvPicPr>
            <p:nvPr/>
          </p:nvPicPr>
          <p:blipFill>
            <a:blip r:embed="rId45" cstate="print"/>
            <a:srcRect/>
            <a:stretch>
              <a:fillRect/>
            </a:stretch>
          </p:blipFill>
          <p:spPr bwMode="auto">
            <a:xfrm>
              <a:off x="5940152" y="3573016"/>
              <a:ext cx="1529745" cy="540763"/>
            </a:xfrm>
            <a:prstGeom prst="rect">
              <a:avLst/>
            </a:prstGeom>
            <a:noFill/>
            <a:ln w="9525">
              <a:noFill/>
              <a:miter lim="800000"/>
              <a:headEnd/>
              <a:tailEnd/>
            </a:ln>
          </p:spPr>
        </p:pic>
      </p:grpSp>
      <p:grpSp>
        <p:nvGrpSpPr>
          <p:cNvPr id="3" name="群組 72"/>
          <p:cNvGrpSpPr>
            <a:grpSpLocks/>
          </p:cNvGrpSpPr>
          <p:nvPr/>
        </p:nvGrpSpPr>
        <p:grpSpPr bwMode="auto">
          <a:xfrm>
            <a:off x="323528" y="2868905"/>
            <a:ext cx="1566863" cy="200055"/>
            <a:chOff x="467544" y="2067694"/>
            <a:chExt cx="1790501" cy="170193"/>
          </a:xfrm>
        </p:grpSpPr>
        <p:pic>
          <p:nvPicPr>
            <p:cNvPr id="26652" name="圖片 48" descr="logo_QNAPSecurity.jpg"/>
            <p:cNvPicPr>
              <a:picLocks noChangeAspect="1"/>
            </p:cNvPicPr>
            <p:nvPr/>
          </p:nvPicPr>
          <p:blipFill>
            <a:blip r:embed="rId46" cstate="print"/>
            <a:srcRect/>
            <a:stretch>
              <a:fillRect/>
            </a:stretch>
          </p:blipFill>
          <p:spPr bwMode="auto">
            <a:xfrm>
              <a:off x="467544" y="2101032"/>
              <a:ext cx="431801" cy="97631"/>
            </a:xfrm>
            <a:prstGeom prst="rect">
              <a:avLst/>
            </a:prstGeom>
            <a:noFill/>
            <a:ln w="9525">
              <a:noFill/>
              <a:miter lim="800000"/>
              <a:headEnd/>
              <a:tailEnd/>
            </a:ln>
          </p:spPr>
        </p:pic>
        <p:sp>
          <p:nvSpPr>
            <p:cNvPr id="29725" name="文字方塊 49"/>
            <p:cNvSpPr txBox="1">
              <a:spLocks noChangeArrowheads="1"/>
            </p:cNvSpPr>
            <p:nvPr/>
          </p:nvSpPr>
          <p:spPr bwMode="auto">
            <a:xfrm>
              <a:off x="864829" y="2067694"/>
              <a:ext cx="892453" cy="170193"/>
            </a:xfrm>
            <a:prstGeom prst="rect">
              <a:avLst/>
            </a:prstGeom>
            <a:noFill/>
            <a:ln w="9525">
              <a:noFill/>
              <a:miter lim="800000"/>
              <a:headEnd/>
              <a:tailEnd/>
            </a:ln>
          </p:spPr>
          <p:txBody>
            <a:bodyPr wrap="none">
              <a:spAutoFit/>
            </a:bodyPr>
            <a:lstStyle/>
            <a:p>
              <a:pPr>
                <a:defRPr/>
              </a:pPr>
              <a:r>
                <a:rPr lang="en-US" sz="700" dirty="0">
                  <a:latin typeface="Arial Unicode MS" pitchFamily="34" charset="-120"/>
                  <a:ea typeface="Arial Unicode MS" pitchFamily="34" charset="-120"/>
                </a:rPr>
                <a:t>is a member of</a:t>
              </a:r>
            </a:p>
          </p:txBody>
        </p:sp>
        <p:pic>
          <p:nvPicPr>
            <p:cNvPr id="26654" name="圖片 50" descr="ONVIF.png"/>
            <p:cNvPicPr>
              <a:picLocks noChangeAspect="1"/>
            </p:cNvPicPr>
            <p:nvPr/>
          </p:nvPicPr>
          <p:blipFill>
            <a:blip r:embed="rId47" cstate="print"/>
            <a:srcRect/>
            <a:stretch>
              <a:fillRect/>
            </a:stretch>
          </p:blipFill>
          <p:spPr bwMode="auto">
            <a:xfrm>
              <a:off x="1537320" y="2106069"/>
              <a:ext cx="720725" cy="126206"/>
            </a:xfrm>
            <a:prstGeom prst="rect">
              <a:avLst/>
            </a:prstGeom>
            <a:noFill/>
            <a:ln w="9525">
              <a:noFill/>
              <a:miter lim="800000"/>
              <a:headEnd/>
              <a:tailEnd/>
            </a:ln>
          </p:spPr>
        </p:pic>
      </p:grpSp>
      <p:pic>
        <p:nvPicPr>
          <p:cNvPr id="26631" name="圖片 51" descr="6020LD.png"/>
          <p:cNvPicPr>
            <a:picLocks noChangeAspect="1"/>
          </p:cNvPicPr>
          <p:nvPr/>
        </p:nvPicPr>
        <p:blipFill>
          <a:blip r:embed="rId48" cstate="print"/>
          <a:srcRect/>
          <a:stretch>
            <a:fillRect/>
          </a:stretch>
        </p:blipFill>
        <p:spPr bwMode="auto">
          <a:xfrm>
            <a:off x="2051720" y="1969019"/>
            <a:ext cx="1512168" cy="883917"/>
          </a:xfrm>
          <a:prstGeom prst="rect">
            <a:avLst/>
          </a:prstGeom>
          <a:noFill/>
          <a:ln w="9525">
            <a:noFill/>
            <a:miter lim="800000"/>
            <a:headEnd/>
            <a:tailEnd/>
          </a:ln>
        </p:spPr>
      </p:pic>
      <p:sp>
        <p:nvSpPr>
          <p:cNvPr id="29705" name="文字方塊 52"/>
          <p:cNvSpPr txBox="1">
            <a:spLocks noChangeArrowheads="1"/>
          </p:cNvSpPr>
          <p:nvPr/>
        </p:nvSpPr>
        <p:spPr bwMode="auto">
          <a:xfrm>
            <a:off x="2132212" y="2780928"/>
            <a:ext cx="1359668" cy="276999"/>
          </a:xfrm>
          <a:prstGeom prst="rect">
            <a:avLst/>
          </a:prstGeom>
          <a:noFill/>
          <a:ln w="9525">
            <a:noFill/>
            <a:miter lim="800000"/>
            <a:headEnd/>
            <a:tailEnd/>
          </a:ln>
        </p:spPr>
        <p:txBody>
          <a:bodyPr wrap="none">
            <a:spAutoFit/>
          </a:bodyPr>
          <a:lstStyle/>
          <a:p>
            <a:pPr>
              <a:defRPr/>
            </a:pPr>
            <a:r>
              <a:rPr lang="en-US" sz="1200" b="1" dirty="0">
                <a:latin typeface="Arial Unicode MS" pitchFamily="34" charset="-120"/>
                <a:ea typeface="Arial Unicode MS" pitchFamily="34" charset="-120"/>
              </a:rPr>
              <a:t>HD Local Display</a:t>
            </a:r>
          </a:p>
        </p:txBody>
      </p:sp>
      <p:pic>
        <p:nvPicPr>
          <p:cNvPr id="26633" name="圖片 6" descr="multi-server.png"/>
          <p:cNvPicPr>
            <a:picLocks noChangeAspect="1"/>
          </p:cNvPicPr>
          <p:nvPr/>
        </p:nvPicPr>
        <p:blipFill>
          <a:blip r:embed="rId49" cstate="print"/>
          <a:srcRect/>
          <a:stretch>
            <a:fillRect/>
          </a:stretch>
        </p:blipFill>
        <p:spPr bwMode="auto">
          <a:xfrm>
            <a:off x="5580112" y="1972904"/>
            <a:ext cx="1440160" cy="808024"/>
          </a:xfrm>
          <a:prstGeom prst="rect">
            <a:avLst/>
          </a:prstGeom>
          <a:noFill/>
          <a:ln w="9525">
            <a:noFill/>
            <a:miter lim="800000"/>
            <a:headEnd/>
            <a:tailEnd/>
          </a:ln>
        </p:spPr>
      </p:pic>
      <p:sp>
        <p:nvSpPr>
          <p:cNvPr id="29707" name="文字方塊 54"/>
          <p:cNvSpPr txBox="1">
            <a:spLocks noChangeArrowheads="1"/>
          </p:cNvSpPr>
          <p:nvPr/>
        </p:nvSpPr>
        <p:spPr bwMode="auto">
          <a:xfrm>
            <a:off x="5846807" y="2636912"/>
            <a:ext cx="1029449" cy="461665"/>
          </a:xfrm>
          <a:prstGeom prst="rect">
            <a:avLst/>
          </a:prstGeom>
          <a:noFill/>
          <a:ln w="9525">
            <a:noFill/>
            <a:miter lim="800000"/>
            <a:headEnd/>
            <a:tailEnd/>
          </a:ln>
        </p:spPr>
        <p:txBody>
          <a:bodyPr wrap="none">
            <a:spAutoFit/>
          </a:bodyPr>
          <a:lstStyle/>
          <a:p>
            <a:pPr>
              <a:defRPr/>
            </a:pPr>
            <a:r>
              <a:rPr lang="en-US" sz="1200" b="1" dirty="0">
                <a:latin typeface="Arial Unicode MS" pitchFamily="34" charset="-120"/>
                <a:ea typeface="Arial Unicode MS" pitchFamily="34" charset="-120"/>
              </a:rPr>
              <a:t>Multi-server </a:t>
            </a:r>
            <a:r>
              <a:rPr lang="en-US" sz="1200" b="1" dirty="0" smtClean="0">
                <a:latin typeface="Arial Unicode MS" pitchFamily="34" charset="-120"/>
                <a:ea typeface="Arial Unicode MS" pitchFamily="34" charset="-120"/>
              </a:rPr>
              <a:t/>
            </a:r>
            <a:br>
              <a:rPr lang="en-US" sz="1200" b="1" dirty="0" smtClean="0">
                <a:latin typeface="Arial Unicode MS" pitchFamily="34" charset="-120"/>
                <a:ea typeface="Arial Unicode MS" pitchFamily="34" charset="-120"/>
              </a:rPr>
            </a:br>
            <a:r>
              <a:rPr lang="en-US" sz="1200" b="1" dirty="0" smtClean="0">
                <a:latin typeface="Arial Unicode MS" pitchFamily="34" charset="-120"/>
                <a:ea typeface="Arial Unicode MS" pitchFamily="34" charset="-120"/>
              </a:rPr>
              <a:t>Monitoring</a:t>
            </a:r>
            <a:endParaRPr lang="en-US" sz="1200" b="1" dirty="0">
              <a:latin typeface="Arial Unicode MS" pitchFamily="34" charset="-120"/>
              <a:ea typeface="Arial Unicode MS" pitchFamily="34" charset="-120"/>
            </a:endParaRPr>
          </a:p>
        </p:txBody>
      </p:sp>
      <p:sp>
        <p:nvSpPr>
          <p:cNvPr id="29708" name="文字方塊 56"/>
          <p:cNvSpPr txBox="1">
            <a:spLocks noChangeArrowheads="1"/>
          </p:cNvSpPr>
          <p:nvPr/>
        </p:nvSpPr>
        <p:spPr bwMode="auto">
          <a:xfrm>
            <a:off x="213136" y="4664169"/>
            <a:ext cx="1622560" cy="276999"/>
          </a:xfrm>
          <a:prstGeom prst="rect">
            <a:avLst/>
          </a:prstGeom>
          <a:noFill/>
          <a:ln w="9525">
            <a:noFill/>
            <a:miter lim="800000"/>
            <a:headEnd/>
            <a:tailEnd/>
          </a:ln>
        </p:spPr>
        <p:txBody>
          <a:bodyPr wrap="none">
            <a:spAutoFit/>
          </a:bodyPr>
          <a:lstStyle/>
          <a:p>
            <a:pPr>
              <a:defRPr/>
            </a:pPr>
            <a:r>
              <a:rPr lang="en-US" sz="1200" b="1" dirty="0">
                <a:latin typeface="Arial Unicode MS" pitchFamily="34" charset="-120"/>
                <a:ea typeface="Arial Unicode MS" pitchFamily="34" charset="-120"/>
              </a:rPr>
              <a:t>Megapixel Recording</a:t>
            </a:r>
          </a:p>
        </p:txBody>
      </p:sp>
      <p:pic>
        <p:nvPicPr>
          <p:cNvPr id="26636" name="Picture 3"/>
          <p:cNvPicPr>
            <a:picLocks noChangeAspect="1" noChangeArrowheads="1"/>
          </p:cNvPicPr>
          <p:nvPr/>
        </p:nvPicPr>
        <p:blipFill>
          <a:blip r:embed="rId50" cstate="print"/>
          <a:srcRect/>
          <a:stretch>
            <a:fillRect/>
          </a:stretch>
        </p:blipFill>
        <p:spPr bwMode="auto">
          <a:xfrm>
            <a:off x="3851920" y="4075931"/>
            <a:ext cx="454471" cy="327894"/>
          </a:xfrm>
          <a:prstGeom prst="rect">
            <a:avLst/>
          </a:prstGeom>
          <a:noFill/>
          <a:ln w="9525">
            <a:noFill/>
            <a:miter lim="800000"/>
            <a:headEnd/>
            <a:tailEnd/>
          </a:ln>
        </p:spPr>
      </p:pic>
      <p:sp>
        <p:nvSpPr>
          <p:cNvPr id="29710" name="文字方塊 60"/>
          <p:cNvSpPr txBox="1">
            <a:spLocks noChangeArrowheads="1"/>
          </p:cNvSpPr>
          <p:nvPr/>
        </p:nvSpPr>
        <p:spPr bwMode="auto">
          <a:xfrm>
            <a:off x="4211960" y="3863370"/>
            <a:ext cx="1236236" cy="861774"/>
          </a:xfrm>
          <a:prstGeom prst="rect">
            <a:avLst/>
          </a:prstGeom>
          <a:noFill/>
          <a:ln w="9525">
            <a:noFill/>
            <a:miter lim="800000"/>
            <a:headEnd/>
            <a:tailEnd/>
          </a:ln>
        </p:spPr>
        <p:txBody>
          <a:bodyPr wrap="none">
            <a:spAutoFit/>
          </a:bodyPr>
          <a:lstStyle/>
          <a:p>
            <a:pPr>
              <a:defRPr/>
            </a:pPr>
            <a:r>
              <a:rPr lang="en-US" sz="1000" dirty="0">
                <a:latin typeface="Arial Unicode MS" pitchFamily="34" charset="-120"/>
                <a:ea typeface="Arial Unicode MS" pitchFamily="34" charset="-120"/>
              </a:rPr>
              <a:t>Motion Detection</a:t>
            </a:r>
          </a:p>
          <a:p>
            <a:pPr>
              <a:defRPr/>
            </a:pPr>
            <a:r>
              <a:rPr lang="en-US" sz="1000" dirty="0">
                <a:latin typeface="Arial Unicode MS" pitchFamily="34" charset="-120"/>
                <a:ea typeface="Arial Unicode MS" pitchFamily="34" charset="-120"/>
              </a:rPr>
              <a:t>Foreign Object</a:t>
            </a:r>
          </a:p>
          <a:p>
            <a:pPr>
              <a:defRPr/>
            </a:pPr>
            <a:r>
              <a:rPr lang="en-US" sz="1000" dirty="0">
                <a:latin typeface="Arial Unicode MS" pitchFamily="34" charset="-120"/>
                <a:ea typeface="Arial Unicode MS" pitchFamily="34" charset="-120"/>
              </a:rPr>
              <a:t>Missing Object</a:t>
            </a:r>
          </a:p>
          <a:p>
            <a:pPr>
              <a:defRPr/>
            </a:pPr>
            <a:r>
              <a:rPr lang="en-US" sz="1000" dirty="0">
                <a:latin typeface="Arial Unicode MS" pitchFamily="34" charset="-120"/>
                <a:ea typeface="Arial Unicode MS" pitchFamily="34" charset="-120"/>
              </a:rPr>
              <a:t>Out of Focus</a:t>
            </a:r>
          </a:p>
          <a:p>
            <a:pPr>
              <a:defRPr/>
            </a:pPr>
            <a:r>
              <a:rPr lang="en-US" sz="1000" dirty="0">
                <a:latin typeface="Arial Unicode MS" pitchFamily="34" charset="-120"/>
                <a:ea typeface="Arial Unicode MS" pitchFamily="34" charset="-120"/>
              </a:rPr>
              <a:t>Camera Occlusion</a:t>
            </a:r>
          </a:p>
        </p:txBody>
      </p:sp>
      <p:sp>
        <p:nvSpPr>
          <p:cNvPr id="26638" name="文字方塊 61"/>
          <p:cNvSpPr txBox="1">
            <a:spLocks noChangeArrowheads="1"/>
          </p:cNvSpPr>
          <p:nvPr/>
        </p:nvSpPr>
        <p:spPr bwMode="auto">
          <a:xfrm>
            <a:off x="4354892" y="4653136"/>
            <a:ext cx="433132" cy="276999"/>
          </a:xfrm>
          <a:prstGeom prst="rect">
            <a:avLst/>
          </a:prstGeom>
          <a:noFill/>
          <a:ln w="9525">
            <a:noFill/>
            <a:miter lim="800000"/>
            <a:headEnd/>
            <a:tailEnd/>
          </a:ln>
        </p:spPr>
        <p:txBody>
          <a:bodyPr wrap="none">
            <a:spAutoFit/>
          </a:bodyPr>
          <a:lstStyle/>
          <a:p>
            <a:r>
              <a:rPr lang="en-US" altLang="zh-TW" sz="1200" b="1" dirty="0" smtClean="0">
                <a:latin typeface="Arial Unicode MS" pitchFamily="34" charset="-120"/>
                <a:ea typeface="Arial Unicode MS" pitchFamily="34" charset="-120"/>
              </a:rPr>
              <a:t>IVA</a:t>
            </a:r>
            <a:endParaRPr lang="en-US" altLang="zh-TW" sz="1200" b="1" dirty="0">
              <a:latin typeface="Arial Unicode MS" pitchFamily="34" charset="-120"/>
              <a:ea typeface="Arial Unicode MS" pitchFamily="34" charset="-120"/>
            </a:endParaRPr>
          </a:p>
        </p:txBody>
      </p:sp>
      <p:pic>
        <p:nvPicPr>
          <p:cNvPr id="26639" name="Picture 6"/>
          <p:cNvPicPr>
            <a:picLocks noChangeAspect="1" noChangeArrowheads="1"/>
          </p:cNvPicPr>
          <p:nvPr/>
        </p:nvPicPr>
        <p:blipFill>
          <a:blip r:embed="rId51" cstate="print"/>
          <a:srcRect/>
          <a:stretch>
            <a:fillRect/>
          </a:stretch>
        </p:blipFill>
        <p:spPr bwMode="auto">
          <a:xfrm>
            <a:off x="7370638" y="1988840"/>
            <a:ext cx="1449834" cy="814449"/>
          </a:xfrm>
          <a:prstGeom prst="rect">
            <a:avLst/>
          </a:prstGeom>
          <a:noFill/>
          <a:ln w="9525">
            <a:noFill/>
            <a:miter lim="800000"/>
            <a:headEnd/>
            <a:tailEnd/>
          </a:ln>
        </p:spPr>
      </p:pic>
      <p:sp>
        <p:nvSpPr>
          <p:cNvPr id="26640" name="文字方塊 63"/>
          <p:cNvSpPr txBox="1">
            <a:spLocks noChangeArrowheads="1"/>
          </p:cNvSpPr>
          <p:nvPr/>
        </p:nvSpPr>
        <p:spPr bwMode="auto">
          <a:xfrm>
            <a:off x="7305314" y="2780928"/>
            <a:ext cx="1515158" cy="276999"/>
          </a:xfrm>
          <a:prstGeom prst="rect">
            <a:avLst/>
          </a:prstGeom>
          <a:noFill/>
          <a:ln w="9525">
            <a:noFill/>
            <a:miter lim="800000"/>
            <a:headEnd/>
            <a:tailEnd/>
          </a:ln>
        </p:spPr>
        <p:txBody>
          <a:bodyPr wrap="none">
            <a:spAutoFit/>
          </a:bodyPr>
          <a:lstStyle/>
          <a:p>
            <a:r>
              <a:rPr lang="en-US" altLang="zh-TW" sz="1200" b="1" dirty="0">
                <a:latin typeface="Arial Unicode MS" pitchFamily="34" charset="-120"/>
                <a:ea typeface="Arial Unicode MS" pitchFamily="34" charset="-120"/>
              </a:rPr>
              <a:t>Event Management</a:t>
            </a:r>
          </a:p>
        </p:txBody>
      </p:sp>
      <p:pic>
        <p:nvPicPr>
          <p:cNvPr id="26641" name="圖片 6" descr="VMobile for iPhone and Windows PDA phone_900x400.png"/>
          <p:cNvPicPr>
            <a:picLocks noChangeAspect="1"/>
          </p:cNvPicPr>
          <p:nvPr/>
        </p:nvPicPr>
        <p:blipFill>
          <a:blip r:embed="rId52" cstate="print"/>
          <a:srcRect/>
          <a:stretch>
            <a:fillRect/>
          </a:stretch>
        </p:blipFill>
        <p:spPr bwMode="auto">
          <a:xfrm>
            <a:off x="5580112" y="3840460"/>
            <a:ext cx="1539861" cy="956692"/>
          </a:xfrm>
          <a:prstGeom prst="rect">
            <a:avLst/>
          </a:prstGeom>
          <a:noFill/>
          <a:ln w="9525">
            <a:noFill/>
            <a:miter lim="800000"/>
            <a:headEnd/>
            <a:tailEnd/>
          </a:ln>
        </p:spPr>
      </p:pic>
      <p:sp>
        <p:nvSpPr>
          <p:cNvPr id="26642" name="文字方塊 65"/>
          <p:cNvSpPr txBox="1">
            <a:spLocks noChangeArrowheads="1"/>
          </p:cNvSpPr>
          <p:nvPr/>
        </p:nvSpPr>
        <p:spPr bwMode="auto">
          <a:xfrm>
            <a:off x="5535797" y="4653136"/>
            <a:ext cx="1511952" cy="276999"/>
          </a:xfrm>
          <a:prstGeom prst="rect">
            <a:avLst/>
          </a:prstGeom>
          <a:noFill/>
          <a:ln w="9525">
            <a:noFill/>
            <a:miter lim="800000"/>
            <a:headEnd/>
            <a:tailEnd/>
          </a:ln>
        </p:spPr>
        <p:txBody>
          <a:bodyPr wrap="none">
            <a:spAutoFit/>
          </a:bodyPr>
          <a:lstStyle/>
          <a:p>
            <a:r>
              <a:rPr lang="en-US" altLang="zh-TW" sz="1200" b="1" dirty="0">
                <a:latin typeface="Arial Unicode MS" pitchFamily="34" charset="-120"/>
                <a:ea typeface="Arial Unicode MS" pitchFamily="34" charset="-120"/>
              </a:rPr>
              <a:t>Mobile Surveillance</a:t>
            </a:r>
          </a:p>
        </p:txBody>
      </p:sp>
      <p:pic>
        <p:nvPicPr>
          <p:cNvPr id="26643" name="Picture 9" descr="npo000723"/>
          <p:cNvPicPr>
            <a:picLocks noChangeAspect="1" noChangeArrowheads="1"/>
          </p:cNvPicPr>
          <p:nvPr/>
        </p:nvPicPr>
        <p:blipFill>
          <a:blip r:embed="rId53" cstate="print"/>
          <a:srcRect/>
          <a:stretch>
            <a:fillRect/>
          </a:stretch>
        </p:blipFill>
        <p:spPr bwMode="auto">
          <a:xfrm>
            <a:off x="7308304" y="3933056"/>
            <a:ext cx="1512317" cy="680392"/>
          </a:xfrm>
          <a:prstGeom prst="rect">
            <a:avLst/>
          </a:prstGeom>
          <a:noFill/>
          <a:ln w="9525" algn="ctr">
            <a:noFill/>
            <a:miter lim="800000"/>
            <a:headEnd/>
            <a:tailEnd/>
          </a:ln>
        </p:spPr>
      </p:pic>
      <p:sp>
        <p:nvSpPr>
          <p:cNvPr id="29717" name="文字方塊 68"/>
          <p:cNvSpPr txBox="1">
            <a:spLocks noChangeArrowheads="1"/>
          </p:cNvSpPr>
          <p:nvPr/>
        </p:nvSpPr>
        <p:spPr bwMode="auto">
          <a:xfrm>
            <a:off x="7308453" y="4664169"/>
            <a:ext cx="1548822" cy="276999"/>
          </a:xfrm>
          <a:prstGeom prst="rect">
            <a:avLst/>
          </a:prstGeom>
          <a:noFill/>
          <a:ln w="9525">
            <a:noFill/>
            <a:miter lim="800000"/>
            <a:headEnd/>
            <a:tailEnd/>
          </a:ln>
        </p:spPr>
        <p:txBody>
          <a:bodyPr wrap="none">
            <a:spAutoFit/>
          </a:bodyPr>
          <a:lstStyle/>
          <a:p>
            <a:pPr>
              <a:defRPr/>
            </a:pPr>
            <a:r>
              <a:rPr lang="en-US" altLang="zh-TW" sz="1200" b="1" dirty="0">
                <a:latin typeface="Arial Unicode MS" pitchFamily="34" charset="-120"/>
                <a:ea typeface="Arial Unicode MS" pitchFamily="34" charset="-120"/>
              </a:rPr>
              <a:t>Green NVR solution</a:t>
            </a:r>
          </a:p>
        </p:txBody>
      </p:sp>
      <p:grpSp>
        <p:nvGrpSpPr>
          <p:cNvPr id="4" name="群組 71"/>
          <p:cNvGrpSpPr>
            <a:grpSpLocks/>
          </p:cNvGrpSpPr>
          <p:nvPr/>
        </p:nvGrpSpPr>
        <p:grpSpPr bwMode="auto">
          <a:xfrm>
            <a:off x="395536" y="3859509"/>
            <a:ext cx="1297090" cy="865635"/>
            <a:chOff x="6804027" y="1221582"/>
            <a:chExt cx="1855787" cy="929878"/>
          </a:xfrm>
        </p:grpSpPr>
        <p:pic>
          <p:nvPicPr>
            <p:cNvPr id="26647" name="Picture 63"/>
            <p:cNvPicPr>
              <a:picLocks noChangeAspect="1" noChangeArrowheads="1"/>
            </p:cNvPicPr>
            <p:nvPr/>
          </p:nvPicPr>
          <p:blipFill>
            <a:blip r:embed="rId54" cstate="print"/>
            <a:srcRect/>
            <a:stretch>
              <a:fillRect/>
            </a:stretch>
          </p:blipFill>
          <p:spPr bwMode="auto">
            <a:xfrm>
              <a:off x="6875463" y="1221582"/>
              <a:ext cx="825500" cy="619125"/>
            </a:xfrm>
            <a:prstGeom prst="rect">
              <a:avLst/>
            </a:prstGeom>
            <a:noFill/>
            <a:ln w="9525">
              <a:noFill/>
              <a:miter lim="800000"/>
              <a:headEnd/>
              <a:tailEnd/>
            </a:ln>
          </p:spPr>
        </p:pic>
        <p:pic>
          <p:nvPicPr>
            <p:cNvPr id="26648" name="Picture 62"/>
            <p:cNvPicPr>
              <a:picLocks noChangeAspect="1" noChangeArrowheads="1"/>
            </p:cNvPicPr>
            <p:nvPr/>
          </p:nvPicPr>
          <p:blipFill>
            <a:blip r:embed="rId55" cstate="print"/>
            <a:srcRect/>
            <a:stretch>
              <a:fillRect/>
            </a:stretch>
          </p:blipFill>
          <p:spPr bwMode="auto">
            <a:xfrm>
              <a:off x="7762877" y="1238251"/>
              <a:ext cx="841374" cy="631031"/>
            </a:xfrm>
            <a:prstGeom prst="rect">
              <a:avLst/>
            </a:prstGeom>
            <a:noFill/>
            <a:ln w="9525">
              <a:noFill/>
              <a:miter lim="800000"/>
              <a:headEnd/>
              <a:tailEnd/>
            </a:ln>
          </p:spPr>
        </p:pic>
        <p:pic>
          <p:nvPicPr>
            <p:cNvPr id="26649" name="Picture 64"/>
            <p:cNvPicPr>
              <a:picLocks noChangeAspect="1" noChangeArrowheads="1"/>
            </p:cNvPicPr>
            <p:nvPr/>
          </p:nvPicPr>
          <p:blipFill>
            <a:blip r:embed="rId56" cstate="print"/>
            <a:srcRect/>
            <a:stretch>
              <a:fillRect/>
            </a:stretch>
          </p:blipFill>
          <p:spPr bwMode="auto">
            <a:xfrm>
              <a:off x="7956552" y="1707356"/>
              <a:ext cx="703262" cy="406004"/>
            </a:xfrm>
            <a:prstGeom prst="rect">
              <a:avLst/>
            </a:prstGeom>
            <a:noFill/>
            <a:ln w="9525">
              <a:noFill/>
              <a:miter lim="800000"/>
              <a:headEnd/>
              <a:tailEnd/>
            </a:ln>
          </p:spPr>
        </p:pic>
        <p:pic>
          <p:nvPicPr>
            <p:cNvPr id="26650" name="Picture 65"/>
            <p:cNvPicPr>
              <a:picLocks noChangeAspect="1" noChangeArrowheads="1"/>
            </p:cNvPicPr>
            <p:nvPr/>
          </p:nvPicPr>
          <p:blipFill>
            <a:blip r:embed="rId57" cstate="print"/>
            <a:srcRect/>
            <a:stretch>
              <a:fillRect/>
            </a:stretch>
          </p:blipFill>
          <p:spPr bwMode="auto">
            <a:xfrm>
              <a:off x="6804027" y="1707356"/>
              <a:ext cx="576263" cy="444104"/>
            </a:xfrm>
            <a:prstGeom prst="rect">
              <a:avLst/>
            </a:prstGeom>
            <a:noFill/>
            <a:ln w="9525">
              <a:noFill/>
              <a:miter lim="800000"/>
              <a:headEnd/>
              <a:tailEnd/>
            </a:ln>
          </p:spPr>
        </p:pic>
        <p:pic>
          <p:nvPicPr>
            <p:cNvPr id="26651" name="Picture 66"/>
            <p:cNvPicPr>
              <a:picLocks noChangeAspect="1" noChangeArrowheads="1"/>
            </p:cNvPicPr>
            <p:nvPr/>
          </p:nvPicPr>
          <p:blipFill>
            <a:blip r:embed="rId58" cstate="print"/>
            <a:srcRect/>
            <a:stretch>
              <a:fillRect/>
            </a:stretch>
          </p:blipFill>
          <p:spPr bwMode="auto">
            <a:xfrm>
              <a:off x="7364415" y="1695450"/>
              <a:ext cx="592137" cy="444104"/>
            </a:xfrm>
            <a:prstGeom prst="rect">
              <a:avLst/>
            </a:prstGeom>
            <a:noFill/>
            <a:ln w="9525">
              <a:noFill/>
              <a:miter lim="800000"/>
              <a:headEnd/>
              <a:tailEnd/>
            </a:ln>
          </p:spPr>
        </p:pic>
      </p:grpSp>
      <p:sp>
        <p:nvSpPr>
          <p:cNvPr id="69" name="文字方塊 54"/>
          <p:cNvSpPr txBox="1">
            <a:spLocks noChangeArrowheads="1"/>
          </p:cNvSpPr>
          <p:nvPr/>
        </p:nvSpPr>
        <p:spPr bwMode="auto">
          <a:xfrm>
            <a:off x="3691708" y="2607295"/>
            <a:ext cx="1744388" cy="461665"/>
          </a:xfrm>
          <a:prstGeom prst="rect">
            <a:avLst/>
          </a:prstGeom>
          <a:noFill/>
          <a:ln w="9525">
            <a:noFill/>
            <a:miter lim="800000"/>
            <a:headEnd/>
            <a:tailEnd/>
          </a:ln>
        </p:spPr>
        <p:txBody>
          <a:bodyPr wrap="square">
            <a:spAutoFit/>
          </a:bodyPr>
          <a:lstStyle/>
          <a:p>
            <a:pPr lvl="0" algn="ctr"/>
            <a:r>
              <a:rPr lang="en-US" altLang="zh-TW" sz="1200" b="1" dirty="0" smtClean="0">
                <a:latin typeface="Arial Unicode MS" pitchFamily="34" charset="-120"/>
                <a:ea typeface="Arial Unicode MS" pitchFamily="34" charset="-120"/>
              </a:rPr>
              <a:t>Windows and Mac-compatible</a:t>
            </a:r>
          </a:p>
        </p:txBody>
      </p:sp>
      <p:pic>
        <p:nvPicPr>
          <p:cNvPr id="70" name="Picture 4" descr="http://img.jpress.tw/jpress/2010/02/mac-windows-logos.jpg"/>
          <p:cNvPicPr>
            <a:picLocks noChangeAspect="1" noChangeArrowheads="1"/>
          </p:cNvPicPr>
          <p:nvPr/>
        </p:nvPicPr>
        <p:blipFill>
          <a:blip r:embed="rId59" cstate="print"/>
          <a:srcRect/>
          <a:stretch>
            <a:fillRect/>
          </a:stretch>
        </p:blipFill>
        <p:spPr bwMode="auto">
          <a:xfrm>
            <a:off x="4211960" y="1988840"/>
            <a:ext cx="720080" cy="658873"/>
          </a:xfrm>
          <a:prstGeom prst="rect">
            <a:avLst/>
          </a:prstGeom>
          <a:noFill/>
        </p:spPr>
      </p:pic>
      <p:pic>
        <p:nvPicPr>
          <p:cNvPr id="71" name="Picture 4"/>
          <p:cNvPicPr>
            <a:picLocks noChangeAspect="1" noChangeArrowheads="1"/>
          </p:cNvPicPr>
          <p:nvPr/>
        </p:nvPicPr>
        <p:blipFill>
          <a:blip r:embed="rId60" cstate="print"/>
          <a:srcRect l="2060" t="7732" r="20878" b="7642"/>
          <a:stretch>
            <a:fillRect/>
          </a:stretch>
        </p:blipFill>
        <p:spPr bwMode="auto">
          <a:xfrm>
            <a:off x="2051720" y="3933056"/>
            <a:ext cx="639971" cy="486054"/>
          </a:xfrm>
          <a:prstGeom prst="rect">
            <a:avLst/>
          </a:prstGeom>
          <a:noFill/>
          <a:ln w="9525">
            <a:noFill/>
            <a:miter lim="800000"/>
            <a:headEnd/>
            <a:tailEnd/>
          </a:ln>
        </p:spPr>
      </p:pic>
      <p:pic>
        <p:nvPicPr>
          <p:cNvPr id="72" name="Picture 4"/>
          <p:cNvPicPr>
            <a:picLocks noChangeAspect="1" noChangeArrowheads="1"/>
          </p:cNvPicPr>
          <p:nvPr/>
        </p:nvPicPr>
        <p:blipFill>
          <a:blip r:embed="rId61" cstate="print"/>
          <a:srcRect l="1673" t="7119" r="19314" b="6872"/>
          <a:stretch>
            <a:fillRect/>
          </a:stretch>
        </p:blipFill>
        <p:spPr bwMode="auto">
          <a:xfrm>
            <a:off x="2915816" y="4149080"/>
            <a:ext cx="648072" cy="488054"/>
          </a:xfrm>
          <a:prstGeom prst="rect">
            <a:avLst/>
          </a:prstGeom>
          <a:noFill/>
          <a:ln w="9525">
            <a:noFill/>
            <a:miter lim="800000"/>
            <a:headEnd/>
            <a:tailEnd/>
          </a:ln>
        </p:spPr>
      </p:pic>
      <p:sp>
        <p:nvSpPr>
          <p:cNvPr id="73" name="文字方塊 56"/>
          <p:cNvSpPr txBox="1">
            <a:spLocks noChangeArrowheads="1"/>
          </p:cNvSpPr>
          <p:nvPr/>
        </p:nvSpPr>
        <p:spPr bwMode="auto">
          <a:xfrm>
            <a:off x="2195736" y="4653136"/>
            <a:ext cx="1292341" cy="276999"/>
          </a:xfrm>
          <a:prstGeom prst="rect">
            <a:avLst/>
          </a:prstGeom>
          <a:noFill/>
          <a:ln w="9525">
            <a:noFill/>
            <a:miter lim="800000"/>
            <a:headEnd/>
            <a:tailEnd/>
          </a:ln>
        </p:spPr>
        <p:txBody>
          <a:bodyPr wrap="none">
            <a:spAutoFit/>
          </a:bodyPr>
          <a:lstStyle/>
          <a:p>
            <a:pPr>
              <a:defRPr/>
            </a:pPr>
            <a:r>
              <a:rPr lang="en-US" sz="1200" b="1" dirty="0" err="1" smtClean="0">
                <a:latin typeface="Arial Unicode MS" pitchFamily="34" charset="-120"/>
                <a:ea typeface="Arial Unicode MS" pitchFamily="34" charset="-120"/>
              </a:rPr>
              <a:t>Dewarp</a:t>
            </a:r>
            <a:r>
              <a:rPr lang="en-US" sz="1200" b="1" dirty="0" smtClean="0">
                <a:latin typeface="Arial Unicode MS" pitchFamily="34" charset="-120"/>
                <a:ea typeface="Arial Unicode MS" pitchFamily="34" charset="-120"/>
              </a:rPr>
              <a:t> function</a:t>
            </a:r>
            <a:endParaRPr lang="en-US" sz="1200" b="1" dirty="0">
              <a:latin typeface="Arial Unicode MS" pitchFamily="34" charset="-120"/>
              <a:ea typeface="Arial Unicode MS" pitchFamily="34" charset="-120"/>
            </a:endParaRPr>
          </a:p>
        </p:txBody>
      </p:sp>
      <p:cxnSp>
        <p:nvCxnSpPr>
          <p:cNvPr id="75" name="直線單箭頭接點 74"/>
          <p:cNvCxnSpPr>
            <a:stCxn id="71" idx="3"/>
            <a:endCxn id="72" idx="1"/>
          </p:cNvCxnSpPr>
          <p:nvPr/>
        </p:nvCxnSpPr>
        <p:spPr>
          <a:xfrm>
            <a:off x="2691691" y="4176083"/>
            <a:ext cx="224125" cy="217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3000">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Core Technology</a:t>
            </a:r>
            <a:endParaRPr lang="zh-TW" altLang="en-US" dirty="0"/>
          </a:p>
        </p:txBody>
      </p:sp>
      <p:grpSp>
        <p:nvGrpSpPr>
          <p:cNvPr id="5" name="Group 3"/>
          <p:cNvGrpSpPr>
            <a:grpSpLocks/>
          </p:cNvGrpSpPr>
          <p:nvPr/>
        </p:nvGrpSpPr>
        <p:grpSpPr bwMode="auto">
          <a:xfrm>
            <a:off x="2585921" y="1556794"/>
            <a:ext cx="1850639" cy="1845220"/>
            <a:chOff x="2880" y="890"/>
            <a:chExt cx="1510" cy="1510"/>
          </a:xfrm>
        </p:grpSpPr>
        <p:pic>
          <p:nvPicPr>
            <p:cNvPr id="6" name="Picture 4" descr="圓底YM"/>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w="9525">
              <a:noFill/>
              <a:miter lim="800000"/>
              <a:headEnd/>
              <a:tailEnd/>
            </a:ln>
          </p:spPr>
        </p:pic>
        <p:sp>
          <p:nvSpPr>
            <p:cNvPr id="7" name="文字方塊 41"/>
            <p:cNvSpPr txBox="1">
              <a:spLocks noChangeArrowheads="1"/>
            </p:cNvSpPr>
            <p:nvPr/>
          </p:nvSpPr>
          <p:spPr bwMode="auto">
            <a:xfrm>
              <a:off x="3187" y="1192"/>
              <a:ext cx="952" cy="831"/>
            </a:xfrm>
            <a:prstGeom prst="rect">
              <a:avLst/>
            </a:prstGeom>
            <a:noFill/>
            <a:ln w="9525">
              <a:noFill/>
              <a:miter lim="800000"/>
              <a:headEnd/>
              <a:tailEnd/>
            </a:ln>
          </p:spPr>
          <p:txBody>
            <a:bodyPr>
              <a:spAutoFit/>
            </a:bodyPr>
            <a:lstStyle/>
            <a:p>
              <a:pPr algn="ctr"/>
              <a:r>
                <a:rPr lang="en-US" altLang="zh-TW" sz="1200" b="1" i="0" u="sng" dirty="0">
                  <a:solidFill>
                    <a:schemeClr val="tx1">
                      <a:lumMod val="65000"/>
                      <a:lumOff val="35000"/>
                    </a:schemeClr>
                  </a:solidFill>
                  <a:latin typeface="Arial" pitchFamily="34" charset="0"/>
                </a:rPr>
                <a:t>NAS</a:t>
              </a:r>
            </a:p>
            <a:p>
              <a:pPr algn="ct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Network</a:t>
              </a:r>
            </a:p>
            <a:p>
              <a:pPr algn="ctr"/>
              <a:r>
                <a:rPr lang="en-US" altLang="zh-TW" sz="1200" i="0" dirty="0">
                  <a:solidFill>
                    <a:schemeClr val="tx1">
                      <a:lumMod val="65000"/>
                      <a:lumOff val="35000"/>
                    </a:schemeClr>
                  </a:solidFill>
                  <a:latin typeface="Arial" pitchFamily="34" charset="0"/>
                </a:rPr>
                <a:t>Attached </a:t>
              </a:r>
            </a:p>
            <a:p>
              <a:pPr algn="ctr"/>
              <a:r>
                <a:rPr lang="en-US" altLang="zh-TW" sz="1200" i="0" dirty="0">
                  <a:solidFill>
                    <a:schemeClr val="tx1">
                      <a:lumMod val="65000"/>
                      <a:lumOff val="35000"/>
                    </a:schemeClr>
                  </a:solidFill>
                  <a:latin typeface="Arial" pitchFamily="34" charset="0"/>
                </a:rPr>
                <a:t>Storage</a:t>
              </a:r>
            </a:p>
          </p:txBody>
        </p:sp>
      </p:grpSp>
      <p:grpSp>
        <p:nvGrpSpPr>
          <p:cNvPr id="8" name="Group 3"/>
          <p:cNvGrpSpPr>
            <a:grpSpLocks/>
          </p:cNvGrpSpPr>
          <p:nvPr/>
        </p:nvGrpSpPr>
        <p:grpSpPr bwMode="auto">
          <a:xfrm>
            <a:off x="2657931" y="4437114"/>
            <a:ext cx="1850639" cy="1845220"/>
            <a:chOff x="2880" y="890"/>
            <a:chExt cx="1510" cy="1510"/>
          </a:xfrm>
          <a:noFill/>
        </p:grpSpPr>
        <p:pic>
          <p:nvPicPr>
            <p:cNvPr id="9" name="Picture 4" descr="圓底YM"/>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a:noFill/>
            </a:ln>
          </p:spPr>
        </p:pic>
        <p:sp>
          <p:nvSpPr>
            <p:cNvPr id="10" name="文字方塊 41"/>
            <p:cNvSpPr txBox="1">
              <a:spLocks noChangeArrowheads="1"/>
            </p:cNvSpPr>
            <p:nvPr/>
          </p:nvSpPr>
          <p:spPr bwMode="auto">
            <a:xfrm>
              <a:off x="3184" y="1242"/>
              <a:ext cx="952" cy="680"/>
            </a:xfrm>
            <a:prstGeom prst="rect">
              <a:avLst/>
            </a:prstGeom>
            <a:grpFill/>
            <a:ln w="9525">
              <a:noFill/>
              <a:miter lim="800000"/>
              <a:headEnd/>
              <a:tailEnd/>
            </a:ln>
          </p:spPr>
          <p:txBody>
            <a:bodyPr>
              <a:spAutoFit/>
            </a:bodyPr>
            <a:lstStyle/>
            <a:p>
              <a:pPr algn="ctr">
                <a:defRPr/>
              </a:pPr>
              <a:r>
                <a:rPr lang="en-US" altLang="zh-TW" sz="1200" b="1" i="0" u="sng" dirty="0" err="1">
                  <a:solidFill>
                    <a:schemeClr val="tx1">
                      <a:lumMod val="65000"/>
                      <a:lumOff val="35000"/>
                    </a:schemeClr>
                  </a:solidFill>
                  <a:latin typeface="Arial" pitchFamily="34" charset="0"/>
                </a:rPr>
                <a:t>iNDS</a:t>
              </a:r>
              <a:endParaRPr lang="en-US" altLang="zh-TW" sz="1200" b="1" i="0" u="sng" dirty="0">
                <a:solidFill>
                  <a:schemeClr val="tx1">
                    <a:lumMod val="65000"/>
                    <a:lumOff val="35000"/>
                  </a:schemeClr>
                </a:solidFill>
                <a:latin typeface="Arial" pitchFamily="34" charset="0"/>
              </a:endParaRPr>
            </a:p>
            <a:p>
              <a:pPr algn="ctr">
                <a:defRPr/>
              </a:pPr>
              <a:r>
                <a:rPr lang="en-US" altLang="zh-TW" sz="1200" i="0" dirty="0">
                  <a:solidFill>
                    <a:schemeClr val="tx1">
                      <a:lumMod val="65000"/>
                      <a:lumOff val="35000"/>
                    </a:schemeClr>
                  </a:solidFill>
                  <a:latin typeface="Arial" charset="0"/>
                </a:rPr>
                <a:t>Digital Signage</a:t>
              </a:r>
            </a:p>
            <a:p>
              <a:pPr algn="ctr">
                <a:defRPr/>
              </a:pPr>
              <a:r>
                <a:rPr lang="en-US" altLang="zh-TW" sz="1200" i="0" dirty="0">
                  <a:solidFill>
                    <a:schemeClr val="tx1">
                      <a:lumMod val="65000"/>
                      <a:lumOff val="35000"/>
                    </a:schemeClr>
                  </a:solidFill>
                  <a:latin typeface="Arial" charset="0"/>
                </a:rPr>
                <a:t>System</a:t>
              </a:r>
            </a:p>
          </p:txBody>
        </p:sp>
      </p:grpSp>
      <p:pic>
        <p:nvPicPr>
          <p:cNvPr id="11" name="Picture 16" descr="箭頭"/>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4796242">
            <a:off x="1278173" y="4314903"/>
            <a:ext cx="2128837" cy="1614488"/>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clrChange>
              <a:clrFrom>
                <a:srgbClr val="FFFFFF"/>
              </a:clrFrom>
              <a:clrTo>
                <a:srgbClr val="FFFFFF">
                  <a:alpha val="0"/>
                </a:srgbClr>
              </a:clrTo>
            </a:clrChange>
          </a:blip>
          <a:srcRect l="51784" t="60126" r="12500" b="15979"/>
          <a:stretch>
            <a:fillRect/>
          </a:stretch>
        </p:blipFill>
        <p:spPr bwMode="auto">
          <a:xfrm>
            <a:off x="323530" y="2492898"/>
            <a:ext cx="1808163" cy="758825"/>
          </a:xfrm>
          <a:prstGeom prst="rect">
            <a:avLst/>
          </a:prstGeom>
          <a:noFill/>
          <a:ln w="28575" algn="ctr">
            <a:noFill/>
            <a:miter lim="800000"/>
            <a:headEnd/>
            <a:tailEnd/>
          </a:ln>
        </p:spPr>
      </p:pic>
      <p:pic>
        <p:nvPicPr>
          <p:cNvPr id="13" name="Picture 25" descr="TS-x79 Series"/>
          <p:cNvPicPr>
            <a:picLocks noChangeAspect="1" noChangeArrowheads="1"/>
          </p:cNvPicPr>
          <p:nvPr/>
        </p:nvPicPr>
        <p:blipFill>
          <a:blip r:embed="rId5" cstate="print"/>
          <a:srcRect/>
          <a:stretch>
            <a:fillRect/>
          </a:stretch>
        </p:blipFill>
        <p:spPr bwMode="auto">
          <a:xfrm>
            <a:off x="5004444" y="1340768"/>
            <a:ext cx="3455988" cy="1346200"/>
          </a:xfrm>
          <a:prstGeom prst="rect">
            <a:avLst/>
          </a:prstGeom>
          <a:noFill/>
          <a:ln w="9525">
            <a:noFill/>
            <a:miter lim="800000"/>
            <a:headEnd/>
            <a:tailEnd/>
          </a:ln>
        </p:spPr>
      </p:pic>
      <p:sp>
        <p:nvSpPr>
          <p:cNvPr id="16" name="矩形 15"/>
          <p:cNvSpPr/>
          <p:nvPr/>
        </p:nvSpPr>
        <p:spPr>
          <a:xfrm>
            <a:off x="5868144" y="4941168"/>
            <a:ext cx="3168352" cy="923330"/>
          </a:xfrm>
          <a:prstGeom prst="rect">
            <a:avLst/>
          </a:prstGeom>
        </p:spPr>
        <p:txBody>
          <a:bodyPr wrap="square">
            <a:spAutoFit/>
          </a:bodyPr>
          <a:lstStyle/>
          <a:p>
            <a:r>
              <a:rPr lang="en-US" altLang="zh-TW" dirty="0" smtClean="0"/>
              <a:t>Based on solid QNAP NAS, QNAP Security provides full spectrum </a:t>
            </a:r>
            <a:r>
              <a:rPr lang="en-US" altLang="zh-TW" dirty="0" err="1" smtClean="0"/>
              <a:t>VioStor</a:t>
            </a:r>
            <a:r>
              <a:rPr lang="en-US" altLang="zh-TW" dirty="0" smtClean="0"/>
              <a:t> NVR series</a:t>
            </a:r>
            <a:endParaRPr lang="zh-TW" altLang="en-US" dirty="0"/>
          </a:p>
        </p:txBody>
      </p:sp>
      <p:grpSp>
        <p:nvGrpSpPr>
          <p:cNvPr id="17" name="Group 3"/>
          <p:cNvGrpSpPr>
            <a:grpSpLocks/>
          </p:cNvGrpSpPr>
          <p:nvPr/>
        </p:nvGrpSpPr>
        <p:grpSpPr bwMode="auto">
          <a:xfrm>
            <a:off x="611562" y="3140970"/>
            <a:ext cx="1850639" cy="1845220"/>
            <a:chOff x="2880" y="890"/>
            <a:chExt cx="1510" cy="1510"/>
          </a:xfrm>
        </p:grpSpPr>
        <p:pic>
          <p:nvPicPr>
            <p:cNvPr id="18" name="Picture 4" descr="圓底YM"/>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w="9525">
              <a:noFill/>
              <a:miter lim="800000"/>
              <a:headEnd/>
              <a:tailEnd/>
            </a:ln>
          </p:spPr>
        </p:pic>
        <p:sp>
          <p:nvSpPr>
            <p:cNvPr id="19" name="文字方塊 41"/>
            <p:cNvSpPr txBox="1">
              <a:spLocks noChangeArrowheads="1"/>
            </p:cNvSpPr>
            <p:nvPr/>
          </p:nvSpPr>
          <p:spPr bwMode="auto">
            <a:xfrm>
              <a:off x="3187" y="1192"/>
              <a:ext cx="952" cy="831"/>
            </a:xfrm>
            <a:prstGeom prst="rect">
              <a:avLst/>
            </a:prstGeom>
            <a:noFill/>
            <a:ln w="9525">
              <a:noFill/>
              <a:miter lim="800000"/>
              <a:headEnd/>
              <a:tailEnd/>
            </a:ln>
          </p:spPr>
          <p:txBody>
            <a:bodyPr>
              <a:spAutoFit/>
            </a:bodyPr>
            <a:lstStyle/>
            <a:p>
              <a:pPr algn="ctr"/>
              <a:r>
                <a:rPr lang="en-US" altLang="zh-TW" sz="1200" b="1" i="0" u="sng" dirty="0" smtClean="0">
                  <a:solidFill>
                    <a:schemeClr val="tx1">
                      <a:lumMod val="65000"/>
                      <a:lumOff val="35000"/>
                    </a:schemeClr>
                  </a:solidFill>
                  <a:latin typeface="Arial" pitchFamily="34" charset="0"/>
                </a:rPr>
                <a:t>NMP</a:t>
              </a:r>
              <a:endParaRPr lang="en-US" altLang="zh-TW" sz="1200" b="1" i="0" u="sng" dirty="0">
                <a:solidFill>
                  <a:schemeClr val="tx1">
                    <a:lumMod val="65000"/>
                    <a:lumOff val="35000"/>
                  </a:schemeClr>
                </a:solidFill>
                <a:latin typeface="Arial" pitchFamily="34" charset="0"/>
              </a:endParaRPr>
            </a:p>
            <a:p>
              <a:pPr algn="ct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Network</a:t>
              </a:r>
            </a:p>
            <a:p>
              <a:pPr algn="ctr"/>
              <a:r>
                <a:rPr lang="en-US" altLang="zh-TW" sz="1200" i="0" dirty="0" smtClean="0">
                  <a:solidFill>
                    <a:schemeClr val="tx1">
                      <a:lumMod val="65000"/>
                      <a:lumOff val="35000"/>
                    </a:schemeClr>
                  </a:solidFill>
                  <a:latin typeface="Arial" pitchFamily="34" charset="0"/>
                </a:rPr>
                <a:t>Multimedia Player</a:t>
              </a:r>
              <a:endParaRPr lang="en-US" altLang="zh-TW" sz="1200" i="0" dirty="0">
                <a:solidFill>
                  <a:schemeClr val="tx1">
                    <a:lumMod val="65000"/>
                    <a:lumOff val="35000"/>
                  </a:schemeClr>
                </a:solidFill>
                <a:latin typeface="Arial" pitchFamily="34" charset="0"/>
              </a:endParaRPr>
            </a:p>
          </p:txBody>
        </p:sp>
      </p:grpSp>
      <p:grpSp>
        <p:nvGrpSpPr>
          <p:cNvPr id="20" name="Group 3"/>
          <p:cNvGrpSpPr>
            <a:grpSpLocks/>
          </p:cNvGrpSpPr>
          <p:nvPr/>
        </p:nvGrpSpPr>
        <p:grpSpPr bwMode="auto">
          <a:xfrm>
            <a:off x="4067946" y="3140970"/>
            <a:ext cx="1850639" cy="1845220"/>
            <a:chOff x="2880" y="890"/>
            <a:chExt cx="1510" cy="1510"/>
          </a:xfrm>
        </p:grpSpPr>
        <p:pic>
          <p:nvPicPr>
            <p:cNvPr id="21" name="Picture 4" descr="圓底YM"/>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w="9525">
              <a:noFill/>
              <a:miter lim="800000"/>
              <a:headEnd/>
              <a:tailEnd/>
            </a:ln>
          </p:spPr>
        </p:pic>
        <p:sp>
          <p:nvSpPr>
            <p:cNvPr id="22" name="文字方塊 41"/>
            <p:cNvSpPr txBox="1">
              <a:spLocks noChangeArrowheads="1"/>
            </p:cNvSpPr>
            <p:nvPr/>
          </p:nvSpPr>
          <p:spPr bwMode="auto">
            <a:xfrm>
              <a:off x="3187" y="1192"/>
              <a:ext cx="952" cy="831"/>
            </a:xfrm>
            <a:prstGeom prst="rect">
              <a:avLst/>
            </a:prstGeom>
            <a:noFill/>
            <a:ln w="9525">
              <a:noFill/>
              <a:miter lim="800000"/>
              <a:headEnd/>
              <a:tailEnd/>
            </a:ln>
          </p:spPr>
          <p:txBody>
            <a:bodyPr>
              <a:spAutoFit/>
            </a:bodyPr>
            <a:lstStyle/>
            <a:p>
              <a:pPr algn="ctr"/>
              <a:r>
                <a:rPr lang="en-US" altLang="zh-TW" sz="1200" b="1" i="0" u="sng" dirty="0" smtClean="0">
                  <a:solidFill>
                    <a:schemeClr val="tx1">
                      <a:lumMod val="65000"/>
                      <a:lumOff val="35000"/>
                    </a:schemeClr>
                  </a:solidFill>
                  <a:latin typeface="Arial" pitchFamily="34" charset="0"/>
                </a:rPr>
                <a:t>NVR</a:t>
              </a:r>
              <a:endParaRPr lang="en-US" altLang="zh-TW" sz="1200" b="1" i="0" u="sng" dirty="0">
                <a:solidFill>
                  <a:schemeClr val="tx1">
                    <a:lumMod val="65000"/>
                    <a:lumOff val="35000"/>
                  </a:schemeClr>
                </a:solidFill>
                <a:latin typeface="Arial" pitchFamily="34" charset="0"/>
              </a:endParaRPr>
            </a:p>
            <a:p>
              <a:pPr algn="ct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Network</a:t>
              </a:r>
            </a:p>
            <a:p>
              <a:pPr algn="ctr"/>
              <a:r>
                <a:rPr lang="en-US" altLang="zh-TW" sz="1200" dirty="0" smtClean="0">
                  <a:solidFill>
                    <a:schemeClr val="tx1">
                      <a:lumMod val="65000"/>
                      <a:lumOff val="35000"/>
                    </a:schemeClr>
                  </a:solidFill>
                  <a:latin typeface="Arial" pitchFamily="34" charset="0"/>
                </a:rPr>
                <a:t>Surveillance</a:t>
              </a:r>
            </a:p>
            <a:p>
              <a:pPr algn="ctr"/>
              <a:r>
                <a:rPr lang="en-US" altLang="zh-TW" sz="1200" i="0" dirty="0" smtClean="0">
                  <a:solidFill>
                    <a:schemeClr val="tx1">
                      <a:lumMod val="65000"/>
                      <a:lumOff val="35000"/>
                    </a:schemeClr>
                  </a:solidFill>
                  <a:latin typeface="Arial" pitchFamily="34" charset="0"/>
                </a:rPr>
                <a:t>System</a:t>
              </a:r>
              <a:endParaRPr lang="en-US" altLang="zh-TW" sz="1200" i="0" dirty="0">
                <a:solidFill>
                  <a:schemeClr val="tx1">
                    <a:lumMod val="65000"/>
                    <a:lumOff val="35000"/>
                  </a:schemeClr>
                </a:solidFill>
                <a:latin typeface="Arial" pitchFamily="34" charset="0"/>
              </a:endParaRPr>
            </a:p>
          </p:txBody>
        </p:sp>
      </p:grpSp>
      <p:pic>
        <p:nvPicPr>
          <p:cNvPr id="23" name="Picture 9" descr="箭頭"/>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10731244" flipH="1">
            <a:off x="3753975" y="2151540"/>
            <a:ext cx="1884363" cy="1611313"/>
          </a:xfrm>
          <a:prstGeom prst="rect">
            <a:avLst/>
          </a:prstGeom>
          <a:noFill/>
          <a:ln w="9525">
            <a:noFill/>
            <a:miter lim="800000"/>
            <a:headEnd/>
            <a:tailEnd/>
          </a:ln>
        </p:spPr>
      </p:pic>
      <p:pic>
        <p:nvPicPr>
          <p:cNvPr id="24" name="Picture 17" descr="箭頭"/>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6135947" flipH="1">
            <a:off x="1479039" y="2058994"/>
            <a:ext cx="1884363" cy="1611313"/>
          </a:xfrm>
          <a:prstGeom prst="rect">
            <a:avLst/>
          </a:prstGeom>
          <a:noFill/>
          <a:ln w="9525">
            <a:noFill/>
            <a:miter lim="800000"/>
            <a:headEnd/>
            <a:tailEnd/>
          </a:ln>
        </p:spPr>
      </p:pic>
      <p:pic>
        <p:nvPicPr>
          <p:cNvPr id="25" name="Picture 9" descr="箭頭"/>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rot="11057193">
            <a:off x="4030724" y="3990323"/>
            <a:ext cx="1611312" cy="2111375"/>
          </a:xfrm>
          <a:prstGeom prst="rect">
            <a:avLst/>
          </a:prstGeom>
          <a:noFill/>
          <a:ln w="9525">
            <a:noFill/>
            <a:miter lim="800000"/>
            <a:headEnd/>
            <a:tailEnd/>
          </a:ln>
        </p:spPr>
      </p:pic>
      <p:pic>
        <p:nvPicPr>
          <p:cNvPr id="26" name="Picture 16" descr="箭頭"/>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rot="2100047">
            <a:off x="2250092" y="3101913"/>
            <a:ext cx="2130425" cy="1614487"/>
          </a:xfrm>
          <a:prstGeom prst="rect">
            <a:avLst/>
          </a:prstGeom>
          <a:noFill/>
          <a:ln w="9525">
            <a:noFill/>
            <a:miter lim="800000"/>
            <a:headEnd/>
            <a:tailEnd/>
          </a:ln>
        </p:spPr>
      </p:pic>
      <p:grpSp>
        <p:nvGrpSpPr>
          <p:cNvPr id="32" name="群組 31"/>
          <p:cNvGrpSpPr/>
          <p:nvPr/>
        </p:nvGrpSpPr>
        <p:grpSpPr>
          <a:xfrm>
            <a:off x="5904000" y="4293096"/>
            <a:ext cx="3096000" cy="648240"/>
            <a:chOff x="5832000" y="5445224"/>
            <a:chExt cx="3096000" cy="648240"/>
          </a:xfrm>
        </p:grpSpPr>
        <p:grpSp>
          <p:nvGrpSpPr>
            <p:cNvPr id="31" name="群組 30"/>
            <p:cNvGrpSpPr/>
            <p:nvPr/>
          </p:nvGrpSpPr>
          <p:grpSpPr>
            <a:xfrm>
              <a:off x="5832000" y="5517232"/>
              <a:ext cx="3096000" cy="432000"/>
              <a:chOff x="5832000" y="5517232"/>
              <a:chExt cx="3096000" cy="432000"/>
            </a:xfrm>
          </p:grpSpPr>
          <p:sp>
            <p:nvSpPr>
              <p:cNvPr id="30" name="矩形 29"/>
              <p:cNvSpPr/>
              <p:nvPr/>
            </p:nvSpPr>
            <p:spPr>
              <a:xfrm>
                <a:off x="5832000" y="5517232"/>
                <a:ext cx="3096000" cy="43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8" name="圖片 27" descr="Front.png"/>
              <p:cNvPicPr>
                <a:picLocks noChangeAspect="1"/>
              </p:cNvPicPr>
              <p:nvPr/>
            </p:nvPicPr>
            <p:blipFill>
              <a:blip r:embed="rId7" cstate="print"/>
              <a:stretch>
                <a:fillRect/>
              </a:stretch>
            </p:blipFill>
            <p:spPr>
              <a:xfrm>
                <a:off x="6228184" y="5589240"/>
                <a:ext cx="1055491" cy="288032"/>
              </a:xfrm>
              <a:prstGeom prst="rect">
                <a:avLst/>
              </a:prstGeom>
            </p:spPr>
          </p:pic>
        </p:grpSp>
        <p:pic>
          <p:nvPicPr>
            <p:cNvPr id="29" name="圖片 28" descr="Front .png"/>
            <p:cNvPicPr>
              <a:picLocks noChangeAspect="1"/>
            </p:cNvPicPr>
            <p:nvPr/>
          </p:nvPicPr>
          <p:blipFill>
            <a:blip r:embed="rId8" cstate="print"/>
            <a:stretch>
              <a:fillRect/>
            </a:stretch>
          </p:blipFill>
          <p:spPr>
            <a:xfrm>
              <a:off x="7524328" y="5445224"/>
              <a:ext cx="1187624" cy="648240"/>
            </a:xfrm>
            <a:prstGeom prst="rect">
              <a:avLst/>
            </a:prstGeom>
          </p:spPr>
        </p:pic>
      </p:grpSp>
      <p:pic>
        <p:nvPicPr>
          <p:cNvPr id="31747" name="Picture 3"/>
          <p:cNvPicPr>
            <a:picLocks noChangeAspect="1" noChangeArrowheads="1"/>
          </p:cNvPicPr>
          <p:nvPr/>
        </p:nvPicPr>
        <p:blipFill>
          <a:blip r:embed="rId9" cstate="print"/>
          <a:srcRect/>
          <a:stretch>
            <a:fillRect/>
          </a:stretch>
        </p:blipFill>
        <p:spPr bwMode="auto">
          <a:xfrm>
            <a:off x="5904000" y="3212977"/>
            <a:ext cx="3096344" cy="1172032"/>
          </a:xfrm>
          <a:prstGeom prst="rect">
            <a:avLst/>
          </a:prstGeom>
          <a:noFill/>
          <a:ln w="9525">
            <a:noFill/>
            <a:miter lim="800000"/>
            <a:headEnd/>
            <a:tailEnd/>
          </a:ln>
        </p:spPr>
      </p:pic>
      <p:sp>
        <p:nvSpPr>
          <p:cNvPr id="35" name="文字方塊 34"/>
          <p:cNvSpPr txBox="1"/>
          <p:nvPr/>
        </p:nvSpPr>
        <p:spPr>
          <a:xfrm>
            <a:off x="5940156" y="3212978"/>
            <a:ext cx="1573957" cy="307777"/>
          </a:xfrm>
          <a:prstGeom prst="rect">
            <a:avLst/>
          </a:prstGeom>
          <a:noFill/>
        </p:spPr>
        <p:txBody>
          <a:bodyPr wrap="none" rtlCol="0">
            <a:spAutoFit/>
          </a:bodyPr>
          <a:lstStyle/>
          <a:p>
            <a:r>
              <a:rPr lang="en-US" altLang="zh-TW" sz="1400" b="1" dirty="0" err="1" smtClean="0">
                <a:solidFill>
                  <a:schemeClr val="bg1"/>
                </a:solidFill>
                <a:ea typeface="Arial Unicode MS" pitchFamily="34" charset="-120"/>
                <a:cs typeface="Arial" pitchFamily="34" charset="0"/>
              </a:rPr>
              <a:t>Viostor</a:t>
            </a:r>
            <a:r>
              <a:rPr lang="en-US" altLang="zh-TW" sz="1400" b="1" dirty="0" smtClean="0">
                <a:solidFill>
                  <a:schemeClr val="bg1"/>
                </a:solidFill>
                <a:ea typeface="Arial Unicode MS" pitchFamily="34" charset="-120"/>
                <a:cs typeface="Arial" pitchFamily="34" charset="0"/>
              </a:rPr>
              <a:t> NVR Series</a:t>
            </a:r>
            <a:endParaRPr lang="zh-TW" altLang="en-US" sz="1400" b="1" dirty="0">
              <a:solidFill>
                <a:schemeClr val="bg1"/>
              </a:solidFill>
              <a:ea typeface="Arial Unicode MS" pitchFamily="34" charset="-12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標題 1"/>
          <p:cNvSpPr>
            <a:spLocks noGrp="1"/>
          </p:cNvSpPr>
          <p:nvPr>
            <p:ph type="title"/>
          </p:nvPr>
        </p:nvSpPr>
        <p:spPr/>
        <p:txBody>
          <a:bodyPr>
            <a:normAutofit fontScale="90000"/>
          </a:bodyPr>
          <a:lstStyle/>
          <a:p>
            <a:r>
              <a:rPr lang="en-US" altLang="zh-TW" dirty="0" smtClean="0"/>
              <a:t>Supports a Broad Range of IP Cameras</a:t>
            </a:r>
          </a:p>
        </p:txBody>
      </p:sp>
      <p:sp>
        <p:nvSpPr>
          <p:cNvPr id="58" name="投影片編號版面配置區 3"/>
          <p:cNvSpPr>
            <a:spLocks noGrp="1"/>
          </p:cNvSpPr>
          <p:nvPr>
            <p:ph type="sldNum" sz="quarter" idx="12"/>
          </p:nvPr>
        </p:nvSpPr>
        <p:spPr/>
        <p:txBody>
          <a:bodyPr/>
          <a:lstStyle/>
          <a:p>
            <a:fld id="{584E9FC5-6442-42E3-9B59-42A11DC143AF}" type="slidenum">
              <a:rPr lang="zh-TW" altLang="en-US" smtClean="0"/>
              <a:pPr/>
              <a:t>30</a:t>
            </a:fld>
            <a:endParaRPr lang="zh-TW" altLang="en-US" smtClean="0"/>
          </a:p>
        </p:txBody>
      </p:sp>
      <p:sp>
        <p:nvSpPr>
          <p:cNvPr id="27651" name="內容版面配置區 49"/>
          <p:cNvSpPr>
            <a:spLocks noGrp="1"/>
          </p:cNvSpPr>
          <p:nvPr>
            <p:ph idx="4294967295"/>
          </p:nvPr>
        </p:nvSpPr>
        <p:spPr>
          <a:xfrm>
            <a:off x="446856" y="1341440"/>
            <a:ext cx="8229600" cy="431379"/>
          </a:xfrm>
        </p:spPr>
        <p:txBody>
          <a:bodyPr>
            <a:normAutofit/>
          </a:bodyPr>
          <a:lstStyle/>
          <a:p>
            <a:r>
              <a:rPr lang="en-US" altLang="zh-TW" sz="2000" dirty="0" smtClean="0"/>
              <a:t>Compatible with 67 camera brands, over 1,600 camera models</a:t>
            </a:r>
          </a:p>
        </p:txBody>
      </p:sp>
      <p:pic>
        <p:nvPicPr>
          <p:cNvPr id="75" name="圖片 64" descr="Videosec.jpg"/>
          <p:cNvPicPr>
            <a:picLocks noChangeAspect="1"/>
          </p:cNvPicPr>
          <p:nvPr/>
        </p:nvPicPr>
        <p:blipFill>
          <a:blip r:embed="rId3" cstate="print"/>
          <a:srcRect/>
          <a:stretch>
            <a:fillRect/>
          </a:stretch>
        </p:blipFill>
        <p:spPr bwMode="auto">
          <a:xfrm>
            <a:off x="6163923" y="5506212"/>
            <a:ext cx="768241" cy="175761"/>
          </a:xfrm>
          <a:prstGeom prst="rect">
            <a:avLst/>
          </a:prstGeom>
          <a:noFill/>
          <a:ln w="9525">
            <a:noFill/>
            <a:miter lim="800000"/>
            <a:headEnd/>
            <a:tailEnd/>
          </a:ln>
        </p:spPr>
      </p:pic>
      <p:pic>
        <p:nvPicPr>
          <p:cNvPr id="76" name="圖片 45" descr="honeywell logo.jpg"/>
          <p:cNvPicPr>
            <a:picLocks noChangeAspect="1"/>
          </p:cNvPicPr>
          <p:nvPr/>
        </p:nvPicPr>
        <p:blipFill>
          <a:blip r:embed="rId4" cstate="print"/>
          <a:srcRect/>
          <a:stretch>
            <a:fillRect/>
          </a:stretch>
        </p:blipFill>
        <p:spPr bwMode="auto">
          <a:xfrm>
            <a:off x="2949615" y="3778912"/>
            <a:ext cx="963845" cy="184264"/>
          </a:xfrm>
          <a:prstGeom prst="rect">
            <a:avLst/>
          </a:prstGeom>
          <a:noFill/>
          <a:ln w="9525">
            <a:noFill/>
            <a:miter lim="800000"/>
            <a:headEnd/>
            <a:tailEnd/>
          </a:ln>
        </p:spPr>
      </p:pic>
      <p:pic>
        <p:nvPicPr>
          <p:cNvPr id="77" name="圖片 46" descr="pelco.jpg"/>
          <p:cNvPicPr>
            <a:picLocks noChangeAspect="1"/>
          </p:cNvPicPr>
          <p:nvPr/>
        </p:nvPicPr>
        <p:blipFill>
          <a:blip r:embed="rId5" cstate="print"/>
          <a:srcRect/>
          <a:stretch>
            <a:fillRect/>
          </a:stretch>
        </p:blipFill>
        <p:spPr bwMode="auto">
          <a:xfrm>
            <a:off x="5072245" y="4606108"/>
            <a:ext cx="782415" cy="341598"/>
          </a:xfrm>
          <a:prstGeom prst="rect">
            <a:avLst/>
          </a:prstGeom>
          <a:noFill/>
          <a:ln w="9525">
            <a:noFill/>
            <a:miter lim="800000"/>
            <a:headEnd/>
            <a:tailEnd/>
          </a:ln>
        </p:spPr>
      </p:pic>
      <p:pic>
        <p:nvPicPr>
          <p:cNvPr id="78" name="圖片 86" descr="question.PNG"/>
          <p:cNvPicPr>
            <a:picLocks noChangeAspect="1"/>
          </p:cNvPicPr>
          <p:nvPr/>
        </p:nvPicPr>
        <p:blipFill>
          <a:blip r:embed="rId6" cstate="print"/>
          <a:srcRect/>
          <a:stretch>
            <a:fillRect/>
          </a:stretch>
        </p:blipFill>
        <p:spPr bwMode="auto">
          <a:xfrm>
            <a:off x="1908875" y="5387544"/>
            <a:ext cx="1040386" cy="372781"/>
          </a:xfrm>
          <a:prstGeom prst="rect">
            <a:avLst/>
          </a:prstGeom>
          <a:noFill/>
          <a:ln w="9525">
            <a:noFill/>
            <a:miter lim="800000"/>
            <a:headEnd/>
            <a:tailEnd/>
          </a:ln>
        </p:spPr>
      </p:pic>
      <p:pic>
        <p:nvPicPr>
          <p:cNvPr id="79" name="圖片 87" descr="question.PNG"/>
          <p:cNvPicPr>
            <a:picLocks noChangeAspect="1"/>
          </p:cNvPicPr>
          <p:nvPr/>
        </p:nvPicPr>
        <p:blipFill>
          <a:blip r:embed="rId7" cstate="print"/>
          <a:srcRect/>
          <a:stretch>
            <a:fillRect/>
          </a:stretch>
        </p:blipFill>
        <p:spPr bwMode="auto">
          <a:xfrm>
            <a:off x="2949261" y="5377627"/>
            <a:ext cx="1040386" cy="372782"/>
          </a:xfrm>
          <a:prstGeom prst="rect">
            <a:avLst/>
          </a:prstGeom>
          <a:noFill/>
          <a:ln w="9525">
            <a:noFill/>
            <a:miter lim="800000"/>
            <a:headEnd/>
            <a:tailEnd/>
          </a:ln>
        </p:spPr>
      </p:pic>
      <p:pic>
        <p:nvPicPr>
          <p:cNvPr id="80" name="圖片 88" descr="question.PNG"/>
          <p:cNvPicPr>
            <a:picLocks noChangeAspect="1"/>
          </p:cNvPicPr>
          <p:nvPr/>
        </p:nvPicPr>
        <p:blipFill>
          <a:blip r:embed="rId8" cstate="print"/>
          <a:srcRect t="17247" b="13765"/>
          <a:stretch>
            <a:fillRect/>
          </a:stretch>
        </p:blipFill>
        <p:spPr bwMode="auto">
          <a:xfrm>
            <a:off x="5006644" y="5441921"/>
            <a:ext cx="1040386" cy="257173"/>
          </a:xfrm>
          <a:prstGeom prst="rect">
            <a:avLst/>
          </a:prstGeom>
          <a:noFill/>
          <a:ln w="9525">
            <a:noFill/>
            <a:miter lim="800000"/>
            <a:headEnd/>
            <a:tailEnd/>
          </a:ln>
        </p:spPr>
      </p:pic>
      <p:pic>
        <p:nvPicPr>
          <p:cNvPr id="81" name="圖片 64" descr="question.PNG"/>
          <p:cNvPicPr>
            <a:picLocks noChangeAspect="1"/>
          </p:cNvPicPr>
          <p:nvPr/>
        </p:nvPicPr>
        <p:blipFill>
          <a:blip r:embed="rId9" cstate="print"/>
          <a:srcRect/>
          <a:stretch>
            <a:fillRect/>
          </a:stretch>
        </p:blipFill>
        <p:spPr bwMode="auto">
          <a:xfrm>
            <a:off x="5906750" y="2268141"/>
            <a:ext cx="1004950" cy="341598"/>
          </a:xfrm>
          <a:prstGeom prst="rect">
            <a:avLst/>
          </a:prstGeom>
          <a:noFill/>
          <a:ln w="9525">
            <a:noFill/>
            <a:miter lim="800000"/>
            <a:headEnd/>
            <a:tailEnd/>
          </a:ln>
        </p:spPr>
      </p:pic>
      <p:pic>
        <p:nvPicPr>
          <p:cNvPr id="82" name="圖片 65" descr="question.PNG"/>
          <p:cNvPicPr>
            <a:picLocks noChangeAspect="1"/>
          </p:cNvPicPr>
          <p:nvPr/>
        </p:nvPicPr>
        <p:blipFill>
          <a:blip r:embed="rId10" cstate="print"/>
          <a:srcRect/>
          <a:stretch>
            <a:fillRect/>
          </a:stretch>
        </p:blipFill>
        <p:spPr bwMode="auto">
          <a:xfrm>
            <a:off x="6935442" y="1841499"/>
            <a:ext cx="1017707" cy="352937"/>
          </a:xfrm>
          <a:prstGeom prst="rect">
            <a:avLst/>
          </a:prstGeom>
          <a:noFill/>
          <a:ln w="9525">
            <a:noFill/>
            <a:miter lim="800000"/>
            <a:headEnd/>
            <a:tailEnd/>
          </a:ln>
        </p:spPr>
      </p:pic>
      <p:pic>
        <p:nvPicPr>
          <p:cNvPr id="83" name="圖片 66" descr="question.PNG"/>
          <p:cNvPicPr>
            <a:picLocks noChangeAspect="1"/>
          </p:cNvPicPr>
          <p:nvPr/>
        </p:nvPicPr>
        <p:blipFill>
          <a:blip r:embed="rId11" cstate="print"/>
          <a:srcRect/>
          <a:stretch>
            <a:fillRect/>
          </a:stretch>
        </p:blipFill>
        <p:spPr bwMode="auto">
          <a:xfrm>
            <a:off x="1920573" y="1841499"/>
            <a:ext cx="1017707" cy="352937"/>
          </a:xfrm>
          <a:prstGeom prst="rect">
            <a:avLst/>
          </a:prstGeom>
          <a:noFill/>
          <a:ln w="9525">
            <a:noFill/>
            <a:miter lim="800000"/>
            <a:headEnd/>
            <a:tailEnd/>
          </a:ln>
        </p:spPr>
      </p:pic>
      <p:pic>
        <p:nvPicPr>
          <p:cNvPr id="84" name="圖片 67" descr="question.PNG"/>
          <p:cNvPicPr>
            <a:picLocks noChangeAspect="1"/>
          </p:cNvPicPr>
          <p:nvPr/>
        </p:nvPicPr>
        <p:blipFill>
          <a:blip r:embed="rId12" cstate="print"/>
          <a:srcRect/>
          <a:stretch>
            <a:fillRect/>
          </a:stretch>
        </p:blipFill>
        <p:spPr bwMode="auto">
          <a:xfrm>
            <a:off x="4905213" y="1841499"/>
            <a:ext cx="1017707" cy="352937"/>
          </a:xfrm>
          <a:prstGeom prst="rect">
            <a:avLst/>
          </a:prstGeom>
          <a:noFill/>
          <a:ln w="9525">
            <a:noFill/>
            <a:miter lim="800000"/>
            <a:headEnd/>
            <a:tailEnd/>
          </a:ln>
        </p:spPr>
      </p:pic>
      <p:pic>
        <p:nvPicPr>
          <p:cNvPr id="85" name="圖片 68" descr="question.PNG"/>
          <p:cNvPicPr>
            <a:picLocks noChangeAspect="1"/>
          </p:cNvPicPr>
          <p:nvPr/>
        </p:nvPicPr>
        <p:blipFill>
          <a:blip r:embed="rId13" cstate="print"/>
          <a:srcRect/>
          <a:stretch>
            <a:fillRect/>
          </a:stretch>
        </p:blipFill>
        <p:spPr bwMode="auto">
          <a:xfrm>
            <a:off x="6946426" y="2261497"/>
            <a:ext cx="1017707" cy="351520"/>
          </a:xfrm>
          <a:prstGeom prst="rect">
            <a:avLst/>
          </a:prstGeom>
          <a:noFill/>
          <a:ln w="9525">
            <a:noFill/>
            <a:miter lim="800000"/>
            <a:headEnd/>
            <a:tailEnd/>
          </a:ln>
        </p:spPr>
      </p:pic>
      <p:pic>
        <p:nvPicPr>
          <p:cNvPr id="86" name="圖片 70" descr="question.PNG"/>
          <p:cNvPicPr>
            <a:picLocks noChangeAspect="1"/>
          </p:cNvPicPr>
          <p:nvPr/>
        </p:nvPicPr>
        <p:blipFill>
          <a:blip r:embed="rId14" cstate="print"/>
          <a:srcRect/>
          <a:stretch>
            <a:fillRect/>
          </a:stretch>
        </p:blipFill>
        <p:spPr bwMode="auto">
          <a:xfrm>
            <a:off x="5982028" y="2677309"/>
            <a:ext cx="1017707" cy="352938"/>
          </a:xfrm>
          <a:prstGeom prst="rect">
            <a:avLst/>
          </a:prstGeom>
          <a:noFill/>
          <a:ln w="9525">
            <a:noFill/>
            <a:miter lim="800000"/>
            <a:headEnd/>
            <a:tailEnd/>
          </a:ln>
        </p:spPr>
      </p:pic>
      <p:pic>
        <p:nvPicPr>
          <p:cNvPr id="87" name="圖片 71" descr="question.PNG"/>
          <p:cNvPicPr>
            <a:picLocks noChangeAspect="1"/>
          </p:cNvPicPr>
          <p:nvPr/>
        </p:nvPicPr>
        <p:blipFill>
          <a:blip r:embed="rId15" cstate="print"/>
          <a:srcRect/>
          <a:stretch>
            <a:fillRect/>
          </a:stretch>
        </p:blipFill>
        <p:spPr bwMode="auto">
          <a:xfrm>
            <a:off x="7010720" y="2671285"/>
            <a:ext cx="1017707" cy="352938"/>
          </a:xfrm>
          <a:prstGeom prst="rect">
            <a:avLst/>
          </a:prstGeom>
          <a:noFill/>
          <a:ln w="9525">
            <a:noFill/>
            <a:miter lim="800000"/>
            <a:headEnd/>
            <a:tailEnd/>
          </a:ln>
        </p:spPr>
      </p:pic>
      <p:pic>
        <p:nvPicPr>
          <p:cNvPr id="88" name="圖片 72" descr="question.PNG"/>
          <p:cNvPicPr>
            <a:picLocks noChangeAspect="1"/>
          </p:cNvPicPr>
          <p:nvPr/>
        </p:nvPicPr>
        <p:blipFill>
          <a:blip r:embed="rId16" cstate="print"/>
          <a:srcRect/>
          <a:stretch>
            <a:fillRect/>
          </a:stretch>
        </p:blipFill>
        <p:spPr bwMode="auto">
          <a:xfrm>
            <a:off x="891877" y="3191657"/>
            <a:ext cx="1017707" cy="351520"/>
          </a:xfrm>
          <a:prstGeom prst="rect">
            <a:avLst/>
          </a:prstGeom>
          <a:noFill/>
          <a:ln w="9525">
            <a:noFill/>
            <a:miter lim="800000"/>
            <a:headEnd/>
            <a:tailEnd/>
          </a:ln>
        </p:spPr>
      </p:pic>
      <p:pic>
        <p:nvPicPr>
          <p:cNvPr id="89" name="圖片 74" descr="question.PNG"/>
          <p:cNvPicPr>
            <a:picLocks noChangeAspect="1"/>
          </p:cNvPicPr>
          <p:nvPr/>
        </p:nvPicPr>
        <p:blipFill>
          <a:blip r:embed="rId17" cstate="print"/>
          <a:srcRect/>
          <a:stretch>
            <a:fillRect/>
          </a:stretch>
        </p:blipFill>
        <p:spPr bwMode="auto">
          <a:xfrm>
            <a:off x="4942351" y="3607178"/>
            <a:ext cx="1017707" cy="352938"/>
          </a:xfrm>
          <a:prstGeom prst="rect">
            <a:avLst/>
          </a:prstGeom>
          <a:noFill/>
          <a:ln w="9525">
            <a:noFill/>
            <a:miter lim="800000"/>
            <a:headEnd/>
            <a:tailEnd/>
          </a:ln>
        </p:spPr>
      </p:pic>
      <p:pic>
        <p:nvPicPr>
          <p:cNvPr id="90" name="圖片 75" descr="question.PNG"/>
          <p:cNvPicPr>
            <a:picLocks noChangeAspect="1"/>
          </p:cNvPicPr>
          <p:nvPr/>
        </p:nvPicPr>
        <p:blipFill>
          <a:blip r:embed="rId18" cstate="print"/>
          <a:srcRect/>
          <a:stretch>
            <a:fillRect/>
          </a:stretch>
        </p:blipFill>
        <p:spPr bwMode="auto">
          <a:xfrm>
            <a:off x="5006644" y="3152278"/>
            <a:ext cx="1029046" cy="361442"/>
          </a:xfrm>
          <a:prstGeom prst="rect">
            <a:avLst/>
          </a:prstGeom>
          <a:noFill/>
          <a:ln w="9525">
            <a:noFill/>
            <a:miter lim="800000"/>
            <a:headEnd/>
            <a:tailEnd/>
          </a:ln>
        </p:spPr>
      </p:pic>
      <p:pic>
        <p:nvPicPr>
          <p:cNvPr id="91" name="圖片 77" descr="question.PNG"/>
          <p:cNvPicPr>
            <a:picLocks noChangeAspect="1"/>
          </p:cNvPicPr>
          <p:nvPr/>
        </p:nvPicPr>
        <p:blipFill>
          <a:blip r:embed="rId19" cstate="print"/>
          <a:srcRect/>
          <a:stretch>
            <a:fillRect/>
          </a:stretch>
        </p:blipFill>
        <p:spPr bwMode="auto">
          <a:xfrm>
            <a:off x="3913659" y="2677309"/>
            <a:ext cx="1027628" cy="362859"/>
          </a:xfrm>
          <a:prstGeom prst="rect">
            <a:avLst/>
          </a:prstGeom>
          <a:noFill/>
          <a:ln w="9525">
            <a:noFill/>
            <a:miter lim="800000"/>
            <a:headEnd/>
            <a:tailEnd/>
          </a:ln>
        </p:spPr>
      </p:pic>
      <p:pic>
        <p:nvPicPr>
          <p:cNvPr id="92" name="圖片 78" descr="question.PNG"/>
          <p:cNvPicPr>
            <a:picLocks noChangeAspect="1"/>
          </p:cNvPicPr>
          <p:nvPr/>
        </p:nvPicPr>
        <p:blipFill>
          <a:blip r:embed="rId20" cstate="print"/>
          <a:srcRect l="34041" r="36173" b="3491"/>
          <a:stretch>
            <a:fillRect/>
          </a:stretch>
        </p:blipFill>
        <p:spPr bwMode="auto">
          <a:xfrm>
            <a:off x="2113449" y="3963176"/>
            <a:ext cx="450053" cy="514346"/>
          </a:xfrm>
          <a:prstGeom prst="rect">
            <a:avLst/>
          </a:prstGeom>
          <a:noFill/>
          <a:ln w="9525">
            <a:noFill/>
            <a:miter lim="800000"/>
            <a:headEnd/>
            <a:tailEnd/>
          </a:ln>
        </p:spPr>
      </p:pic>
      <p:pic>
        <p:nvPicPr>
          <p:cNvPr id="93" name="圖片 79" descr="question.PNG"/>
          <p:cNvPicPr>
            <a:picLocks noChangeAspect="1"/>
          </p:cNvPicPr>
          <p:nvPr/>
        </p:nvPicPr>
        <p:blipFill>
          <a:blip r:embed="rId21" cstate="print"/>
          <a:srcRect/>
          <a:stretch>
            <a:fillRect/>
          </a:stretch>
        </p:blipFill>
        <p:spPr bwMode="auto">
          <a:xfrm>
            <a:off x="4942351" y="4125910"/>
            <a:ext cx="1029046" cy="364276"/>
          </a:xfrm>
          <a:prstGeom prst="rect">
            <a:avLst/>
          </a:prstGeom>
          <a:noFill/>
          <a:ln w="9525">
            <a:noFill/>
            <a:miter lim="800000"/>
            <a:headEnd/>
            <a:tailEnd/>
          </a:ln>
        </p:spPr>
      </p:pic>
      <p:pic>
        <p:nvPicPr>
          <p:cNvPr id="94" name="圖片 81" descr="question.PNG"/>
          <p:cNvPicPr>
            <a:picLocks noChangeAspect="1"/>
          </p:cNvPicPr>
          <p:nvPr/>
        </p:nvPicPr>
        <p:blipFill>
          <a:blip r:embed="rId22" cstate="print"/>
          <a:srcRect/>
          <a:stretch>
            <a:fillRect/>
          </a:stretch>
        </p:blipFill>
        <p:spPr bwMode="auto">
          <a:xfrm>
            <a:off x="2884968" y="4541815"/>
            <a:ext cx="1029046" cy="362859"/>
          </a:xfrm>
          <a:prstGeom prst="rect">
            <a:avLst/>
          </a:prstGeom>
          <a:noFill/>
          <a:ln w="9525">
            <a:noFill/>
            <a:miter lim="800000"/>
            <a:headEnd/>
            <a:tailEnd/>
          </a:ln>
        </p:spPr>
      </p:pic>
      <p:pic>
        <p:nvPicPr>
          <p:cNvPr id="95" name="圖片 83" descr="question.PNG"/>
          <p:cNvPicPr>
            <a:picLocks noChangeAspect="1"/>
          </p:cNvPicPr>
          <p:nvPr/>
        </p:nvPicPr>
        <p:blipFill>
          <a:blip r:embed="rId23" cstate="print"/>
          <a:srcRect/>
          <a:stretch>
            <a:fillRect/>
          </a:stretch>
        </p:blipFill>
        <p:spPr bwMode="auto">
          <a:xfrm>
            <a:off x="3925512" y="4541813"/>
            <a:ext cx="1029046" cy="362859"/>
          </a:xfrm>
          <a:prstGeom prst="rect">
            <a:avLst/>
          </a:prstGeom>
          <a:noFill/>
          <a:ln w="9525">
            <a:noFill/>
            <a:miter lim="800000"/>
            <a:headEnd/>
            <a:tailEnd/>
          </a:ln>
        </p:spPr>
      </p:pic>
      <p:pic>
        <p:nvPicPr>
          <p:cNvPr id="96" name="圖片 84" descr="question.PNG"/>
          <p:cNvPicPr>
            <a:picLocks noChangeAspect="1"/>
          </p:cNvPicPr>
          <p:nvPr/>
        </p:nvPicPr>
        <p:blipFill>
          <a:blip r:embed="rId24" cstate="print"/>
          <a:srcRect/>
          <a:stretch>
            <a:fillRect/>
          </a:stretch>
        </p:blipFill>
        <p:spPr bwMode="auto">
          <a:xfrm>
            <a:off x="1868054" y="4975303"/>
            <a:ext cx="1027628" cy="362859"/>
          </a:xfrm>
          <a:prstGeom prst="rect">
            <a:avLst/>
          </a:prstGeom>
          <a:noFill/>
          <a:ln w="9525">
            <a:noFill/>
            <a:miter lim="800000"/>
            <a:headEnd/>
            <a:tailEnd/>
          </a:ln>
        </p:spPr>
      </p:pic>
      <p:pic>
        <p:nvPicPr>
          <p:cNvPr id="97" name="圖片 85" descr="question.PNG"/>
          <p:cNvPicPr>
            <a:picLocks noChangeAspect="1"/>
          </p:cNvPicPr>
          <p:nvPr/>
        </p:nvPicPr>
        <p:blipFill>
          <a:blip r:embed="rId25" cstate="print"/>
          <a:srcRect/>
          <a:stretch>
            <a:fillRect/>
          </a:stretch>
        </p:blipFill>
        <p:spPr bwMode="auto">
          <a:xfrm>
            <a:off x="6023642" y="5001785"/>
            <a:ext cx="1040386" cy="372781"/>
          </a:xfrm>
          <a:prstGeom prst="rect">
            <a:avLst/>
          </a:prstGeom>
          <a:noFill/>
          <a:ln w="9525">
            <a:noFill/>
            <a:miter lim="800000"/>
            <a:headEnd/>
            <a:tailEnd/>
          </a:ln>
        </p:spPr>
      </p:pic>
      <p:pic>
        <p:nvPicPr>
          <p:cNvPr id="98" name="圖片 89" descr="question.PNG"/>
          <p:cNvPicPr>
            <a:picLocks noChangeAspect="1"/>
          </p:cNvPicPr>
          <p:nvPr/>
        </p:nvPicPr>
        <p:blipFill>
          <a:blip r:embed="rId26" cstate="print"/>
          <a:srcRect/>
          <a:stretch>
            <a:fillRect/>
          </a:stretch>
        </p:blipFill>
        <p:spPr bwMode="auto">
          <a:xfrm>
            <a:off x="827584" y="5827680"/>
            <a:ext cx="1040386" cy="374199"/>
          </a:xfrm>
          <a:prstGeom prst="rect">
            <a:avLst/>
          </a:prstGeom>
          <a:noFill/>
          <a:ln w="9525">
            <a:noFill/>
            <a:miter lim="800000"/>
            <a:headEnd/>
            <a:tailEnd/>
          </a:ln>
        </p:spPr>
      </p:pic>
      <p:pic>
        <p:nvPicPr>
          <p:cNvPr id="99" name="圖片 90" descr="question.PNG"/>
          <p:cNvPicPr>
            <a:picLocks noChangeAspect="1"/>
          </p:cNvPicPr>
          <p:nvPr/>
        </p:nvPicPr>
        <p:blipFill>
          <a:blip r:embed="rId27" cstate="print"/>
          <a:srcRect/>
          <a:stretch>
            <a:fillRect/>
          </a:stretch>
        </p:blipFill>
        <p:spPr bwMode="auto">
          <a:xfrm>
            <a:off x="1920569" y="5827680"/>
            <a:ext cx="1040386" cy="374199"/>
          </a:xfrm>
          <a:prstGeom prst="rect">
            <a:avLst/>
          </a:prstGeom>
          <a:noFill/>
          <a:ln w="9525">
            <a:noFill/>
            <a:miter lim="800000"/>
            <a:headEnd/>
            <a:tailEnd/>
          </a:ln>
        </p:spPr>
      </p:pic>
      <p:pic>
        <p:nvPicPr>
          <p:cNvPr id="100" name="圖片 92" descr="question.PNG"/>
          <p:cNvPicPr>
            <a:picLocks noChangeAspect="1"/>
          </p:cNvPicPr>
          <p:nvPr/>
        </p:nvPicPr>
        <p:blipFill>
          <a:blip r:embed="rId28" cstate="print"/>
          <a:srcRect l="20855" r="21794" b="-1443"/>
          <a:stretch>
            <a:fillRect/>
          </a:stretch>
        </p:blipFill>
        <p:spPr bwMode="auto">
          <a:xfrm>
            <a:off x="7128321" y="4027467"/>
            <a:ext cx="707226" cy="450053"/>
          </a:xfrm>
          <a:prstGeom prst="rect">
            <a:avLst/>
          </a:prstGeom>
          <a:noFill/>
          <a:ln w="9525">
            <a:noFill/>
            <a:miter lim="800000"/>
            <a:headEnd/>
            <a:tailEnd/>
          </a:ln>
        </p:spPr>
      </p:pic>
      <p:pic>
        <p:nvPicPr>
          <p:cNvPr id="101" name="圖片 93" descr="question.PNG"/>
          <p:cNvPicPr>
            <a:picLocks noChangeAspect="1"/>
          </p:cNvPicPr>
          <p:nvPr/>
        </p:nvPicPr>
        <p:blipFill>
          <a:blip r:embed="rId29" cstate="print"/>
          <a:srcRect/>
          <a:stretch>
            <a:fillRect/>
          </a:stretch>
        </p:blipFill>
        <p:spPr bwMode="auto">
          <a:xfrm>
            <a:off x="956170" y="4606109"/>
            <a:ext cx="945418" cy="282067"/>
          </a:xfrm>
          <a:prstGeom prst="rect">
            <a:avLst/>
          </a:prstGeom>
          <a:noFill/>
          <a:ln w="9525">
            <a:noFill/>
            <a:miter lim="800000"/>
            <a:headEnd/>
            <a:tailEnd/>
          </a:ln>
        </p:spPr>
      </p:pic>
      <p:pic>
        <p:nvPicPr>
          <p:cNvPr id="102" name="圖片 33" descr="100274708_logo.jpg"/>
          <p:cNvPicPr>
            <a:picLocks noChangeAspect="1"/>
          </p:cNvPicPr>
          <p:nvPr/>
        </p:nvPicPr>
        <p:blipFill>
          <a:blip r:embed="rId30" cstate="print"/>
          <a:srcRect/>
          <a:stretch>
            <a:fillRect/>
          </a:stretch>
        </p:blipFill>
        <p:spPr bwMode="auto">
          <a:xfrm>
            <a:off x="5985262" y="1947008"/>
            <a:ext cx="885886" cy="151664"/>
          </a:xfrm>
          <a:prstGeom prst="rect">
            <a:avLst/>
          </a:prstGeom>
          <a:noFill/>
          <a:ln w="9525">
            <a:noFill/>
            <a:miter lim="800000"/>
            <a:headEnd/>
            <a:tailEnd/>
          </a:ln>
        </p:spPr>
      </p:pic>
      <p:pic>
        <p:nvPicPr>
          <p:cNvPr id="103" name="圖片 34" descr="hikvision.jpg"/>
          <p:cNvPicPr>
            <a:picLocks noChangeAspect="1"/>
          </p:cNvPicPr>
          <p:nvPr/>
        </p:nvPicPr>
        <p:blipFill>
          <a:blip r:embed="rId31" cstate="print"/>
          <a:srcRect b="-14537"/>
          <a:stretch>
            <a:fillRect/>
          </a:stretch>
        </p:blipFill>
        <p:spPr bwMode="auto">
          <a:xfrm>
            <a:off x="956170" y="3770296"/>
            <a:ext cx="885887" cy="138907"/>
          </a:xfrm>
          <a:prstGeom prst="rect">
            <a:avLst/>
          </a:prstGeom>
          <a:noFill/>
          <a:ln w="9525">
            <a:noFill/>
            <a:miter lim="800000"/>
            <a:headEnd/>
            <a:tailEnd/>
          </a:ln>
        </p:spPr>
      </p:pic>
      <p:pic>
        <p:nvPicPr>
          <p:cNvPr id="104" name="圖片 35" descr="viosecure_logo1.jpg"/>
          <p:cNvPicPr>
            <a:picLocks noChangeAspect="1"/>
          </p:cNvPicPr>
          <p:nvPr/>
        </p:nvPicPr>
        <p:blipFill>
          <a:blip r:embed="rId32" cstate="print"/>
          <a:srcRect/>
          <a:stretch>
            <a:fillRect/>
          </a:stretch>
        </p:blipFill>
        <p:spPr bwMode="auto">
          <a:xfrm>
            <a:off x="7128321" y="5501960"/>
            <a:ext cx="856121" cy="180013"/>
          </a:xfrm>
          <a:prstGeom prst="rect">
            <a:avLst/>
          </a:prstGeom>
          <a:noFill/>
          <a:ln w="9525">
            <a:noFill/>
            <a:miter lim="800000"/>
            <a:headEnd/>
            <a:tailEnd/>
          </a:ln>
        </p:spPr>
      </p:pic>
      <p:pic>
        <p:nvPicPr>
          <p:cNvPr id="105" name="圖片 36" descr="a-mtk.jpg"/>
          <p:cNvPicPr>
            <a:picLocks noChangeAspect="1"/>
          </p:cNvPicPr>
          <p:nvPr/>
        </p:nvPicPr>
        <p:blipFill>
          <a:blip r:embed="rId33" cstate="print"/>
          <a:srcRect/>
          <a:stretch>
            <a:fillRect/>
          </a:stretch>
        </p:blipFill>
        <p:spPr bwMode="auto">
          <a:xfrm>
            <a:off x="3020910" y="1895360"/>
            <a:ext cx="887304" cy="187100"/>
          </a:xfrm>
          <a:prstGeom prst="rect">
            <a:avLst/>
          </a:prstGeom>
          <a:noFill/>
          <a:ln w="9525">
            <a:noFill/>
            <a:miter lim="800000"/>
            <a:headEnd/>
            <a:tailEnd/>
          </a:ln>
        </p:spPr>
      </p:pic>
      <p:pic>
        <p:nvPicPr>
          <p:cNvPr id="106" name="Picture 36" descr="D:\qnap\office\pic\logo\CNB-01.png"/>
          <p:cNvPicPr>
            <a:picLocks noChangeAspect="1" noChangeArrowheads="1"/>
          </p:cNvPicPr>
          <p:nvPr/>
        </p:nvPicPr>
        <p:blipFill>
          <a:blip r:embed="rId34" cstate="print"/>
          <a:srcRect/>
          <a:stretch>
            <a:fillRect/>
          </a:stretch>
        </p:blipFill>
        <p:spPr bwMode="auto">
          <a:xfrm>
            <a:off x="956170" y="2777659"/>
            <a:ext cx="849034" cy="221118"/>
          </a:xfrm>
          <a:prstGeom prst="rect">
            <a:avLst/>
          </a:prstGeom>
          <a:noFill/>
          <a:ln w="9525">
            <a:noFill/>
            <a:miter lim="800000"/>
            <a:headEnd/>
            <a:tailEnd/>
          </a:ln>
        </p:spPr>
      </p:pic>
      <p:pic>
        <p:nvPicPr>
          <p:cNvPr id="107" name="圖片 93" descr="DIGITUS_R__Professional_Web_01.jpg"/>
          <p:cNvPicPr>
            <a:picLocks noChangeAspect="1"/>
          </p:cNvPicPr>
          <p:nvPr/>
        </p:nvPicPr>
        <p:blipFill>
          <a:blip r:embed="rId35" cstate="print"/>
          <a:srcRect/>
          <a:stretch>
            <a:fillRect/>
          </a:stretch>
        </p:blipFill>
        <p:spPr bwMode="auto">
          <a:xfrm>
            <a:off x="2949261" y="2724308"/>
            <a:ext cx="890139" cy="338763"/>
          </a:xfrm>
          <a:prstGeom prst="rect">
            <a:avLst/>
          </a:prstGeom>
          <a:noFill/>
          <a:ln w="9525">
            <a:noFill/>
            <a:miter lim="800000"/>
            <a:headEnd/>
            <a:tailEnd/>
          </a:ln>
        </p:spPr>
      </p:pic>
      <p:pic>
        <p:nvPicPr>
          <p:cNvPr id="108" name="Picture 2" descr="D:\qnap\office\pic\logo\shany.jpg"/>
          <p:cNvPicPr>
            <a:picLocks noChangeAspect="1" noChangeArrowheads="1"/>
          </p:cNvPicPr>
          <p:nvPr/>
        </p:nvPicPr>
        <p:blipFill>
          <a:blip r:embed="rId36" cstate="print"/>
          <a:srcRect/>
          <a:stretch>
            <a:fillRect/>
          </a:stretch>
        </p:blipFill>
        <p:spPr bwMode="auto">
          <a:xfrm>
            <a:off x="2949261" y="4991868"/>
            <a:ext cx="976602" cy="338764"/>
          </a:xfrm>
          <a:prstGeom prst="rect">
            <a:avLst/>
          </a:prstGeom>
          <a:noFill/>
          <a:ln w="9525">
            <a:noFill/>
            <a:miter lim="800000"/>
            <a:headEnd/>
            <a:tailEnd/>
          </a:ln>
        </p:spPr>
      </p:pic>
      <p:pic>
        <p:nvPicPr>
          <p:cNvPr id="109" name="Picture 3" descr="D:\qnap\office\pic\logo\IPX_Logo.JPG"/>
          <p:cNvPicPr>
            <a:picLocks noChangeAspect="1" noChangeArrowheads="1"/>
          </p:cNvPicPr>
          <p:nvPr/>
        </p:nvPicPr>
        <p:blipFill>
          <a:blip r:embed="rId37" cstate="print"/>
          <a:srcRect/>
          <a:stretch>
            <a:fillRect/>
          </a:stretch>
        </p:blipFill>
        <p:spPr bwMode="auto">
          <a:xfrm>
            <a:off x="6195792" y="3577414"/>
            <a:ext cx="547124" cy="450739"/>
          </a:xfrm>
          <a:prstGeom prst="rect">
            <a:avLst/>
          </a:prstGeom>
          <a:noFill/>
          <a:ln w="9525">
            <a:noFill/>
            <a:miter lim="800000"/>
            <a:headEnd/>
            <a:tailEnd/>
          </a:ln>
        </p:spPr>
      </p:pic>
      <p:pic>
        <p:nvPicPr>
          <p:cNvPr id="110" name="Picture 4" descr="D:\qnap\office\pic\logo\brickcom.jpg"/>
          <p:cNvPicPr>
            <a:picLocks noChangeAspect="1" noChangeArrowheads="1"/>
          </p:cNvPicPr>
          <p:nvPr/>
        </p:nvPicPr>
        <p:blipFill>
          <a:blip r:embed="rId38" cstate="print"/>
          <a:srcRect/>
          <a:stretch>
            <a:fillRect/>
          </a:stretch>
        </p:blipFill>
        <p:spPr bwMode="auto">
          <a:xfrm>
            <a:off x="5006641" y="2291551"/>
            <a:ext cx="835812" cy="230408"/>
          </a:xfrm>
          <a:prstGeom prst="rect">
            <a:avLst/>
          </a:prstGeom>
          <a:noFill/>
          <a:ln w="9525">
            <a:noFill/>
            <a:miter lim="800000"/>
            <a:headEnd/>
            <a:tailEnd/>
          </a:ln>
        </p:spPr>
      </p:pic>
      <p:pic>
        <p:nvPicPr>
          <p:cNvPr id="111" name="圖片 76" descr="question.PNG"/>
          <p:cNvPicPr>
            <a:picLocks noChangeAspect="1"/>
          </p:cNvPicPr>
          <p:nvPr/>
        </p:nvPicPr>
        <p:blipFill>
          <a:blip r:embed="rId39" cstate="print"/>
          <a:srcRect/>
          <a:stretch>
            <a:fillRect/>
          </a:stretch>
        </p:blipFill>
        <p:spPr bwMode="auto">
          <a:xfrm>
            <a:off x="6999735" y="3625604"/>
            <a:ext cx="1029046" cy="362859"/>
          </a:xfrm>
          <a:prstGeom prst="rect">
            <a:avLst/>
          </a:prstGeom>
          <a:noFill/>
          <a:ln w="9525">
            <a:noFill/>
            <a:miter lim="800000"/>
            <a:headEnd/>
            <a:tailEnd/>
          </a:ln>
        </p:spPr>
      </p:pic>
      <p:pic>
        <p:nvPicPr>
          <p:cNvPr id="112" name="圖片 80" descr="question.PNG"/>
          <p:cNvPicPr>
            <a:picLocks noChangeAspect="1"/>
          </p:cNvPicPr>
          <p:nvPr/>
        </p:nvPicPr>
        <p:blipFill>
          <a:blip r:embed="rId40" cstate="print"/>
          <a:srcRect/>
          <a:stretch>
            <a:fillRect/>
          </a:stretch>
        </p:blipFill>
        <p:spPr bwMode="auto">
          <a:xfrm>
            <a:off x="5972106" y="4091760"/>
            <a:ext cx="1027628" cy="364276"/>
          </a:xfrm>
          <a:prstGeom prst="rect">
            <a:avLst/>
          </a:prstGeom>
          <a:noFill/>
          <a:ln w="9525">
            <a:noFill/>
            <a:miter lim="800000"/>
            <a:headEnd/>
            <a:tailEnd/>
          </a:ln>
        </p:spPr>
      </p:pic>
      <p:pic>
        <p:nvPicPr>
          <p:cNvPr id="113" name="圖片 48" descr="bosch-logo.jpg"/>
          <p:cNvPicPr>
            <a:picLocks noChangeAspect="1"/>
          </p:cNvPicPr>
          <p:nvPr/>
        </p:nvPicPr>
        <p:blipFill>
          <a:blip r:embed="rId41" cstate="print"/>
          <a:srcRect/>
          <a:stretch>
            <a:fillRect/>
          </a:stretch>
        </p:blipFill>
        <p:spPr bwMode="auto">
          <a:xfrm>
            <a:off x="3977950" y="2291551"/>
            <a:ext cx="834859" cy="293405"/>
          </a:xfrm>
          <a:prstGeom prst="rect">
            <a:avLst/>
          </a:prstGeom>
          <a:noFill/>
          <a:ln w="9525">
            <a:noFill/>
            <a:miter lim="800000"/>
            <a:headEnd/>
            <a:tailEnd/>
          </a:ln>
        </p:spPr>
      </p:pic>
      <p:pic>
        <p:nvPicPr>
          <p:cNvPr id="114" name="圖片 49" descr="Everfocus.png"/>
          <p:cNvPicPr>
            <a:picLocks noChangeAspect="1"/>
          </p:cNvPicPr>
          <p:nvPr/>
        </p:nvPicPr>
        <p:blipFill>
          <a:blip r:embed="rId42" cstate="print"/>
          <a:srcRect/>
          <a:stretch>
            <a:fillRect/>
          </a:stretch>
        </p:blipFill>
        <p:spPr bwMode="auto">
          <a:xfrm>
            <a:off x="2905874" y="3255951"/>
            <a:ext cx="1007785" cy="201274"/>
          </a:xfrm>
          <a:prstGeom prst="rect">
            <a:avLst/>
          </a:prstGeom>
          <a:noFill/>
          <a:ln w="9525">
            <a:noFill/>
            <a:miter lim="800000"/>
            <a:headEnd/>
            <a:tailEnd/>
          </a:ln>
        </p:spPr>
      </p:pic>
      <p:pic>
        <p:nvPicPr>
          <p:cNvPr id="115" name="圖片 51" descr="Histream.jpg"/>
          <p:cNvPicPr>
            <a:picLocks noChangeAspect="1"/>
          </p:cNvPicPr>
          <p:nvPr/>
        </p:nvPicPr>
        <p:blipFill>
          <a:blip r:embed="rId43" cstate="print"/>
          <a:srcRect/>
          <a:stretch>
            <a:fillRect/>
          </a:stretch>
        </p:blipFill>
        <p:spPr bwMode="auto">
          <a:xfrm>
            <a:off x="1938531" y="3641710"/>
            <a:ext cx="817850" cy="371364"/>
          </a:xfrm>
          <a:prstGeom prst="rect">
            <a:avLst/>
          </a:prstGeom>
          <a:noFill/>
          <a:ln w="9525">
            <a:noFill/>
            <a:miter lim="800000"/>
            <a:headEnd/>
            <a:tailEnd/>
          </a:ln>
        </p:spPr>
      </p:pic>
      <p:pic>
        <p:nvPicPr>
          <p:cNvPr id="116" name="圖片 52" descr="Hunt.png"/>
          <p:cNvPicPr>
            <a:picLocks noChangeAspect="1"/>
          </p:cNvPicPr>
          <p:nvPr/>
        </p:nvPicPr>
        <p:blipFill>
          <a:blip r:embed="rId44" cstate="print"/>
          <a:srcRect/>
          <a:stretch>
            <a:fillRect/>
          </a:stretch>
        </p:blipFill>
        <p:spPr bwMode="auto">
          <a:xfrm>
            <a:off x="4106897" y="3699425"/>
            <a:ext cx="771515" cy="263752"/>
          </a:xfrm>
          <a:prstGeom prst="rect">
            <a:avLst/>
          </a:prstGeom>
          <a:noFill/>
          <a:ln w="9525">
            <a:noFill/>
            <a:miter lim="800000"/>
            <a:headEnd/>
            <a:tailEnd/>
          </a:ln>
        </p:spPr>
      </p:pic>
      <p:pic>
        <p:nvPicPr>
          <p:cNvPr id="117" name="圖片 53" descr="sollo logo.jpg"/>
          <p:cNvPicPr>
            <a:picLocks noChangeAspect="1"/>
          </p:cNvPicPr>
          <p:nvPr/>
        </p:nvPicPr>
        <p:blipFill>
          <a:blip r:embed="rId45" cstate="print"/>
          <a:srcRect/>
          <a:stretch>
            <a:fillRect/>
          </a:stretch>
        </p:blipFill>
        <p:spPr bwMode="auto">
          <a:xfrm>
            <a:off x="5059285" y="5057064"/>
            <a:ext cx="900061" cy="216866"/>
          </a:xfrm>
          <a:prstGeom prst="rect">
            <a:avLst/>
          </a:prstGeom>
          <a:noFill/>
          <a:ln w="9525">
            <a:noFill/>
            <a:miter lim="800000"/>
            <a:headEnd/>
            <a:tailEnd/>
          </a:ln>
        </p:spPr>
      </p:pic>
      <p:pic>
        <p:nvPicPr>
          <p:cNvPr id="118" name="圖片 54" descr="yokogawa.gif"/>
          <p:cNvPicPr>
            <a:picLocks noChangeAspect="1"/>
          </p:cNvPicPr>
          <p:nvPr/>
        </p:nvPicPr>
        <p:blipFill>
          <a:blip r:embed="rId46" cstate="print"/>
          <a:srcRect/>
          <a:stretch>
            <a:fillRect/>
          </a:stretch>
        </p:blipFill>
        <p:spPr bwMode="auto">
          <a:xfrm>
            <a:off x="3077847" y="5751138"/>
            <a:ext cx="720049" cy="486174"/>
          </a:xfrm>
          <a:prstGeom prst="rect">
            <a:avLst/>
          </a:prstGeom>
          <a:noFill/>
          <a:ln w="9525">
            <a:noFill/>
            <a:miter lim="800000"/>
            <a:headEnd/>
            <a:tailEnd/>
          </a:ln>
        </p:spPr>
      </p:pic>
      <p:pic>
        <p:nvPicPr>
          <p:cNvPr id="119" name="圖片 55" descr="samsung.png"/>
          <p:cNvPicPr>
            <a:picLocks noChangeAspect="1"/>
          </p:cNvPicPr>
          <p:nvPr/>
        </p:nvPicPr>
        <p:blipFill>
          <a:blip r:embed="rId47" cstate="print"/>
          <a:srcRect/>
          <a:stretch>
            <a:fillRect/>
          </a:stretch>
        </p:blipFill>
        <p:spPr bwMode="auto">
          <a:xfrm>
            <a:off x="891877" y="4927575"/>
            <a:ext cx="975114" cy="450053"/>
          </a:xfrm>
          <a:prstGeom prst="rect">
            <a:avLst/>
          </a:prstGeom>
          <a:noFill/>
          <a:ln w="9525">
            <a:noFill/>
            <a:miter lim="800000"/>
            <a:headEnd/>
            <a:tailEnd/>
          </a:ln>
        </p:spPr>
      </p:pic>
      <p:pic>
        <p:nvPicPr>
          <p:cNvPr id="120" name="圖片 56" descr="Sharp.jpg"/>
          <p:cNvPicPr>
            <a:picLocks noChangeAspect="1"/>
          </p:cNvPicPr>
          <p:nvPr/>
        </p:nvPicPr>
        <p:blipFill>
          <a:blip r:embed="rId48" cstate="print"/>
          <a:srcRect/>
          <a:stretch>
            <a:fillRect/>
          </a:stretch>
        </p:blipFill>
        <p:spPr bwMode="auto">
          <a:xfrm>
            <a:off x="4042246" y="5120454"/>
            <a:ext cx="944001" cy="192769"/>
          </a:xfrm>
          <a:prstGeom prst="rect">
            <a:avLst/>
          </a:prstGeom>
          <a:noFill/>
          <a:ln w="9525">
            <a:noFill/>
            <a:miter lim="800000"/>
            <a:headEnd/>
            <a:tailEnd/>
          </a:ln>
        </p:spPr>
      </p:pic>
      <p:pic>
        <p:nvPicPr>
          <p:cNvPr id="186" name="圖片 57" descr="LG.jpg"/>
          <p:cNvPicPr>
            <a:picLocks noChangeAspect="1"/>
          </p:cNvPicPr>
          <p:nvPr/>
        </p:nvPicPr>
        <p:blipFill>
          <a:blip r:embed="rId49" cstate="print"/>
          <a:srcRect/>
          <a:stretch>
            <a:fillRect/>
          </a:stretch>
        </p:blipFill>
        <p:spPr bwMode="auto">
          <a:xfrm>
            <a:off x="2884964" y="4220460"/>
            <a:ext cx="944001" cy="192769"/>
          </a:xfrm>
          <a:prstGeom prst="rect">
            <a:avLst/>
          </a:prstGeom>
          <a:noFill/>
          <a:ln w="9525">
            <a:noFill/>
            <a:miter lim="800000"/>
            <a:headEnd/>
            <a:tailEnd/>
          </a:ln>
        </p:spPr>
      </p:pic>
      <p:pic>
        <p:nvPicPr>
          <p:cNvPr id="187" name="圖片 58" descr="logo-lilin.png"/>
          <p:cNvPicPr>
            <a:picLocks noChangeAspect="1"/>
          </p:cNvPicPr>
          <p:nvPr/>
        </p:nvPicPr>
        <p:blipFill>
          <a:blip r:embed="rId50" cstate="print"/>
          <a:srcRect/>
          <a:stretch>
            <a:fillRect/>
          </a:stretch>
        </p:blipFill>
        <p:spPr bwMode="auto">
          <a:xfrm>
            <a:off x="3953901" y="4197755"/>
            <a:ext cx="924157" cy="192769"/>
          </a:xfrm>
          <a:prstGeom prst="rect">
            <a:avLst/>
          </a:prstGeom>
          <a:noFill/>
          <a:ln w="9525">
            <a:noFill/>
            <a:miter lim="800000"/>
            <a:headEnd/>
            <a:tailEnd/>
          </a:ln>
        </p:spPr>
      </p:pic>
      <p:pic>
        <p:nvPicPr>
          <p:cNvPr id="188" name="Picture 3" descr="C:\Users\andrew\Downloads\Foscam-logo.tif"/>
          <p:cNvPicPr>
            <a:picLocks noChangeAspect="1" noChangeArrowheads="1"/>
          </p:cNvPicPr>
          <p:nvPr/>
        </p:nvPicPr>
        <p:blipFill>
          <a:blip r:embed="rId51" cstate="print"/>
          <a:srcRect/>
          <a:stretch>
            <a:fillRect/>
          </a:stretch>
        </p:blipFill>
        <p:spPr bwMode="auto">
          <a:xfrm>
            <a:off x="3977953" y="3320241"/>
            <a:ext cx="965424" cy="117886"/>
          </a:xfrm>
          <a:prstGeom prst="rect">
            <a:avLst/>
          </a:prstGeom>
          <a:noFill/>
        </p:spPr>
      </p:pic>
      <p:pic>
        <p:nvPicPr>
          <p:cNvPr id="189" name="Picture 4" descr="C:\Users\andrew\Downloads\gs_logo.png"/>
          <p:cNvPicPr>
            <a:picLocks noChangeAspect="1" noChangeArrowheads="1"/>
          </p:cNvPicPr>
          <p:nvPr/>
        </p:nvPicPr>
        <p:blipFill>
          <a:blip r:embed="rId52" cstate="print"/>
          <a:srcRect/>
          <a:stretch>
            <a:fillRect/>
          </a:stretch>
        </p:blipFill>
        <p:spPr bwMode="auto">
          <a:xfrm>
            <a:off x="6035336" y="3127361"/>
            <a:ext cx="964399" cy="385759"/>
          </a:xfrm>
          <a:prstGeom prst="rect">
            <a:avLst/>
          </a:prstGeom>
          <a:noFill/>
        </p:spPr>
      </p:pic>
      <p:pic>
        <p:nvPicPr>
          <p:cNvPr id="190" name="圖片 189" descr="logo bolide png.png"/>
          <p:cNvPicPr>
            <a:picLocks noChangeAspect="1"/>
          </p:cNvPicPr>
          <p:nvPr/>
        </p:nvPicPr>
        <p:blipFill>
          <a:blip r:embed="rId53" cstate="print"/>
          <a:stretch>
            <a:fillRect/>
          </a:stretch>
        </p:blipFill>
        <p:spPr>
          <a:xfrm>
            <a:off x="2949257" y="2291551"/>
            <a:ext cx="964399" cy="242719"/>
          </a:xfrm>
          <a:prstGeom prst="rect">
            <a:avLst/>
          </a:prstGeom>
        </p:spPr>
      </p:pic>
      <p:pic>
        <p:nvPicPr>
          <p:cNvPr id="191" name="Picture 2" descr="D:\QNAP\media\logo\JVC red logo-01.png"/>
          <p:cNvPicPr>
            <a:picLocks noChangeAspect="1" noChangeArrowheads="1"/>
          </p:cNvPicPr>
          <p:nvPr/>
        </p:nvPicPr>
        <p:blipFill>
          <a:blip r:embed="rId54" cstate="print"/>
          <a:srcRect l="15141" r="14201" b="39445"/>
          <a:stretch>
            <a:fillRect/>
          </a:stretch>
        </p:blipFill>
        <p:spPr bwMode="auto">
          <a:xfrm>
            <a:off x="956170" y="4091763"/>
            <a:ext cx="835812" cy="358205"/>
          </a:xfrm>
          <a:prstGeom prst="rect">
            <a:avLst/>
          </a:prstGeom>
          <a:noFill/>
        </p:spPr>
      </p:pic>
      <p:pic>
        <p:nvPicPr>
          <p:cNvPr id="192" name="圖片 191" descr="Dahua LOGO [转换].jpg"/>
          <p:cNvPicPr>
            <a:picLocks noChangeAspect="1"/>
          </p:cNvPicPr>
          <p:nvPr/>
        </p:nvPicPr>
        <p:blipFill>
          <a:blip r:embed="rId55" cstate="print"/>
          <a:stretch>
            <a:fillRect/>
          </a:stretch>
        </p:blipFill>
        <p:spPr>
          <a:xfrm>
            <a:off x="1984862" y="2741605"/>
            <a:ext cx="835812" cy="249192"/>
          </a:xfrm>
          <a:prstGeom prst="rect">
            <a:avLst/>
          </a:prstGeom>
        </p:spPr>
      </p:pic>
      <p:pic>
        <p:nvPicPr>
          <p:cNvPr id="194" name="Picture 5" descr="D:\QNAP\media\logo\blanc_logo.jpg"/>
          <p:cNvPicPr>
            <a:picLocks noChangeAspect="1" noChangeArrowheads="1"/>
          </p:cNvPicPr>
          <p:nvPr/>
        </p:nvPicPr>
        <p:blipFill>
          <a:blip r:embed="rId56" cstate="print"/>
          <a:srcRect/>
          <a:stretch>
            <a:fillRect/>
          </a:stretch>
        </p:blipFill>
        <p:spPr bwMode="auto">
          <a:xfrm>
            <a:off x="1920565" y="2291552"/>
            <a:ext cx="901942" cy="240061"/>
          </a:xfrm>
          <a:prstGeom prst="rect">
            <a:avLst/>
          </a:prstGeom>
          <a:noFill/>
        </p:spPr>
      </p:pic>
      <p:pic>
        <p:nvPicPr>
          <p:cNvPr id="195" name="Picture 7" descr="D:\QNAP\media\logo\Dynacolor_4b398d2f26fc1.png"/>
          <p:cNvPicPr>
            <a:picLocks noChangeAspect="1" noChangeArrowheads="1"/>
          </p:cNvPicPr>
          <p:nvPr/>
        </p:nvPicPr>
        <p:blipFill>
          <a:blip r:embed="rId57" cstate="print"/>
          <a:srcRect/>
          <a:stretch>
            <a:fillRect/>
          </a:stretch>
        </p:blipFill>
        <p:spPr bwMode="auto">
          <a:xfrm>
            <a:off x="4942351" y="2741605"/>
            <a:ext cx="900105" cy="225026"/>
          </a:xfrm>
          <a:prstGeom prst="rect">
            <a:avLst/>
          </a:prstGeom>
          <a:noFill/>
        </p:spPr>
      </p:pic>
      <p:pic>
        <p:nvPicPr>
          <p:cNvPr id="196" name="Picture 8" descr="D:\QNAP\media\logo\grundig_logo.jpg"/>
          <p:cNvPicPr>
            <a:picLocks noChangeAspect="1" noChangeArrowheads="1"/>
          </p:cNvPicPr>
          <p:nvPr/>
        </p:nvPicPr>
        <p:blipFill>
          <a:blip r:embed="rId58" cstate="print"/>
          <a:srcRect t="32786" b="34428"/>
          <a:stretch>
            <a:fillRect/>
          </a:stretch>
        </p:blipFill>
        <p:spPr bwMode="auto">
          <a:xfrm>
            <a:off x="7064028" y="3191655"/>
            <a:ext cx="903119" cy="247392"/>
          </a:xfrm>
          <a:prstGeom prst="rect">
            <a:avLst/>
          </a:prstGeom>
          <a:noFill/>
        </p:spPr>
      </p:pic>
      <p:pic>
        <p:nvPicPr>
          <p:cNvPr id="197" name="Picture 9" descr="D:\QNAP\media\logo\ng_logo-office.png"/>
          <p:cNvPicPr>
            <a:picLocks noChangeAspect="1" noChangeArrowheads="1"/>
          </p:cNvPicPr>
          <p:nvPr/>
        </p:nvPicPr>
        <p:blipFill>
          <a:blip r:embed="rId59" cstate="print"/>
          <a:srcRect/>
          <a:stretch>
            <a:fillRect/>
          </a:stretch>
        </p:blipFill>
        <p:spPr bwMode="auto">
          <a:xfrm>
            <a:off x="2049156" y="4477522"/>
            <a:ext cx="514346" cy="450423"/>
          </a:xfrm>
          <a:prstGeom prst="rect">
            <a:avLst/>
          </a:prstGeom>
          <a:noFill/>
        </p:spPr>
      </p:pic>
      <p:pic>
        <p:nvPicPr>
          <p:cNvPr id="198" name="Picture 10" descr="D:\QNAP\media\logo\SQX Logo.gif"/>
          <p:cNvPicPr>
            <a:picLocks noChangeAspect="1" noChangeArrowheads="1"/>
          </p:cNvPicPr>
          <p:nvPr/>
        </p:nvPicPr>
        <p:blipFill>
          <a:blip r:embed="rId60" cstate="print"/>
          <a:srcRect/>
          <a:stretch>
            <a:fillRect/>
          </a:stretch>
        </p:blipFill>
        <p:spPr bwMode="auto">
          <a:xfrm>
            <a:off x="7128321" y="5031471"/>
            <a:ext cx="835812" cy="282766"/>
          </a:xfrm>
          <a:prstGeom prst="rect">
            <a:avLst/>
          </a:prstGeom>
          <a:noFill/>
        </p:spPr>
      </p:pic>
      <p:pic>
        <p:nvPicPr>
          <p:cNvPr id="199" name="Picture 11" descr="D:\QNAP\media\logo\TRUEN_Logo.gif"/>
          <p:cNvPicPr>
            <a:picLocks noChangeAspect="1" noChangeArrowheads="1"/>
          </p:cNvPicPr>
          <p:nvPr/>
        </p:nvPicPr>
        <p:blipFill>
          <a:blip r:embed="rId61" cstate="print"/>
          <a:srcRect t="23261" b="30216"/>
          <a:stretch>
            <a:fillRect/>
          </a:stretch>
        </p:blipFill>
        <p:spPr bwMode="auto">
          <a:xfrm>
            <a:off x="4042246" y="5441921"/>
            <a:ext cx="833442" cy="257173"/>
          </a:xfrm>
          <a:prstGeom prst="rect">
            <a:avLst/>
          </a:prstGeom>
          <a:noFill/>
        </p:spPr>
      </p:pic>
      <p:pic>
        <p:nvPicPr>
          <p:cNvPr id="200" name="圖片 199" descr="logo_qihan.jpg"/>
          <p:cNvPicPr>
            <a:picLocks noChangeAspect="1"/>
          </p:cNvPicPr>
          <p:nvPr/>
        </p:nvPicPr>
        <p:blipFill>
          <a:blip r:embed="rId62" cstate="print"/>
          <a:stretch>
            <a:fillRect/>
          </a:stretch>
        </p:blipFill>
        <p:spPr>
          <a:xfrm>
            <a:off x="7128321" y="4670402"/>
            <a:ext cx="835812" cy="130387"/>
          </a:xfrm>
          <a:prstGeom prst="rect">
            <a:avLst/>
          </a:prstGeom>
        </p:spPr>
      </p:pic>
      <p:pic>
        <p:nvPicPr>
          <p:cNvPr id="201" name="圖片 200" descr="YUDOR LOGO.jpg"/>
          <p:cNvPicPr>
            <a:picLocks noChangeAspect="1"/>
          </p:cNvPicPr>
          <p:nvPr/>
        </p:nvPicPr>
        <p:blipFill>
          <a:blip r:embed="rId63" cstate="print"/>
          <a:stretch>
            <a:fillRect/>
          </a:stretch>
        </p:blipFill>
        <p:spPr>
          <a:xfrm>
            <a:off x="4042246" y="5827680"/>
            <a:ext cx="835812" cy="278603"/>
          </a:xfrm>
          <a:prstGeom prst="rect">
            <a:avLst/>
          </a:prstGeom>
        </p:spPr>
      </p:pic>
      <p:pic>
        <p:nvPicPr>
          <p:cNvPr id="202" name="圖片 201" descr="3Svision_logo.jpg"/>
          <p:cNvPicPr>
            <a:picLocks noChangeAspect="1"/>
          </p:cNvPicPr>
          <p:nvPr/>
        </p:nvPicPr>
        <p:blipFill>
          <a:blip r:embed="rId64" cstate="print"/>
          <a:stretch>
            <a:fillRect/>
          </a:stretch>
        </p:blipFill>
        <p:spPr>
          <a:xfrm>
            <a:off x="1213343" y="1777206"/>
            <a:ext cx="439865" cy="439865"/>
          </a:xfrm>
          <a:prstGeom prst="rect">
            <a:avLst/>
          </a:prstGeom>
        </p:spPr>
      </p:pic>
      <p:pic>
        <p:nvPicPr>
          <p:cNvPr id="203" name="圖片 202" descr="apexis.jpg"/>
          <p:cNvPicPr>
            <a:picLocks noChangeAspect="1"/>
          </p:cNvPicPr>
          <p:nvPr/>
        </p:nvPicPr>
        <p:blipFill>
          <a:blip r:embed="rId65" cstate="print"/>
          <a:stretch>
            <a:fillRect/>
          </a:stretch>
        </p:blipFill>
        <p:spPr>
          <a:xfrm>
            <a:off x="4003952" y="1905792"/>
            <a:ext cx="874106" cy="209667"/>
          </a:xfrm>
          <a:prstGeom prst="rect">
            <a:avLst/>
          </a:prstGeom>
        </p:spPr>
      </p:pic>
      <p:pic>
        <p:nvPicPr>
          <p:cNvPr id="204" name="圖片 203" descr="eneo.png"/>
          <p:cNvPicPr>
            <a:picLocks noChangeAspect="1"/>
          </p:cNvPicPr>
          <p:nvPr/>
        </p:nvPicPr>
        <p:blipFill>
          <a:blip r:embed="rId66" cstate="print"/>
          <a:stretch>
            <a:fillRect/>
          </a:stretch>
        </p:blipFill>
        <p:spPr>
          <a:xfrm>
            <a:off x="1920569" y="3191657"/>
            <a:ext cx="833338" cy="357145"/>
          </a:xfrm>
          <a:prstGeom prst="rect">
            <a:avLst/>
          </a:prstGeom>
        </p:spPr>
      </p:pic>
      <p:pic>
        <p:nvPicPr>
          <p:cNvPr id="205" name="圖片 204" descr="StarDot.jpg"/>
          <p:cNvPicPr>
            <a:picLocks noChangeAspect="1"/>
          </p:cNvPicPr>
          <p:nvPr/>
        </p:nvPicPr>
        <p:blipFill>
          <a:blip r:embed="rId67" cstate="print"/>
          <a:stretch>
            <a:fillRect/>
          </a:stretch>
        </p:blipFill>
        <p:spPr>
          <a:xfrm>
            <a:off x="956170" y="5441921"/>
            <a:ext cx="835812" cy="332619"/>
          </a:xfrm>
          <a:prstGeom prst="rect">
            <a:avLst/>
          </a:prstGeom>
        </p:spPr>
      </p:pic>
      <p:pic>
        <p:nvPicPr>
          <p:cNvPr id="206" name="圖片 205" descr="planet.png"/>
          <p:cNvPicPr>
            <a:picLocks noChangeAspect="1"/>
          </p:cNvPicPr>
          <p:nvPr/>
        </p:nvPicPr>
        <p:blipFill>
          <a:blip r:embed="rId68" cstate="print"/>
          <a:stretch>
            <a:fillRect/>
          </a:stretch>
        </p:blipFill>
        <p:spPr>
          <a:xfrm>
            <a:off x="6099629" y="4670402"/>
            <a:ext cx="833338" cy="246600"/>
          </a:xfrm>
          <a:prstGeom prst="rect">
            <a:avLst/>
          </a:prstGeom>
        </p:spPr>
      </p:pic>
      <p:pic>
        <p:nvPicPr>
          <p:cNvPr id="121" name="圖片 120" descr="BASLER-Logo.png"/>
          <p:cNvPicPr>
            <a:picLocks noChangeAspect="1"/>
          </p:cNvPicPr>
          <p:nvPr/>
        </p:nvPicPr>
        <p:blipFill>
          <a:blip r:embed="rId69" cstate="print"/>
          <a:stretch>
            <a:fillRect/>
          </a:stretch>
        </p:blipFill>
        <p:spPr>
          <a:xfrm>
            <a:off x="899592" y="2276872"/>
            <a:ext cx="933333" cy="200000"/>
          </a:xfrm>
          <a:prstGeom prst="rect">
            <a:avLst/>
          </a:prstGeom>
        </p:spPr>
      </p:pic>
      <p:grpSp>
        <p:nvGrpSpPr>
          <p:cNvPr id="122" name="群組 47"/>
          <p:cNvGrpSpPr>
            <a:grpSpLocks/>
          </p:cNvGrpSpPr>
          <p:nvPr/>
        </p:nvGrpSpPr>
        <p:grpSpPr bwMode="auto">
          <a:xfrm>
            <a:off x="36219" y="6309320"/>
            <a:ext cx="4751809" cy="432045"/>
            <a:chOff x="1475656" y="5806656"/>
            <a:chExt cx="4752284" cy="432045"/>
          </a:xfrm>
        </p:grpSpPr>
        <p:sp>
          <p:nvSpPr>
            <p:cNvPr id="123" name="矩形 122"/>
            <p:cNvSpPr/>
            <p:nvPr/>
          </p:nvSpPr>
          <p:spPr>
            <a:xfrm>
              <a:off x="1475656" y="5806656"/>
              <a:ext cx="4752284" cy="430656"/>
            </a:xfrm>
            <a:prstGeom prst="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124" name="文字方塊 51"/>
            <p:cNvSpPr txBox="1">
              <a:spLocks noChangeArrowheads="1"/>
            </p:cNvSpPr>
            <p:nvPr/>
          </p:nvSpPr>
          <p:spPr bwMode="auto">
            <a:xfrm>
              <a:off x="2627180" y="5869369"/>
              <a:ext cx="1710896" cy="369332"/>
            </a:xfrm>
            <a:prstGeom prst="rect">
              <a:avLst/>
            </a:prstGeom>
            <a:noFill/>
            <a:ln w="9525">
              <a:noFill/>
              <a:miter lim="800000"/>
              <a:headEnd/>
              <a:tailEnd/>
            </a:ln>
          </p:spPr>
          <p:txBody>
            <a:bodyPr wrap="none">
              <a:spAutoFit/>
            </a:bodyPr>
            <a:lstStyle/>
            <a:p>
              <a:r>
                <a:rPr lang="en-US" altLang="zh-TW" dirty="0">
                  <a:latin typeface="Arial Unicode MS" pitchFamily="34" charset="-120"/>
                  <a:ea typeface="Arial Unicode MS" pitchFamily="34" charset="-120"/>
                </a:rPr>
                <a:t>is a member of</a:t>
              </a:r>
            </a:p>
          </p:txBody>
        </p:sp>
        <p:pic>
          <p:nvPicPr>
            <p:cNvPr id="125" name="Picture 2" descr="D:\qnap\office\pic\logo\ONVIF.png"/>
            <p:cNvPicPr>
              <a:picLocks noChangeAspect="1" noChangeArrowheads="1"/>
            </p:cNvPicPr>
            <p:nvPr/>
          </p:nvPicPr>
          <p:blipFill>
            <a:blip r:embed="rId70" cstate="print"/>
            <a:srcRect/>
            <a:stretch>
              <a:fillRect/>
            </a:stretch>
          </p:blipFill>
          <p:spPr bwMode="auto">
            <a:xfrm>
              <a:off x="4330299" y="5813251"/>
              <a:ext cx="1825625" cy="425450"/>
            </a:xfrm>
            <a:prstGeom prst="rect">
              <a:avLst/>
            </a:prstGeom>
            <a:noFill/>
            <a:ln w="9525">
              <a:noFill/>
              <a:miter lim="800000"/>
              <a:headEnd/>
              <a:tailEnd/>
            </a:ln>
          </p:spPr>
        </p:pic>
      </p:grpSp>
    </p:spTree>
  </p:cSld>
  <p:clrMapOvr>
    <a:masterClrMapping/>
  </p:clrMapOvr>
  <p:transition advTm="3000">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圖片 12" descr="6020LD.png"/>
          <p:cNvPicPr>
            <a:picLocks noChangeAspect="1"/>
          </p:cNvPicPr>
          <p:nvPr/>
        </p:nvPicPr>
        <p:blipFill>
          <a:blip r:embed="rId3" cstate="print"/>
          <a:srcRect/>
          <a:stretch>
            <a:fillRect/>
          </a:stretch>
        </p:blipFill>
        <p:spPr bwMode="auto">
          <a:xfrm>
            <a:off x="2339979" y="2852740"/>
            <a:ext cx="5616575" cy="3455987"/>
          </a:xfrm>
          <a:prstGeom prst="rect">
            <a:avLst/>
          </a:prstGeom>
          <a:noFill/>
          <a:ln w="9525">
            <a:noFill/>
            <a:miter lim="800000"/>
            <a:headEnd/>
            <a:tailEnd/>
          </a:ln>
        </p:spPr>
      </p:pic>
      <p:sp>
        <p:nvSpPr>
          <p:cNvPr id="36867" name="標題 1"/>
          <p:cNvSpPr>
            <a:spLocks noGrp="1"/>
          </p:cNvSpPr>
          <p:nvPr>
            <p:ph type="title"/>
          </p:nvPr>
        </p:nvSpPr>
        <p:spPr/>
        <p:txBody>
          <a:bodyPr>
            <a:normAutofit fontScale="90000"/>
          </a:bodyPr>
          <a:lstStyle/>
          <a:p>
            <a:r>
              <a:rPr lang="en-US" altLang="zh-TW" dirty="0" smtClean="0"/>
              <a:t>First Linux-based Standalone NVR </a:t>
            </a:r>
            <a:br>
              <a:rPr lang="en-US" altLang="zh-TW" dirty="0" smtClean="0"/>
            </a:br>
            <a:r>
              <a:rPr lang="en-US" altLang="zh-TW" dirty="0" smtClean="0"/>
              <a:t>with HD Local Display</a:t>
            </a:r>
          </a:p>
        </p:txBody>
      </p:sp>
      <p:sp>
        <p:nvSpPr>
          <p:cNvPr id="30725" name="投影片編號版面配置區 3"/>
          <p:cNvSpPr>
            <a:spLocks noGrp="1"/>
          </p:cNvSpPr>
          <p:nvPr>
            <p:ph type="sldNum" sz="quarter" idx="12"/>
          </p:nvPr>
        </p:nvSpPr>
        <p:spPr/>
        <p:txBody>
          <a:bodyPr/>
          <a:lstStyle/>
          <a:p>
            <a:fld id="{53AD745E-5792-41E3-86C6-8902259ABB60}" type="slidenum">
              <a:rPr lang="zh-TW" altLang="en-US" smtClean="0"/>
              <a:pPr/>
              <a:t>31</a:t>
            </a:fld>
            <a:endParaRPr lang="en-US" altLang="zh-TW" dirty="0" smtClean="0"/>
          </a:p>
        </p:txBody>
      </p:sp>
      <p:sp>
        <p:nvSpPr>
          <p:cNvPr id="30724" name="內容版面配置區 5"/>
          <p:cNvSpPr>
            <a:spLocks noGrp="1"/>
          </p:cNvSpPr>
          <p:nvPr>
            <p:ph idx="4294967295"/>
          </p:nvPr>
        </p:nvSpPr>
        <p:spPr>
          <a:xfrm>
            <a:off x="446856" y="1341440"/>
            <a:ext cx="8229600" cy="4784725"/>
          </a:xfrm>
        </p:spPr>
        <p:txBody>
          <a:bodyPr>
            <a:normAutofit/>
          </a:bodyPr>
          <a:lstStyle/>
          <a:p>
            <a:r>
              <a:rPr lang="en-US" altLang="zh-TW" sz="2000" dirty="0" smtClean="0"/>
              <a:t>The Linux-based standalone NVR</a:t>
            </a:r>
            <a:r>
              <a:rPr lang="en-US" altLang="zh-TW" sz="2000" dirty="0" smtClean="0">
                <a:solidFill>
                  <a:srgbClr val="FF0000"/>
                </a:solidFill>
              </a:rPr>
              <a:t>*</a:t>
            </a:r>
            <a:r>
              <a:rPr lang="en-US" altLang="zh-TW" sz="2000" dirty="0" smtClean="0"/>
              <a:t> supports PC-less quick configuration, monitoring of IP cameras on the network, video playback and system administration by local display via a VGA monitor, a USB mouse and a USB joystick (optional). The administrator can manage the surveillance system with the least hardware required.</a:t>
            </a:r>
          </a:p>
        </p:txBody>
      </p:sp>
      <p:sp>
        <p:nvSpPr>
          <p:cNvPr id="8" name="文字方塊 7"/>
          <p:cNvSpPr txBox="1"/>
          <p:nvPr/>
        </p:nvSpPr>
        <p:spPr>
          <a:xfrm>
            <a:off x="2339975" y="3284541"/>
            <a:ext cx="1399742" cy="307777"/>
          </a:xfrm>
          <a:prstGeom prst="rect">
            <a:avLst/>
          </a:prstGeom>
          <a:noFill/>
        </p:spPr>
        <p:txBody>
          <a:bodyPr wrap="none">
            <a:spAutoFit/>
          </a:bodyPr>
          <a:lstStyle/>
          <a:p>
            <a:pPr>
              <a:defRPr/>
            </a:pPr>
            <a:r>
              <a:rPr lang="en-US" sz="1400" b="1" dirty="0">
                <a:latin typeface="Arial Unicode MS" pitchFamily="34" charset="-120"/>
                <a:ea typeface="Arial Unicode MS" pitchFamily="34" charset="-120"/>
              </a:rPr>
              <a:t>VGA connector</a:t>
            </a:r>
          </a:p>
        </p:txBody>
      </p:sp>
      <p:sp>
        <p:nvSpPr>
          <p:cNvPr id="12" name="文字方塊 6"/>
          <p:cNvSpPr txBox="1">
            <a:spLocks noChangeArrowheads="1"/>
          </p:cNvSpPr>
          <p:nvPr/>
        </p:nvSpPr>
        <p:spPr bwMode="auto">
          <a:xfrm>
            <a:off x="1306637" y="6291088"/>
            <a:ext cx="3764172" cy="523220"/>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none">
            <a:spAutoFit/>
          </a:bodyPr>
          <a:lstStyle/>
          <a:p>
            <a:pPr>
              <a:defRPr/>
            </a:pPr>
            <a:r>
              <a:rPr lang="zh-TW" altLang="en-US" sz="1400" dirty="0">
                <a:solidFill>
                  <a:srgbClr val="FF0000"/>
                </a:solidFill>
                <a:latin typeface="Arial Unicode MS" pitchFamily="34" charset="-120"/>
                <a:ea typeface="Arial Unicode MS" pitchFamily="34" charset="-120"/>
              </a:rPr>
              <a:t>*</a:t>
            </a:r>
            <a:r>
              <a:rPr lang="en-US" altLang="zh-TW" sz="1400" dirty="0">
                <a:solidFill>
                  <a:srgbClr val="FF0000"/>
                </a:solidFill>
                <a:latin typeface="Arial Unicode MS" pitchFamily="34" charset="-120"/>
                <a:ea typeface="Arial Unicode MS" pitchFamily="34" charset="-120"/>
              </a:rPr>
              <a:t>1</a:t>
            </a:r>
            <a:r>
              <a:rPr lang="zh-TW" altLang="en-US" sz="1400" dirty="0">
                <a:latin typeface="Arial Unicode MS" pitchFamily="34" charset="-120"/>
                <a:ea typeface="Arial Unicode MS" pitchFamily="34" charset="-120"/>
              </a:rPr>
              <a:t> </a:t>
            </a:r>
            <a:r>
              <a:rPr lang="en-US" altLang="zh-TW" sz="1400" dirty="0">
                <a:latin typeface="Arial Unicode MS" pitchFamily="34" charset="-120"/>
                <a:ea typeface="Arial Unicode MS" pitchFamily="34" charset="-120"/>
              </a:rPr>
              <a:t>For </a:t>
            </a:r>
            <a:r>
              <a:rPr lang="en-US" altLang="zh-TW" sz="1400" dirty="0" err="1">
                <a:latin typeface="Arial Unicode MS" pitchFamily="34" charset="-120"/>
                <a:ea typeface="Arial Unicode MS" pitchFamily="34" charset="-120"/>
              </a:rPr>
              <a:t>VioStor</a:t>
            </a:r>
            <a:r>
              <a:rPr lang="en-US" altLang="zh-TW" sz="1400" dirty="0">
                <a:latin typeface="Arial Unicode MS" pitchFamily="34" charset="-120"/>
                <a:ea typeface="Arial Unicode MS" pitchFamily="34" charset="-120"/>
              </a:rPr>
              <a:t> Pro series only</a:t>
            </a:r>
          </a:p>
          <a:p>
            <a:pPr>
              <a:defRPr/>
            </a:pPr>
            <a:r>
              <a:rPr lang="en-US" altLang="zh-TW" sz="1400" dirty="0">
                <a:solidFill>
                  <a:srgbClr val="FF0000"/>
                </a:solidFill>
                <a:latin typeface="Arial Unicode MS" pitchFamily="34" charset="-120"/>
                <a:ea typeface="Arial Unicode MS" pitchFamily="34" charset="-120"/>
              </a:rPr>
              <a:t>*2 </a:t>
            </a:r>
            <a:r>
              <a:rPr lang="en-US" altLang="zh-TW" sz="1400" dirty="0">
                <a:latin typeface="Arial Unicode MS" pitchFamily="34" charset="-120"/>
                <a:ea typeface="Arial Unicode MS" pitchFamily="34" charset="-120"/>
              </a:rPr>
              <a:t>VS-8100 Pro+ support HDMI local display.</a:t>
            </a:r>
          </a:p>
        </p:txBody>
      </p:sp>
      <p:pic>
        <p:nvPicPr>
          <p:cNvPr id="30728" name="圖片 8" descr="HDMI.jpg"/>
          <p:cNvPicPr>
            <a:picLocks noChangeAspect="1"/>
          </p:cNvPicPr>
          <p:nvPr/>
        </p:nvPicPr>
        <p:blipFill>
          <a:blip r:embed="rId4" cstate="print"/>
          <a:srcRect/>
          <a:stretch>
            <a:fillRect/>
          </a:stretch>
        </p:blipFill>
        <p:spPr bwMode="auto">
          <a:xfrm>
            <a:off x="900115" y="3429002"/>
            <a:ext cx="1150937" cy="1079500"/>
          </a:xfrm>
          <a:prstGeom prst="rect">
            <a:avLst/>
          </a:prstGeom>
          <a:noFill/>
          <a:ln w="9525">
            <a:noFill/>
            <a:miter lim="800000"/>
            <a:headEnd/>
            <a:tailEnd/>
          </a:ln>
        </p:spPr>
      </p:pic>
      <p:pic>
        <p:nvPicPr>
          <p:cNvPr id="30729" name="圖片 9" descr="Top left w_shadow.png"/>
          <p:cNvPicPr>
            <a:picLocks noChangeAspect="1"/>
          </p:cNvPicPr>
          <p:nvPr/>
        </p:nvPicPr>
        <p:blipFill>
          <a:blip r:embed="rId5" cstate="print"/>
          <a:srcRect/>
          <a:stretch>
            <a:fillRect/>
          </a:stretch>
        </p:blipFill>
        <p:spPr bwMode="auto">
          <a:xfrm>
            <a:off x="611188" y="4149727"/>
            <a:ext cx="1814512" cy="2132013"/>
          </a:xfrm>
          <a:prstGeom prst="rect">
            <a:avLst/>
          </a:prstGeom>
          <a:noFill/>
          <a:ln w="9525">
            <a:noFill/>
            <a:miter lim="800000"/>
            <a:headEnd/>
            <a:tailEnd/>
          </a:ln>
        </p:spPr>
      </p:pic>
    </p:spTree>
  </p:cSld>
  <p:clrMapOvr>
    <a:masterClrMapping/>
  </p:clrMapOvr>
  <p:transition advTm="3000">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rmAutofit/>
          </a:bodyPr>
          <a:lstStyle/>
          <a:p>
            <a:r>
              <a:rPr lang="fr-FR" altLang="zh-TW" dirty="0" smtClean="0"/>
              <a:t>QNAP Surveillance Client for Mac</a:t>
            </a:r>
            <a:endParaRPr lang="zh-TW" altLang="en-US" dirty="0"/>
          </a:p>
        </p:txBody>
      </p:sp>
      <p:pic>
        <p:nvPicPr>
          <p:cNvPr id="5" name="圖片 4" descr="螢幕快照 2012-03-27 下午12.28.05.jpg"/>
          <p:cNvPicPr>
            <a:picLocks noChangeAspect="1"/>
          </p:cNvPicPr>
          <p:nvPr/>
        </p:nvPicPr>
        <p:blipFill>
          <a:blip r:embed="rId3" cstate="print"/>
          <a:stretch>
            <a:fillRect/>
          </a:stretch>
        </p:blipFill>
        <p:spPr>
          <a:xfrm>
            <a:off x="4788024" y="1593179"/>
            <a:ext cx="3903756" cy="2195863"/>
          </a:xfrm>
          <a:prstGeom prst="rect">
            <a:avLst/>
          </a:prstGeom>
        </p:spPr>
      </p:pic>
      <p:pic>
        <p:nvPicPr>
          <p:cNvPr id="8" name="內容版面配置區 3" descr="螢幕快照 2012-03-27 下午12.21.42.jpg"/>
          <p:cNvPicPr>
            <a:picLocks noChangeAspect="1"/>
          </p:cNvPicPr>
          <p:nvPr/>
        </p:nvPicPr>
        <p:blipFill>
          <a:blip r:embed="rId4" cstate="print"/>
          <a:stretch>
            <a:fillRect/>
          </a:stretch>
        </p:blipFill>
        <p:spPr>
          <a:xfrm>
            <a:off x="755576" y="1556792"/>
            <a:ext cx="3968440" cy="2232248"/>
          </a:xfrm>
          <a:prstGeom prst="rect">
            <a:avLst/>
          </a:prstGeom>
        </p:spPr>
      </p:pic>
      <p:sp>
        <p:nvSpPr>
          <p:cNvPr id="11" name="文字方塊 10"/>
          <p:cNvSpPr txBox="1"/>
          <p:nvPr/>
        </p:nvSpPr>
        <p:spPr>
          <a:xfrm>
            <a:off x="2177296" y="3717032"/>
            <a:ext cx="1746632" cy="369332"/>
          </a:xfrm>
          <a:prstGeom prst="rect">
            <a:avLst/>
          </a:prstGeom>
          <a:noFill/>
        </p:spPr>
        <p:txBody>
          <a:bodyPr wrap="none" rtlCol="0">
            <a:spAutoFit/>
          </a:bodyPr>
          <a:lstStyle/>
          <a:p>
            <a:r>
              <a:rPr lang="en-US" altLang="zh-TW" dirty="0" smtClean="0"/>
              <a:t>Monitoring page</a:t>
            </a:r>
            <a:endParaRPr lang="zh-TW" altLang="en-US" dirty="0"/>
          </a:p>
        </p:txBody>
      </p:sp>
      <p:sp>
        <p:nvSpPr>
          <p:cNvPr id="13" name="文字方塊 12"/>
          <p:cNvSpPr txBox="1"/>
          <p:nvPr/>
        </p:nvSpPr>
        <p:spPr>
          <a:xfrm>
            <a:off x="6156177" y="3717032"/>
            <a:ext cx="1508939" cy="369332"/>
          </a:xfrm>
          <a:prstGeom prst="rect">
            <a:avLst/>
          </a:prstGeom>
          <a:noFill/>
        </p:spPr>
        <p:txBody>
          <a:bodyPr wrap="none" rtlCol="0">
            <a:spAutoFit/>
          </a:bodyPr>
          <a:lstStyle/>
          <a:p>
            <a:r>
              <a:rPr lang="en-US" altLang="zh-TW" dirty="0" smtClean="0"/>
              <a:t>Playback page</a:t>
            </a:r>
            <a:endParaRPr lang="zh-TW" altLang="en-US" dirty="0"/>
          </a:p>
        </p:txBody>
      </p:sp>
      <p:pic>
        <p:nvPicPr>
          <p:cNvPr id="14" name="圖片 13" descr="螢幕快照 2012-03-26 上午10.15.42.png"/>
          <p:cNvPicPr>
            <a:picLocks noChangeAspect="1"/>
          </p:cNvPicPr>
          <p:nvPr/>
        </p:nvPicPr>
        <p:blipFill>
          <a:blip r:embed="rId5" cstate="print"/>
          <a:stretch>
            <a:fillRect/>
          </a:stretch>
        </p:blipFill>
        <p:spPr>
          <a:xfrm>
            <a:off x="-3060848" y="1700810"/>
            <a:ext cx="2808312" cy="1561148"/>
          </a:xfrm>
          <a:prstGeom prst="rect">
            <a:avLst/>
          </a:prstGeom>
        </p:spPr>
      </p:pic>
      <p:sp>
        <p:nvSpPr>
          <p:cNvPr id="15" name="文字方塊 14"/>
          <p:cNvSpPr txBox="1"/>
          <p:nvPr/>
        </p:nvSpPr>
        <p:spPr>
          <a:xfrm>
            <a:off x="827584" y="4067780"/>
            <a:ext cx="6880986" cy="369332"/>
          </a:xfrm>
          <a:prstGeom prst="rect">
            <a:avLst/>
          </a:prstGeom>
          <a:noFill/>
        </p:spPr>
        <p:txBody>
          <a:bodyPr wrap="none" rtlCol="0">
            <a:spAutoFit/>
          </a:bodyPr>
          <a:lstStyle/>
          <a:p>
            <a:r>
              <a:rPr lang="en-US" altLang="zh-TW" dirty="0" smtClean="0"/>
              <a:t>Only live view and playback are supported on QNAP Surveillance Client.</a:t>
            </a:r>
            <a:endParaRPr lang="zh-TW" altLang="en-US" dirty="0"/>
          </a:p>
        </p:txBody>
      </p:sp>
      <p:sp>
        <p:nvSpPr>
          <p:cNvPr id="16" name="文字方塊 15"/>
          <p:cNvSpPr txBox="1"/>
          <p:nvPr/>
        </p:nvSpPr>
        <p:spPr>
          <a:xfrm>
            <a:off x="755576" y="4726887"/>
            <a:ext cx="7848872" cy="646331"/>
          </a:xfrm>
          <a:prstGeom prst="rect">
            <a:avLst/>
          </a:prstGeom>
          <a:noFill/>
        </p:spPr>
        <p:txBody>
          <a:bodyPr wrap="square" rtlCol="0">
            <a:spAutoFit/>
          </a:bodyPr>
          <a:lstStyle/>
          <a:p>
            <a:r>
              <a:rPr lang="en-US" altLang="zh-TW" dirty="0" smtClean="0"/>
              <a:t>Note: To use QNAP Surveillance Client for Mac, your Mac should be running OS X Lion 10.7.x.</a:t>
            </a:r>
          </a:p>
        </p:txBody>
      </p:sp>
      <p:sp>
        <p:nvSpPr>
          <p:cNvPr id="17" name="文字方塊 16"/>
          <p:cNvSpPr txBox="1"/>
          <p:nvPr/>
        </p:nvSpPr>
        <p:spPr>
          <a:xfrm>
            <a:off x="1259632" y="6165307"/>
            <a:ext cx="7416824" cy="646331"/>
          </a:xfrm>
          <a:prstGeom prst="rect">
            <a:avLst/>
          </a:prstGeom>
          <a:noFill/>
        </p:spPr>
        <p:txBody>
          <a:bodyPr wrap="square" rtlCol="0">
            <a:spAutoFit/>
          </a:bodyPr>
          <a:lstStyle/>
          <a:p>
            <a:r>
              <a:rPr lang="en-US" altLang="zh-TW" dirty="0" smtClean="0"/>
              <a:t>Mac and Mac OS are trademarks of Apple Inc., registered in the U.S. and other countries.</a:t>
            </a:r>
            <a:endParaRPr lang="zh-TW" altLang="en-US" dirty="0"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128-channel Monitoring </a:t>
            </a:r>
            <a:br>
              <a:rPr lang="en-US" altLang="zh-TW" dirty="0" smtClean="0"/>
            </a:br>
            <a:r>
              <a:rPr lang="en-US" altLang="zh-TW" dirty="0" smtClean="0"/>
              <a:t>from Multiple </a:t>
            </a:r>
            <a:r>
              <a:rPr lang="en-US" altLang="zh-TW" dirty="0" err="1" smtClean="0"/>
              <a:t>VioStor</a:t>
            </a:r>
            <a:r>
              <a:rPr lang="en-US" altLang="zh-TW" dirty="0" smtClean="0"/>
              <a:t> NVR Servers</a:t>
            </a:r>
            <a:endParaRPr lang="zh-TW" altLang="en-US" dirty="0"/>
          </a:p>
        </p:txBody>
      </p:sp>
      <p:pic>
        <p:nvPicPr>
          <p:cNvPr id="5" name="Picture 2"/>
          <p:cNvPicPr>
            <a:picLocks noChangeAspect="1" noChangeArrowheads="1"/>
          </p:cNvPicPr>
          <p:nvPr/>
        </p:nvPicPr>
        <p:blipFill>
          <a:blip r:embed="rId2" cstate="print"/>
          <a:srcRect/>
          <a:stretch>
            <a:fillRect/>
          </a:stretch>
        </p:blipFill>
        <p:spPr bwMode="auto">
          <a:xfrm>
            <a:off x="900113" y="3357786"/>
            <a:ext cx="7489825" cy="2016125"/>
          </a:xfrm>
          <a:prstGeom prst="rect">
            <a:avLst/>
          </a:prstGeom>
          <a:noFill/>
          <a:ln w="9525">
            <a:noFill/>
            <a:miter lim="800000"/>
            <a:headEnd/>
            <a:tailEnd/>
          </a:ln>
        </p:spPr>
      </p:pic>
      <p:pic>
        <p:nvPicPr>
          <p:cNvPr id="6" name="Picture 15"/>
          <p:cNvPicPr>
            <a:picLocks noChangeAspect="1" noChangeArrowheads="1"/>
          </p:cNvPicPr>
          <p:nvPr/>
        </p:nvPicPr>
        <p:blipFill>
          <a:blip r:embed="rId3" cstate="print"/>
          <a:srcRect/>
          <a:stretch>
            <a:fillRect/>
          </a:stretch>
        </p:blipFill>
        <p:spPr bwMode="auto">
          <a:xfrm>
            <a:off x="971550" y="2009998"/>
            <a:ext cx="1498600" cy="1150938"/>
          </a:xfrm>
          <a:prstGeom prst="rect">
            <a:avLst/>
          </a:prstGeom>
          <a:noFill/>
          <a:ln w="9525">
            <a:noFill/>
            <a:miter lim="800000"/>
            <a:headEnd/>
            <a:tailEnd/>
          </a:ln>
        </p:spPr>
      </p:pic>
      <p:sp>
        <p:nvSpPr>
          <p:cNvPr id="14" name="Rectangle 13"/>
          <p:cNvSpPr>
            <a:spLocks noChangeArrowheads="1"/>
          </p:cNvSpPr>
          <p:nvPr/>
        </p:nvSpPr>
        <p:spPr bwMode="auto">
          <a:xfrm>
            <a:off x="3131418" y="1496839"/>
            <a:ext cx="2952750" cy="708025"/>
          </a:xfrm>
          <a:prstGeom prst="rect">
            <a:avLst/>
          </a:prstGeom>
          <a:noFill/>
          <a:ln w="9525">
            <a:noFill/>
            <a:miter lim="800000"/>
            <a:headEnd/>
            <a:tailEnd/>
          </a:ln>
        </p:spPr>
        <p:txBody>
          <a:bodyPr>
            <a:spAutoFit/>
          </a:bodyPr>
          <a:lstStyle/>
          <a:p>
            <a:pPr algn="ctr"/>
            <a:r>
              <a:rPr lang="en-US" altLang="zh-TW" sz="2000" b="1" dirty="0">
                <a:ea typeface="新細明體" pitchFamily="18" charset="-120"/>
                <a:cs typeface="Calibri" pitchFamily="34" charset="0"/>
              </a:rPr>
              <a:t>Free embedded VMS</a:t>
            </a:r>
          </a:p>
          <a:p>
            <a:pPr algn="ctr"/>
            <a:r>
              <a:rPr lang="en-US" altLang="zh-TW" sz="2000" dirty="0">
                <a:ea typeface="新細明體" pitchFamily="18" charset="-120"/>
                <a:cs typeface="Calibri" pitchFamily="34" charset="0"/>
              </a:rPr>
              <a:t>Up to 128 Channel</a:t>
            </a:r>
            <a:endParaRPr lang="zh-TW" altLang="en-US" sz="2000" dirty="0">
              <a:ea typeface="新細明體" pitchFamily="18" charset="-120"/>
            </a:endParaRPr>
          </a:p>
        </p:txBody>
      </p:sp>
      <p:sp>
        <p:nvSpPr>
          <p:cNvPr id="16" name="文字方塊 641"/>
          <p:cNvSpPr txBox="1">
            <a:spLocks noChangeArrowheads="1"/>
          </p:cNvSpPr>
          <p:nvPr/>
        </p:nvSpPr>
        <p:spPr bwMode="auto">
          <a:xfrm>
            <a:off x="2627784" y="5157192"/>
            <a:ext cx="1525587" cy="339725"/>
          </a:xfrm>
          <a:prstGeom prst="rect">
            <a:avLst/>
          </a:prstGeom>
          <a:noFill/>
          <a:ln w="9525">
            <a:noFill/>
            <a:miter lim="800000"/>
            <a:headEnd/>
            <a:tailEnd/>
          </a:ln>
        </p:spPr>
        <p:txBody>
          <a:bodyPr>
            <a:spAutoFit/>
          </a:bodyPr>
          <a:lstStyle/>
          <a:p>
            <a:pPr algn="ctr"/>
            <a:r>
              <a:rPr kumimoji="1" lang="en-US" altLang="zh-TW" sz="1600" b="1">
                <a:solidFill>
                  <a:srgbClr val="7F7F7F"/>
                </a:solidFill>
                <a:ea typeface="新細明體" pitchFamily="18" charset="-120"/>
                <a:cs typeface="Calibri" pitchFamily="34" charset="0"/>
              </a:rPr>
              <a:t>IP Camera</a:t>
            </a:r>
          </a:p>
        </p:txBody>
      </p:sp>
      <p:sp>
        <p:nvSpPr>
          <p:cNvPr id="17" name="文字方塊 16"/>
          <p:cNvSpPr txBox="1">
            <a:spLocks noChangeArrowheads="1"/>
          </p:cNvSpPr>
          <p:nvPr/>
        </p:nvSpPr>
        <p:spPr bwMode="auto">
          <a:xfrm>
            <a:off x="0" y="4581748"/>
            <a:ext cx="1649413" cy="339725"/>
          </a:xfrm>
          <a:prstGeom prst="rect">
            <a:avLst/>
          </a:prstGeom>
          <a:noFill/>
          <a:ln w="9525">
            <a:noFill/>
            <a:miter lim="800000"/>
            <a:headEnd/>
            <a:tailEnd/>
          </a:ln>
        </p:spPr>
        <p:txBody>
          <a:bodyPr>
            <a:spAutoFit/>
          </a:bodyPr>
          <a:lstStyle/>
          <a:p>
            <a:pPr algn="ctr"/>
            <a:r>
              <a:rPr kumimoji="1" lang="en-US" altLang="zh-TW" sz="1600" b="1">
                <a:solidFill>
                  <a:srgbClr val="7F7F7F"/>
                </a:solidFill>
                <a:ea typeface="新細明體" pitchFamily="18" charset="-120"/>
                <a:cs typeface="Calibri" pitchFamily="34" charset="0"/>
              </a:rPr>
              <a:t>Video Server</a:t>
            </a:r>
          </a:p>
        </p:txBody>
      </p:sp>
      <p:sp>
        <p:nvSpPr>
          <p:cNvPr id="18" name="矩形 3"/>
          <p:cNvSpPr>
            <a:spLocks noChangeArrowheads="1"/>
          </p:cNvSpPr>
          <p:nvPr/>
        </p:nvSpPr>
        <p:spPr bwMode="auto">
          <a:xfrm>
            <a:off x="971550" y="5321523"/>
            <a:ext cx="1512888" cy="339725"/>
          </a:xfrm>
          <a:prstGeom prst="rect">
            <a:avLst/>
          </a:prstGeom>
          <a:noFill/>
          <a:ln w="9525">
            <a:noFill/>
            <a:miter lim="800000"/>
            <a:headEnd/>
            <a:tailEnd/>
          </a:ln>
        </p:spPr>
        <p:txBody>
          <a:bodyPr>
            <a:spAutoFit/>
          </a:bodyPr>
          <a:lstStyle/>
          <a:p>
            <a:pPr algn="ctr"/>
            <a:r>
              <a:rPr lang="en-US" altLang="zh-TW" sz="1600" b="1">
                <a:solidFill>
                  <a:srgbClr val="7F7F7F"/>
                </a:solidFill>
                <a:ea typeface="新細明體" pitchFamily="18" charset="-120"/>
                <a:cs typeface="Calibri" pitchFamily="34" charset="0"/>
              </a:rPr>
              <a:t>Analog Camera</a:t>
            </a:r>
          </a:p>
        </p:txBody>
      </p:sp>
      <p:sp>
        <p:nvSpPr>
          <p:cNvPr id="19" name="矩形 17"/>
          <p:cNvSpPr>
            <a:spLocks noChangeArrowheads="1"/>
          </p:cNvSpPr>
          <p:nvPr/>
        </p:nvSpPr>
        <p:spPr bwMode="auto">
          <a:xfrm>
            <a:off x="7542213" y="4530948"/>
            <a:ext cx="942975" cy="338138"/>
          </a:xfrm>
          <a:prstGeom prst="rect">
            <a:avLst/>
          </a:prstGeom>
          <a:noFill/>
          <a:ln w="9525">
            <a:noFill/>
            <a:miter lim="800000"/>
            <a:headEnd/>
            <a:tailEnd/>
          </a:ln>
        </p:spPr>
        <p:txBody>
          <a:bodyPr wrap="none">
            <a:spAutoFit/>
          </a:bodyPr>
          <a:lstStyle/>
          <a:p>
            <a:pPr algn="ctr"/>
            <a:r>
              <a:rPr lang="en-US" altLang="zh-TW" sz="1600" b="1">
                <a:solidFill>
                  <a:srgbClr val="7F7F7F"/>
                </a:solidFill>
                <a:ea typeface="新細明體" pitchFamily="18" charset="-120"/>
                <a:cs typeface="Calibri" pitchFamily="34" charset="0"/>
              </a:rPr>
              <a:t>PC Client</a:t>
            </a:r>
          </a:p>
        </p:txBody>
      </p:sp>
      <p:sp>
        <p:nvSpPr>
          <p:cNvPr id="20" name="TextBox 20"/>
          <p:cNvSpPr txBox="1">
            <a:spLocks noChangeArrowheads="1"/>
          </p:cNvSpPr>
          <p:nvPr/>
        </p:nvSpPr>
        <p:spPr bwMode="auto">
          <a:xfrm>
            <a:off x="911225" y="3233961"/>
            <a:ext cx="1674813" cy="338137"/>
          </a:xfrm>
          <a:prstGeom prst="rect">
            <a:avLst/>
          </a:prstGeom>
          <a:noFill/>
          <a:ln w="9525">
            <a:noFill/>
            <a:miter lim="800000"/>
            <a:headEnd/>
            <a:tailEnd/>
          </a:ln>
        </p:spPr>
        <p:txBody>
          <a:bodyPr>
            <a:spAutoFit/>
          </a:bodyPr>
          <a:lstStyle/>
          <a:p>
            <a:r>
              <a:rPr lang="en-US" altLang="zh-TW" sz="1600" b="1">
                <a:solidFill>
                  <a:srgbClr val="7F7F7F"/>
                </a:solidFill>
                <a:cs typeface="Calibri" pitchFamily="34" charset="0"/>
              </a:rPr>
              <a:t>HD local display</a:t>
            </a:r>
          </a:p>
        </p:txBody>
      </p:sp>
      <p:grpSp>
        <p:nvGrpSpPr>
          <p:cNvPr id="3" name="群組 12"/>
          <p:cNvGrpSpPr>
            <a:grpSpLocks/>
          </p:cNvGrpSpPr>
          <p:nvPr/>
        </p:nvGrpSpPr>
        <p:grpSpPr bwMode="auto">
          <a:xfrm>
            <a:off x="971600" y="5454924"/>
            <a:ext cx="7643812" cy="1214437"/>
            <a:chOff x="785760" y="5143524"/>
            <a:chExt cx="7643866" cy="1214446"/>
          </a:xfrm>
        </p:grpSpPr>
        <p:sp>
          <p:nvSpPr>
            <p:cNvPr id="22" name="綵帶 (向上) 21"/>
            <p:cNvSpPr/>
            <p:nvPr/>
          </p:nvSpPr>
          <p:spPr>
            <a:xfrm>
              <a:off x="785760" y="5143524"/>
              <a:ext cx="7643866" cy="1214446"/>
            </a:xfrm>
            <a:prstGeom prst="ribbon2">
              <a:avLst/>
            </a:prstGeom>
            <a:ln>
              <a:solidFill>
                <a:schemeClr val="tx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TW" altLang="en-US">
                <a:latin typeface="Arial Unicode MS" pitchFamily="34" charset="-120"/>
                <a:ea typeface="Arial Unicode MS" pitchFamily="34" charset="-120"/>
              </a:endParaRPr>
            </a:p>
          </p:txBody>
        </p:sp>
        <p:sp>
          <p:nvSpPr>
            <p:cNvPr id="23" name="文字方塊 7"/>
            <p:cNvSpPr txBox="1">
              <a:spLocks noChangeArrowheads="1"/>
            </p:cNvSpPr>
            <p:nvPr/>
          </p:nvSpPr>
          <p:spPr bwMode="auto">
            <a:xfrm>
              <a:off x="3071776" y="5402327"/>
              <a:ext cx="3214710" cy="338557"/>
            </a:xfrm>
            <a:prstGeom prst="rect">
              <a:avLst/>
            </a:prstGeom>
            <a:noFill/>
            <a:ln w="9525">
              <a:noFill/>
              <a:miter lim="800000"/>
              <a:headEnd/>
              <a:tailEnd/>
            </a:ln>
          </p:spPr>
          <p:txBody>
            <a:bodyPr>
              <a:spAutoFit/>
            </a:bodyPr>
            <a:lstStyle/>
            <a:p>
              <a:pPr algn="ctr"/>
              <a:r>
                <a:rPr lang="en-US" altLang="zh-TW" sz="1600" dirty="0">
                  <a:solidFill>
                    <a:schemeClr val="tx2"/>
                  </a:solidFill>
                  <a:latin typeface="Arial Unicode MS" pitchFamily="34" charset="-120"/>
                  <a:ea typeface="Arial Unicode MS" pitchFamily="34" charset="-120"/>
                </a:rPr>
                <a:t>No additional software required!</a:t>
              </a:r>
              <a:endParaRPr lang="zh-TW" altLang="en-US" sz="1600" dirty="0">
                <a:solidFill>
                  <a:schemeClr val="tx2"/>
                </a:solidFill>
                <a:latin typeface="Arial Unicode MS" pitchFamily="34" charset="-120"/>
                <a:ea typeface="Arial Unicode MS" pitchFamily="34" charset="-120"/>
              </a:endParaRPr>
            </a:p>
          </p:txBody>
        </p:sp>
      </p:grpSp>
      <p:pic>
        <p:nvPicPr>
          <p:cNvPr id="24" name="Picture 7"/>
          <p:cNvPicPr>
            <a:picLocks noChangeAspect="1" noChangeArrowheads="1"/>
          </p:cNvPicPr>
          <p:nvPr/>
        </p:nvPicPr>
        <p:blipFill>
          <a:blip r:embed="rId4" cstate="print"/>
          <a:srcRect/>
          <a:stretch>
            <a:fillRect/>
          </a:stretch>
        </p:blipFill>
        <p:spPr bwMode="auto">
          <a:xfrm>
            <a:off x="7884368" y="2225650"/>
            <a:ext cx="1152128" cy="642301"/>
          </a:xfrm>
          <a:prstGeom prst="rect">
            <a:avLst/>
          </a:prstGeom>
          <a:noFill/>
          <a:ln w="9525">
            <a:noFill/>
            <a:miter lim="800000"/>
            <a:headEnd/>
            <a:tailEnd/>
          </a:ln>
        </p:spPr>
      </p:pic>
      <p:pic>
        <p:nvPicPr>
          <p:cNvPr id="25" name="Picture 7"/>
          <p:cNvPicPr>
            <a:picLocks noChangeAspect="1" noChangeArrowheads="1"/>
          </p:cNvPicPr>
          <p:nvPr/>
        </p:nvPicPr>
        <p:blipFill>
          <a:blip r:embed="rId4" cstate="print"/>
          <a:srcRect/>
          <a:stretch>
            <a:fillRect/>
          </a:stretch>
        </p:blipFill>
        <p:spPr bwMode="auto">
          <a:xfrm>
            <a:off x="7740352" y="2363895"/>
            <a:ext cx="1152128" cy="642301"/>
          </a:xfrm>
          <a:prstGeom prst="rect">
            <a:avLst/>
          </a:prstGeom>
          <a:noFill/>
          <a:ln w="9525">
            <a:noFill/>
            <a:miter lim="800000"/>
            <a:headEnd/>
            <a:tailEnd/>
          </a:ln>
        </p:spPr>
      </p:pic>
      <p:pic>
        <p:nvPicPr>
          <p:cNvPr id="26" name="Picture 7"/>
          <p:cNvPicPr>
            <a:picLocks noChangeAspect="1" noChangeArrowheads="1"/>
          </p:cNvPicPr>
          <p:nvPr/>
        </p:nvPicPr>
        <p:blipFill>
          <a:blip r:embed="rId4" cstate="print"/>
          <a:srcRect/>
          <a:stretch>
            <a:fillRect/>
          </a:stretch>
        </p:blipFill>
        <p:spPr bwMode="auto">
          <a:xfrm>
            <a:off x="7596336" y="2579919"/>
            <a:ext cx="1152128" cy="642301"/>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par>
                          <p:cTn id="8" fill="hold">
                            <p:stCondLst>
                              <p:cond delay="1000"/>
                            </p:stCondLst>
                            <p:childTnLst>
                              <p:par>
                                <p:cTn id="9" presetID="4" presetClass="entr" presetSubtype="16"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標題 1"/>
          <p:cNvSpPr>
            <a:spLocks noGrp="1"/>
          </p:cNvSpPr>
          <p:nvPr>
            <p:ph type="title"/>
          </p:nvPr>
        </p:nvSpPr>
        <p:spPr/>
        <p:txBody>
          <a:bodyPr>
            <a:normAutofit fontScale="90000"/>
          </a:bodyPr>
          <a:lstStyle/>
          <a:p>
            <a:r>
              <a:rPr lang="en-US" altLang="zh-TW" smtClean="0"/>
              <a:t>Advanced Event Management </a:t>
            </a:r>
            <a:br>
              <a:rPr lang="en-US" altLang="zh-TW" smtClean="0"/>
            </a:br>
            <a:r>
              <a:rPr lang="en-US" altLang="zh-TW" smtClean="0"/>
              <a:t>for Event Handling</a:t>
            </a:r>
          </a:p>
        </p:txBody>
      </p:sp>
      <p:sp>
        <p:nvSpPr>
          <p:cNvPr id="38915" name="投影片編號版面配置區 4"/>
          <p:cNvSpPr>
            <a:spLocks noGrp="1"/>
          </p:cNvSpPr>
          <p:nvPr>
            <p:ph type="sldNum" sz="quarter" idx="12"/>
          </p:nvPr>
        </p:nvSpPr>
        <p:spPr/>
        <p:txBody>
          <a:bodyPr/>
          <a:lstStyle/>
          <a:p>
            <a:fld id="{A38B8953-0867-4011-893D-426A463AF8F4}" type="slidenum">
              <a:rPr lang="zh-TW" altLang="en-US" smtClean="0"/>
              <a:pPr/>
              <a:t>34</a:t>
            </a:fld>
            <a:endParaRPr lang="en-US" altLang="zh-TW" smtClean="0"/>
          </a:p>
        </p:txBody>
      </p:sp>
      <p:pic>
        <p:nvPicPr>
          <p:cNvPr id="38916" name="Picture 6"/>
          <p:cNvPicPr>
            <a:picLocks noChangeAspect="1" noChangeArrowheads="1"/>
          </p:cNvPicPr>
          <p:nvPr/>
        </p:nvPicPr>
        <p:blipFill>
          <a:blip r:embed="rId3" cstate="print"/>
          <a:srcRect/>
          <a:stretch>
            <a:fillRect/>
          </a:stretch>
        </p:blipFill>
        <p:spPr bwMode="auto">
          <a:xfrm>
            <a:off x="1258891" y="1477963"/>
            <a:ext cx="6613525" cy="2832100"/>
          </a:xfrm>
          <a:prstGeom prst="rect">
            <a:avLst/>
          </a:prstGeom>
          <a:noFill/>
          <a:ln w="9525">
            <a:noFill/>
            <a:miter lim="800000"/>
            <a:headEnd/>
            <a:tailEnd/>
          </a:ln>
        </p:spPr>
      </p:pic>
      <p:graphicFrame>
        <p:nvGraphicFramePr>
          <p:cNvPr id="7" name="資料庫圖表 6"/>
          <p:cNvGraphicFramePr/>
          <p:nvPr/>
        </p:nvGraphicFramePr>
        <p:xfrm>
          <a:off x="1125265" y="4259761"/>
          <a:ext cx="6626464" cy="24007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advTm="3000">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標題 1"/>
          <p:cNvSpPr>
            <a:spLocks noGrp="1"/>
          </p:cNvSpPr>
          <p:nvPr>
            <p:ph type="title"/>
          </p:nvPr>
        </p:nvSpPr>
        <p:spPr/>
        <p:txBody>
          <a:bodyPr/>
          <a:lstStyle/>
          <a:p>
            <a:r>
              <a:rPr lang="en-US" altLang="zh-TW" smtClean="0"/>
              <a:t>Megapixel Recording</a:t>
            </a:r>
          </a:p>
        </p:txBody>
      </p:sp>
      <p:sp>
        <p:nvSpPr>
          <p:cNvPr id="34819" name="內容版面配置區 2"/>
          <p:cNvSpPr>
            <a:spLocks noGrp="1"/>
          </p:cNvSpPr>
          <p:nvPr>
            <p:ph idx="1"/>
          </p:nvPr>
        </p:nvSpPr>
        <p:spPr/>
        <p:txBody>
          <a:bodyPr/>
          <a:lstStyle/>
          <a:p>
            <a:r>
              <a:rPr lang="en-US" altLang="zh-TW" smtClean="0"/>
              <a:t>High Performance Megapixel Recording</a:t>
            </a:r>
          </a:p>
        </p:txBody>
      </p:sp>
      <p:sp>
        <p:nvSpPr>
          <p:cNvPr id="34820" name="投影片編號版面配置區 5"/>
          <p:cNvSpPr>
            <a:spLocks noGrp="1"/>
          </p:cNvSpPr>
          <p:nvPr>
            <p:ph type="sldNum" sz="quarter" idx="11"/>
          </p:nvPr>
        </p:nvSpPr>
        <p:spPr/>
        <p:txBody>
          <a:bodyPr/>
          <a:lstStyle/>
          <a:p>
            <a:fld id="{83CA8E9B-CFA7-44EE-93BD-458A60B69670}" type="slidenum">
              <a:rPr lang="zh-TW" altLang="en-US" smtClean="0"/>
              <a:pPr/>
              <a:t>35</a:t>
            </a:fld>
            <a:endParaRPr lang="en-US" altLang="zh-TW" smtClean="0"/>
          </a:p>
        </p:txBody>
      </p:sp>
      <p:graphicFrame>
        <p:nvGraphicFramePr>
          <p:cNvPr id="31779" name="Group 35"/>
          <p:cNvGraphicFramePr>
            <a:graphicFrameLocks noGrp="1"/>
          </p:cNvGraphicFramePr>
          <p:nvPr/>
        </p:nvGraphicFramePr>
        <p:xfrm>
          <a:off x="457203" y="1887835"/>
          <a:ext cx="7891463" cy="2981325"/>
        </p:xfrm>
        <a:graphic>
          <a:graphicData uri="http://schemas.openxmlformats.org/drawingml/2006/table">
            <a:tbl>
              <a:tblPr/>
              <a:tblGrid>
                <a:gridCol w="5313363"/>
                <a:gridCol w="2578100"/>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NVR Model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FFFFFF"/>
                          </a:solidFill>
                          <a:effectLst/>
                          <a:latin typeface="Calibri" pitchFamily="34" charset="0"/>
                          <a:ea typeface="新細明體" pitchFamily="18" charset="-120"/>
                          <a:cs typeface="Arial" charset="0"/>
                        </a:rPr>
                        <a:t>Network Throughput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VS-12164U-RP/12156U-RP/12148U-RP/12140U-RP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450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VS-8148U-RP/8140U-RP/8132U-RP/8124U-RP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400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VS-8148/8140/8132/8124</a:t>
                      </a:r>
                      <a:r>
                        <a:rPr kumimoji="0" lang="zh-TW" altLang="en-US"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400 </a:t>
                      </a: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VS-6020 Pro/6016 Pro/6012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VS-4016U-RP Pro/4012U-RP</a:t>
                      </a:r>
                      <a:r>
                        <a:rPr kumimoji="0" lang="zh-TW" altLang="en-US" sz="1600" b="0" i="0" u="none" strike="noStrike" cap="none" normalizeH="0" baseline="0" smtClean="0">
                          <a:ln>
                            <a:noFill/>
                          </a:ln>
                          <a:solidFill>
                            <a:srgbClr val="000000"/>
                          </a:solidFill>
                          <a:effectLst/>
                          <a:latin typeface="Calibri" pitchFamily="34" charset="0"/>
                          <a:ea typeface="新細明體" pitchFamily="18" charset="-120"/>
                          <a:cs typeface="Calibri" pitchFamily="34" charset="0"/>
                        </a:rPr>
                        <a:t> </a:t>
                      </a: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Calibri" pitchFamily="34" charset="0"/>
                        </a:rPr>
                        <a:t>Pro</a:t>
                      </a: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/4008U-RP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VS-4016 Pro/4012 Pro/4008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VS-2012 Pro/2008 Pro/2004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34847" name="Rectangle 30"/>
          <p:cNvSpPr>
            <a:spLocks noChangeArrowheads="1"/>
          </p:cNvSpPr>
          <p:nvPr/>
        </p:nvSpPr>
        <p:spPr bwMode="auto">
          <a:xfrm>
            <a:off x="538163" y="4920208"/>
            <a:ext cx="2378075" cy="381000"/>
          </a:xfrm>
          <a:prstGeom prst="rect">
            <a:avLst/>
          </a:prstGeom>
          <a:solidFill>
            <a:srgbClr val="3366FF"/>
          </a:solidFill>
          <a:ln w="9525">
            <a:noFill/>
            <a:miter lim="800000"/>
            <a:headEnd/>
            <a:tailEnd/>
          </a:ln>
          <a:effectLst>
            <a:prstShdw prst="shdw17" dist="17961" dir="2700000">
              <a:srgbClr val="1F3D99"/>
            </a:prstShdw>
          </a:effectLst>
        </p:spPr>
        <p:txBody>
          <a:bodyPr wrap="none" anchor="ctr"/>
          <a:lstStyle/>
          <a:p>
            <a:pPr algn="ctr"/>
            <a:r>
              <a:rPr lang="en-US" altLang="zh-TW" sz="1600" b="1" dirty="0">
                <a:solidFill>
                  <a:schemeClr val="bg1"/>
                </a:solidFill>
                <a:latin typeface="Calibri" pitchFamily="34" charset="0"/>
                <a:cs typeface="Calibri" pitchFamily="34" charset="0"/>
              </a:rPr>
              <a:t>Software Performance</a:t>
            </a:r>
          </a:p>
        </p:txBody>
      </p:sp>
      <p:sp>
        <p:nvSpPr>
          <p:cNvPr id="34848" name="內容版面配置區 2"/>
          <p:cNvSpPr txBox="1">
            <a:spLocks/>
          </p:cNvSpPr>
          <p:nvPr/>
        </p:nvSpPr>
        <p:spPr bwMode="auto">
          <a:xfrm>
            <a:off x="518864" y="5301208"/>
            <a:ext cx="8229600" cy="1584176"/>
          </a:xfrm>
          <a:prstGeom prst="rect">
            <a:avLst/>
          </a:prstGeom>
          <a:noFill/>
          <a:ln w="9525">
            <a:noFill/>
            <a:miter lim="800000"/>
            <a:headEnd/>
            <a:tailEnd/>
          </a:ln>
        </p:spPr>
        <p:txBody>
          <a:bodyPr/>
          <a:lstStyle/>
          <a:p>
            <a:pPr marL="273050" indent="-273050" eaLnBrk="0" hangingPunct="0">
              <a:spcBef>
                <a:spcPts val="600"/>
              </a:spcBef>
              <a:buClr>
                <a:schemeClr val="accent1"/>
              </a:buClr>
              <a:buSzPct val="76000"/>
              <a:buFont typeface="Wingdings 3" pitchFamily="18" charset="2"/>
              <a:buChar char=""/>
            </a:pPr>
            <a:r>
              <a:rPr lang="en-US" altLang="zh-TW" sz="1400" dirty="0" smtClean="0">
                <a:latin typeface="Calibri" pitchFamily="34" charset="0"/>
                <a:ea typeface="微軟正黑體" pitchFamily="34" charset="-120"/>
              </a:rPr>
              <a:t>VS-12100U-RP Pro series</a:t>
            </a:r>
            <a:endParaRPr lang="en-US" altLang="zh-TW" sz="1400" dirty="0">
              <a:latin typeface="Calibri" pitchFamily="34" charset="0"/>
              <a:ea typeface="微軟正黑體" pitchFamily="34" charset="-120"/>
            </a:endParaRPr>
          </a:p>
          <a:p>
            <a:pPr marL="730250" lvl="1" indent="-273050" eaLnBrk="0" hangingPunct="0">
              <a:spcBef>
                <a:spcPts val="600"/>
              </a:spcBef>
              <a:buClr>
                <a:schemeClr val="accent1"/>
              </a:buClr>
              <a:buSzPct val="76000"/>
              <a:buFont typeface="Wingdings" pitchFamily="2" charset="2"/>
              <a:buChar char="v"/>
            </a:pPr>
            <a:r>
              <a:rPr lang="en-US" altLang="zh-TW" sz="1400" dirty="0">
                <a:latin typeface="Calibri" pitchFamily="34" charset="0"/>
                <a:ea typeface="微軟正黑體" pitchFamily="34" charset="-120"/>
              </a:rPr>
              <a:t>Supports live view and real-time recording from maximum </a:t>
            </a:r>
            <a:r>
              <a:rPr lang="en-US" altLang="zh-TW" sz="1400" dirty="0" smtClean="0">
                <a:latin typeface="Calibri" pitchFamily="34" charset="0"/>
                <a:ea typeface="微軟正黑體" pitchFamily="34" charset="-120"/>
              </a:rPr>
              <a:t>64 cameras </a:t>
            </a:r>
            <a:endParaRPr lang="en-US" altLang="zh-TW" sz="1400" dirty="0">
              <a:latin typeface="Calibri" pitchFamily="34" charset="0"/>
              <a:ea typeface="微軟正黑體" pitchFamily="34" charset="-120"/>
            </a:endParaRPr>
          </a:p>
          <a:p>
            <a:pPr marL="730250" lvl="1" indent="-273050" eaLnBrk="0" hangingPunct="0">
              <a:spcBef>
                <a:spcPts val="600"/>
              </a:spcBef>
              <a:buClr>
                <a:schemeClr val="accent1"/>
              </a:buClr>
              <a:buSzPct val="76000"/>
              <a:buFont typeface="Wingdings" pitchFamily="2" charset="2"/>
              <a:buChar char="v"/>
            </a:pPr>
            <a:r>
              <a:rPr lang="en-US" altLang="zh-TW" sz="1400" dirty="0">
                <a:latin typeface="Calibri" pitchFamily="34" charset="0"/>
                <a:ea typeface="微軟正黑體" pitchFamily="34" charset="-120"/>
              </a:rPr>
              <a:t>High quality H.264, MPEG-4, and M-JPEG recording</a:t>
            </a:r>
          </a:p>
          <a:p>
            <a:pPr marL="730250" lvl="1" indent="-273050" eaLnBrk="0" hangingPunct="0">
              <a:spcBef>
                <a:spcPts val="600"/>
              </a:spcBef>
              <a:buClr>
                <a:schemeClr val="accent1"/>
              </a:buClr>
              <a:buSzPct val="76000"/>
              <a:buFont typeface="Wingdings" pitchFamily="2" charset="2"/>
              <a:buChar char="v"/>
            </a:pPr>
            <a:r>
              <a:rPr lang="en-US" altLang="zh-TW" sz="1400" dirty="0" smtClean="0">
                <a:latin typeface="Calibri" pitchFamily="34" charset="0"/>
                <a:ea typeface="微軟正黑體" pitchFamily="34" charset="-120"/>
              </a:rPr>
              <a:t>64-channel </a:t>
            </a:r>
            <a:r>
              <a:rPr lang="en-US" altLang="zh-TW" sz="1400" dirty="0">
                <a:latin typeface="Calibri" pitchFamily="34" charset="0"/>
                <a:ea typeface="微軟正黑體" pitchFamily="34" charset="-120"/>
              </a:rPr>
              <a:t>H.264 + 30fps + </a:t>
            </a:r>
            <a:r>
              <a:rPr lang="en-US" altLang="zh-TW" sz="1400" dirty="0" smtClean="0">
                <a:latin typeface="Calibri" pitchFamily="34" charset="0"/>
                <a:ea typeface="微軟正黑體" pitchFamily="34" charset="-120"/>
              </a:rPr>
              <a:t>HD </a:t>
            </a:r>
            <a:r>
              <a:rPr lang="en-US" altLang="zh-TW" sz="1400" dirty="0">
                <a:latin typeface="Calibri" pitchFamily="34" charset="0"/>
                <a:ea typeface="微軟正黑體" pitchFamily="34" charset="-120"/>
              </a:rPr>
              <a:t>recording and live view</a:t>
            </a:r>
          </a:p>
          <a:p>
            <a:pPr marL="730250" lvl="1" indent="-273050" eaLnBrk="0" hangingPunct="0">
              <a:spcBef>
                <a:spcPts val="600"/>
              </a:spcBef>
              <a:buClr>
                <a:schemeClr val="accent1"/>
              </a:buClr>
              <a:buSzPct val="76000"/>
              <a:buFont typeface="Wingdings" pitchFamily="2" charset="2"/>
              <a:buChar char="v"/>
            </a:pPr>
            <a:r>
              <a:rPr lang="en-US" altLang="zh-TW" sz="1400" dirty="0" smtClean="0">
                <a:latin typeface="Calibri" pitchFamily="34" charset="0"/>
                <a:ea typeface="微軟正黑體" pitchFamily="34" charset="-120"/>
              </a:rPr>
              <a:t>64-channel </a:t>
            </a:r>
            <a:r>
              <a:rPr lang="en-US" altLang="zh-TW" sz="1400" dirty="0">
                <a:latin typeface="Calibri" pitchFamily="34" charset="0"/>
                <a:ea typeface="微軟正黑體" pitchFamily="34" charset="-120"/>
              </a:rPr>
              <a:t>H.264 + 15fps + </a:t>
            </a:r>
            <a:r>
              <a:rPr lang="en-US" altLang="zh-TW" sz="1400" dirty="0" smtClean="0">
                <a:latin typeface="Calibri" pitchFamily="34" charset="0"/>
                <a:ea typeface="微軟正黑體" pitchFamily="34" charset="-120"/>
              </a:rPr>
              <a:t>Full HD </a:t>
            </a:r>
            <a:r>
              <a:rPr lang="en-US" altLang="zh-TW" sz="1400" dirty="0">
                <a:latin typeface="Calibri" pitchFamily="34" charset="0"/>
                <a:ea typeface="微軟正黑體" pitchFamily="34" charset="-120"/>
              </a:rPr>
              <a:t>recording and live view</a:t>
            </a:r>
          </a:p>
        </p:txBody>
      </p:sp>
      <p:sp>
        <p:nvSpPr>
          <p:cNvPr id="34849" name="矩形 8"/>
          <p:cNvSpPr>
            <a:spLocks noChangeArrowheads="1"/>
          </p:cNvSpPr>
          <p:nvPr/>
        </p:nvSpPr>
        <p:spPr bwMode="auto">
          <a:xfrm>
            <a:off x="4356100" y="4795841"/>
            <a:ext cx="4103688" cy="276999"/>
          </a:xfrm>
          <a:prstGeom prst="rect">
            <a:avLst/>
          </a:prstGeom>
          <a:noFill/>
          <a:ln w="9525">
            <a:noFill/>
            <a:miter lim="800000"/>
            <a:headEnd/>
            <a:tailEnd/>
          </a:ln>
        </p:spPr>
        <p:txBody>
          <a:bodyPr>
            <a:spAutoFit/>
          </a:bodyPr>
          <a:lstStyle/>
          <a:p>
            <a:r>
              <a:rPr lang="en-US" altLang="zh-TW" sz="1200" b="1">
                <a:solidFill>
                  <a:srgbClr val="FF0000"/>
                </a:solidFill>
                <a:latin typeface="Calibri" pitchFamily="34" charset="0"/>
              </a:rPr>
              <a:t>*</a:t>
            </a:r>
            <a:r>
              <a:rPr lang="en-US" altLang="zh-TW" sz="1200">
                <a:solidFill>
                  <a:schemeClr val="tx2"/>
                </a:solidFill>
                <a:latin typeface="Calibri" pitchFamily="34" charset="0"/>
              </a:rPr>
              <a:t> Actual performance may vary in different environment.</a:t>
            </a:r>
            <a:endParaRPr lang="en-US" altLang="zh-TW" sz="1200" b="1">
              <a:latin typeface="Calibri" pitchFamily="34" charset="0"/>
            </a:endParaRPr>
          </a:p>
        </p:txBody>
      </p:sp>
    </p:spTree>
  </p:cSld>
  <p:clrMapOvr>
    <a:masterClrMapping/>
  </p:clrMapOvr>
  <p:transition advTm="3000">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Fisheye </a:t>
            </a:r>
            <a:r>
              <a:rPr lang="en-US" altLang="zh-TW" dirty="0" err="1" smtClean="0"/>
              <a:t>dewarping</a:t>
            </a:r>
            <a:r>
              <a:rPr lang="en-US" altLang="zh-TW" dirty="0" smtClean="0"/>
              <a:t> Support</a:t>
            </a:r>
            <a:endParaRPr lang="zh-TW" altLang="en-US" dirty="0"/>
          </a:p>
        </p:txBody>
      </p:sp>
      <p:pic>
        <p:nvPicPr>
          <p:cNvPr id="4" name="圖片 3" descr="KCM-3911_L.jpg"/>
          <p:cNvPicPr>
            <a:picLocks noChangeAspect="1"/>
          </p:cNvPicPr>
          <p:nvPr/>
        </p:nvPicPr>
        <p:blipFill>
          <a:blip r:embed="rId2" cstate="print"/>
          <a:stretch>
            <a:fillRect/>
          </a:stretch>
        </p:blipFill>
        <p:spPr>
          <a:xfrm>
            <a:off x="755576" y="4120728"/>
            <a:ext cx="1947286" cy="1540520"/>
          </a:xfrm>
          <a:prstGeom prst="rect">
            <a:avLst/>
          </a:prstGeom>
        </p:spPr>
      </p:pic>
      <p:pic>
        <p:nvPicPr>
          <p:cNvPr id="5" name="圖片 4" descr="fe8171v.png"/>
          <p:cNvPicPr>
            <a:picLocks noChangeAspect="1"/>
          </p:cNvPicPr>
          <p:nvPr/>
        </p:nvPicPr>
        <p:blipFill>
          <a:blip r:embed="rId3" cstate="print"/>
          <a:stretch>
            <a:fillRect/>
          </a:stretch>
        </p:blipFill>
        <p:spPr>
          <a:xfrm>
            <a:off x="899592" y="1772818"/>
            <a:ext cx="1787150" cy="1247681"/>
          </a:xfrm>
          <a:prstGeom prst="rect">
            <a:avLst/>
          </a:prstGeom>
        </p:spPr>
      </p:pic>
      <p:pic>
        <p:nvPicPr>
          <p:cNvPr id="6" name="Picture 4"/>
          <p:cNvPicPr>
            <a:picLocks noChangeAspect="1" noChangeArrowheads="1"/>
          </p:cNvPicPr>
          <p:nvPr/>
        </p:nvPicPr>
        <p:blipFill>
          <a:blip r:embed="rId4" cstate="print"/>
          <a:srcRect l="2060" t="7732" r="20878" b="7642"/>
          <a:stretch>
            <a:fillRect/>
          </a:stretch>
        </p:blipFill>
        <p:spPr bwMode="auto">
          <a:xfrm>
            <a:off x="3203848" y="1484784"/>
            <a:ext cx="2559884" cy="1944216"/>
          </a:xfrm>
          <a:prstGeom prst="rect">
            <a:avLst/>
          </a:prstGeom>
          <a:noFill/>
          <a:ln w="9525">
            <a:noFill/>
            <a:miter lim="800000"/>
            <a:headEnd/>
            <a:tailEnd/>
          </a:ln>
        </p:spPr>
      </p:pic>
      <p:pic>
        <p:nvPicPr>
          <p:cNvPr id="7" name="Picture 4"/>
          <p:cNvPicPr>
            <a:picLocks noChangeAspect="1" noChangeArrowheads="1"/>
          </p:cNvPicPr>
          <p:nvPr/>
        </p:nvPicPr>
        <p:blipFill>
          <a:blip r:embed="rId5" cstate="print"/>
          <a:srcRect l="1673" t="7119" r="19314" b="6872"/>
          <a:stretch>
            <a:fillRect/>
          </a:stretch>
        </p:blipFill>
        <p:spPr bwMode="auto">
          <a:xfrm>
            <a:off x="6012160" y="1484786"/>
            <a:ext cx="2592288" cy="1952217"/>
          </a:xfrm>
          <a:prstGeom prst="rect">
            <a:avLst/>
          </a:prstGeom>
          <a:noFill/>
          <a:ln w="9525">
            <a:noFill/>
            <a:miter lim="800000"/>
            <a:headEnd/>
            <a:tailEnd/>
          </a:ln>
        </p:spPr>
      </p:pic>
      <p:sp>
        <p:nvSpPr>
          <p:cNvPr id="8" name="文字方塊 7"/>
          <p:cNvSpPr txBox="1"/>
          <p:nvPr/>
        </p:nvSpPr>
        <p:spPr>
          <a:xfrm>
            <a:off x="942388" y="3140968"/>
            <a:ext cx="1757404" cy="369332"/>
          </a:xfrm>
          <a:prstGeom prst="rect">
            <a:avLst/>
          </a:prstGeom>
          <a:noFill/>
        </p:spPr>
        <p:txBody>
          <a:bodyPr wrap="none" rtlCol="0">
            <a:spAutoFit/>
          </a:bodyPr>
          <a:lstStyle/>
          <a:p>
            <a:r>
              <a:rPr lang="en-US" altLang="zh-TW" dirty="0" err="1" smtClean="0"/>
              <a:t>Vivotek</a:t>
            </a:r>
            <a:r>
              <a:rPr lang="en-US" altLang="zh-TW" dirty="0" smtClean="0"/>
              <a:t> FE8171V</a:t>
            </a:r>
            <a:endParaRPr lang="zh-TW" altLang="en-US" dirty="0"/>
          </a:p>
        </p:txBody>
      </p:sp>
      <p:sp>
        <p:nvSpPr>
          <p:cNvPr id="9" name="文字方塊 8"/>
          <p:cNvSpPr txBox="1"/>
          <p:nvPr/>
        </p:nvSpPr>
        <p:spPr>
          <a:xfrm>
            <a:off x="971600" y="5589240"/>
            <a:ext cx="1629292" cy="369332"/>
          </a:xfrm>
          <a:prstGeom prst="rect">
            <a:avLst/>
          </a:prstGeom>
          <a:noFill/>
        </p:spPr>
        <p:txBody>
          <a:bodyPr wrap="none" rtlCol="0">
            <a:spAutoFit/>
          </a:bodyPr>
          <a:lstStyle/>
          <a:p>
            <a:r>
              <a:rPr lang="en-US" altLang="zh-TW" dirty="0" err="1" smtClean="0"/>
              <a:t>ACTi</a:t>
            </a:r>
            <a:r>
              <a:rPr lang="en-US" altLang="zh-TW" dirty="0" smtClean="0"/>
              <a:t> KCM-3911</a:t>
            </a:r>
            <a:endParaRPr lang="zh-TW" altLang="en-US" dirty="0"/>
          </a:p>
        </p:txBody>
      </p:sp>
      <p:pic>
        <p:nvPicPr>
          <p:cNvPr id="172034" name="Picture 2"/>
          <p:cNvPicPr>
            <a:picLocks noChangeAspect="1" noChangeArrowheads="1"/>
          </p:cNvPicPr>
          <p:nvPr/>
        </p:nvPicPr>
        <p:blipFill>
          <a:blip r:embed="rId6" cstate="print"/>
          <a:srcRect/>
          <a:stretch>
            <a:fillRect/>
          </a:stretch>
        </p:blipFill>
        <p:spPr bwMode="auto">
          <a:xfrm>
            <a:off x="3203849" y="4293098"/>
            <a:ext cx="2520280" cy="1234959"/>
          </a:xfrm>
          <a:prstGeom prst="rect">
            <a:avLst/>
          </a:prstGeom>
          <a:noFill/>
          <a:ln w="9525">
            <a:noFill/>
            <a:miter lim="800000"/>
            <a:headEnd/>
            <a:tailEnd/>
          </a:ln>
        </p:spPr>
      </p:pic>
      <p:pic>
        <p:nvPicPr>
          <p:cNvPr id="172036" name="Picture 4"/>
          <p:cNvPicPr>
            <a:picLocks noChangeAspect="1" noChangeArrowheads="1"/>
          </p:cNvPicPr>
          <p:nvPr/>
        </p:nvPicPr>
        <p:blipFill>
          <a:blip r:embed="rId7" cstate="print"/>
          <a:srcRect/>
          <a:stretch>
            <a:fillRect/>
          </a:stretch>
        </p:blipFill>
        <p:spPr bwMode="auto">
          <a:xfrm>
            <a:off x="6013602" y="4293099"/>
            <a:ext cx="2518838" cy="1234252"/>
          </a:xfrm>
          <a:prstGeom prst="rect">
            <a:avLst/>
          </a:prstGeom>
          <a:noFill/>
          <a:ln w="9525">
            <a:noFill/>
            <a:miter lim="800000"/>
            <a:headEnd/>
            <a:tailEnd/>
          </a:ln>
        </p:spPr>
      </p:pic>
      <p:sp>
        <p:nvSpPr>
          <p:cNvPr id="93186" name="AutoShape 2" descr="https://mail.google.com/mail/u/1/?ui=2&amp;ik=389a69838c&amp;view=att&amp;th=1379717fd91cb1b9&amp;attid=0.1&amp;disp=emb&amp;zw&amp;atsh=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93188" name="AutoShape 4" descr="https://mail.google.com/mail/u/1/?ui=2&amp;ik=389a69838c&amp;view=att&amp;th=1379717fd91cb1b9&amp;attid=0.1&amp;disp=emb&amp;zw&amp;atsh=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13" name="文字方塊 12"/>
          <p:cNvSpPr txBox="1"/>
          <p:nvPr/>
        </p:nvSpPr>
        <p:spPr>
          <a:xfrm>
            <a:off x="611560" y="3501008"/>
            <a:ext cx="7992888" cy="646331"/>
          </a:xfrm>
          <a:prstGeom prst="rect">
            <a:avLst/>
          </a:prstGeom>
          <a:noFill/>
        </p:spPr>
        <p:txBody>
          <a:bodyPr wrap="square" rtlCol="0">
            <a:spAutoFit/>
          </a:bodyPr>
          <a:lstStyle/>
          <a:p>
            <a:r>
              <a:rPr lang="en-US" altLang="zh-TW" dirty="0" err="1" smtClean="0"/>
              <a:t>Dewarp</a:t>
            </a:r>
            <a:r>
              <a:rPr lang="en-US" altLang="zh-TW" dirty="0" smtClean="0"/>
              <a:t> function for FE8171V is supported on live view and playback of remote PC and local display  interface.</a:t>
            </a:r>
            <a:endParaRPr lang="zh-TW" altLang="en-US" dirty="0"/>
          </a:p>
        </p:txBody>
      </p:sp>
      <p:sp>
        <p:nvSpPr>
          <p:cNvPr id="14" name="文字方塊 13"/>
          <p:cNvSpPr txBox="1"/>
          <p:nvPr/>
        </p:nvSpPr>
        <p:spPr>
          <a:xfrm>
            <a:off x="611560" y="5877272"/>
            <a:ext cx="7992888" cy="369332"/>
          </a:xfrm>
          <a:prstGeom prst="rect">
            <a:avLst/>
          </a:prstGeom>
          <a:noFill/>
        </p:spPr>
        <p:txBody>
          <a:bodyPr wrap="square" rtlCol="0">
            <a:spAutoFit/>
          </a:bodyPr>
          <a:lstStyle/>
          <a:p>
            <a:r>
              <a:rPr lang="en-US" altLang="zh-TW" dirty="0" smtClean="0"/>
              <a:t>Single  stream, dual stream and 6 streams mode are supported for KCM-3911 .</a:t>
            </a:r>
            <a:endParaRPr lang="zh-TW" altLang="en-US" dirty="0"/>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標題 1"/>
          <p:cNvSpPr>
            <a:spLocks noGrp="1"/>
          </p:cNvSpPr>
          <p:nvPr>
            <p:ph type="title"/>
          </p:nvPr>
        </p:nvSpPr>
        <p:spPr/>
        <p:txBody>
          <a:bodyPr>
            <a:normAutofit fontScale="90000"/>
          </a:bodyPr>
          <a:lstStyle/>
          <a:p>
            <a:r>
              <a:rPr lang="en-US" altLang="zh-TW" smtClean="0"/>
              <a:t>Intelligent Video Analytics </a:t>
            </a:r>
            <a:br>
              <a:rPr lang="en-US" altLang="zh-TW" smtClean="0"/>
            </a:br>
            <a:r>
              <a:rPr lang="en-US" altLang="zh-TW" smtClean="0"/>
              <a:t>for Fast Video Retrieval</a:t>
            </a:r>
          </a:p>
        </p:txBody>
      </p:sp>
      <p:sp>
        <p:nvSpPr>
          <p:cNvPr id="36868" name="投影片編號版面配置區 3"/>
          <p:cNvSpPr>
            <a:spLocks noGrp="1"/>
          </p:cNvSpPr>
          <p:nvPr>
            <p:ph type="sldNum" sz="quarter" idx="12"/>
          </p:nvPr>
        </p:nvSpPr>
        <p:spPr>
          <a:xfrm>
            <a:off x="6553200" y="5967164"/>
            <a:ext cx="2133600" cy="365125"/>
          </a:xfrm>
        </p:spPr>
        <p:txBody>
          <a:bodyPr/>
          <a:lstStyle/>
          <a:p>
            <a:fld id="{7DE25E00-B81E-4B19-822D-EFD976DE36DD}" type="slidenum">
              <a:rPr lang="zh-TW" altLang="en-US" smtClean="0"/>
              <a:pPr/>
              <a:t>37</a:t>
            </a:fld>
            <a:endParaRPr lang="en-US" altLang="zh-TW" smtClean="0"/>
          </a:p>
        </p:txBody>
      </p:sp>
      <p:sp>
        <p:nvSpPr>
          <p:cNvPr id="36867" name="內容版面配置區 2"/>
          <p:cNvSpPr>
            <a:spLocks noGrp="1"/>
          </p:cNvSpPr>
          <p:nvPr>
            <p:ph idx="4294967295"/>
          </p:nvPr>
        </p:nvSpPr>
        <p:spPr>
          <a:xfrm>
            <a:off x="446856" y="1341440"/>
            <a:ext cx="8229600" cy="4784725"/>
          </a:xfrm>
        </p:spPr>
        <p:txBody>
          <a:bodyPr>
            <a:normAutofit/>
          </a:bodyPr>
          <a:lstStyle/>
          <a:p>
            <a:r>
              <a:rPr lang="en-US" altLang="zh-TW" sz="2000" dirty="0" smtClean="0"/>
              <a:t>Tired of spending hours trying to find the recording files related to specific events?  Now there’s no need to browse video files one by one by staring at the monitor looking for what you need. The </a:t>
            </a:r>
            <a:r>
              <a:rPr lang="en-US" altLang="zh-TW" sz="2000" dirty="0" err="1" smtClean="0"/>
              <a:t>VioStor</a:t>
            </a:r>
            <a:r>
              <a:rPr lang="en-US" altLang="zh-TW" sz="2000" dirty="0" smtClean="0"/>
              <a:t> NVR provides intelligent video analytics (IVA) function that enable users to retrieve what’s needed quickly. </a:t>
            </a:r>
          </a:p>
        </p:txBody>
      </p:sp>
      <p:pic>
        <p:nvPicPr>
          <p:cNvPr id="36869" name="Picture 17"/>
          <p:cNvPicPr>
            <a:picLocks noChangeAspect="1" noChangeArrowheads="1"/>
          </p:cNvPicPr>
          <p:nvPr/>
        </p:nvPicPr>
        <p:blipFill>
          <a:blip r:embed="rId3" cstate="print"/>
          <a:srcRect/>
          <a:stretch>
            <a:fillRect/>
          </a:stretch>
        </p:blipFill>
        <p:spPr bwMode="auto">
          <a:xfrm>
            <a:off x="839788" y="3422402"/>
            <a:ext cx="2652712" cy="1039812"/>
          </a:xfrm>
          <a:prstGeom prst="rect">
            <a:avLst/>
          </a:prstGeom>
          <a:noFill/>
          <a:ln w="9525">
            <a:noFill/>
            <a:miter lim="800000"/>
            <a:headEnd/>
            <a:tailEnd/>
          </a:ln>
        </p:spPr>
      </p:pic>
      <p:pic>
        <p:nvPicPr>
          <p:cNvPr id="36870" name="圖片 4" descr="question.PNG"/>
          <p:cNvPicPr>
            <a:picLocks noChangeAspect="1"/>
          </p:cNvPicPr>
          <p:nvPr/>
        </p:nvPicPr>
        <p:blipFill>
          <a:blip r:embed="rId4" cstate="print"/>
          <a:srcRect/>
          <a:stretch>
            <a:fillRect/>
          </a:stretch>
        </p:blipFill>
        <p:spPr bwMode="auto">
          <a:xfrm>
            <a:off x="3582992" y="2996952"/>
            <a:ext cx="5121275" cy="3403600"/>
          </a:xfrm>
          <a:prstGeom prst="rect">
            <a:avLst/>
          </a:prstGeom>
          <a:noFill/>
          <a:ln w="9525">
            <a:noFill/>
            <a:miter lim="800000"/>
            <a:headEnd/>
            <a:tailEnd/>
          </a:ln>
        </p:spPr>
      </p:pic>
      <p:sp>
        <p:nvSpPr>
          <p:cNvPr id="36871" name="橢圓 5"/>
          <p:cNvSpPr>
            <a:spLocks noChangeArrowheads="1"/>
          </p:cNvSpPr>
          <p:nvPr/>
        </p:nvSpPr>
        <p:spPr bwMode="auto">
          <a:xfrm>
            <a:off x="8153400" y="5695703"/>
            <a:ext cx="533400" cy="533400"/>
          </a:xfrm>
          <a:prstGeom prst="ellipse">
            <a:avLst/>
          </a:prstGeom>
          <a:noFill/>
          <a:ln w="38100" algn="ctr">
            <a:solidFill>
              <a:srgbClr val="FF0000"/>
            </a:solidFill>
            <a:round/>
            <a:headEnd/>
            <a:tailEnd type="triangle" w="med" len="med"/>
          </a:ln>
        </p:spPr>
        <p:txBody>
          <a:bodyPr/>
          <a:lstStyle/>
          <a:p>
            <a:pPr algn="ctr"/>
            <a:endParaRPr lang="zh-TW" altLang="en-US">
              <a:latin typeface="Calibri" pitchFamily="34" charset="0"/>
            </a:endParaRPr>
          </a:p>
        </p:txBody>
      </p:sp>
    </p:spTree>
  </p:cSld>
  <p:clrMapOvr>
    <a:masterClrMapping/>
  </p:clrMapOvr>
  <p:transition advTm="3000">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標題 1"/>
          <p:cNvSpPr>
            <a:spLocks noGrp="1"/>
          </p:cNvSpPr>
          <p:nvPr>
            <p:ph type="title"/>
          </p:nvPr>
        </p:nvSpPr>
        <p:spPr/>
        <p:txBody>
          <a:bodyPr/>
          <a:lstStyle/>
          <a:p>
            <a:r>
              <a:rPr lang="en-US" altLang="zh-TW" smtClean="0"/>
              <a:t>Live View on Mobile Devices</a:t>
            </a:r>
          </a:p>
        </p:txBody>
      </p:sp>
      <p:sp>
        <p:nvSpPr>
          <p:cNvPr id="40964" name="投影片編號版面配置區 4"/>
          <p:cNvSpPr>
            <a:spLocks noGrp="1"/>
          </p:cNvSpPr>
          <p:nvPr>
            <p:ph type="sldNum" sz="quarter" idx="12"/>
          </p:nvPr>
        </p:nvSpPr>
        <p:spPr/>
        <p:txBody>
          <a:bodyPr/>
          <a:lstStyle/>
          <a:p>
            <a:fld id="{9431C802-6A71-403D-95B5-9E8C7DA352F8}" type="slidenum">
              <a:rPr lang="zh-TW" altLang="en-US" smtClean="0"/>
              <a:pPr/>
              <a:t>38</a:t>
            </a:fld>
            <a:endParaRPr lang="en-US" altLang="zh-TW" smtClean="0"/>
          </a:p>
        </p:txBody>
      </p:sp>
      <p:sp>
        <p:nvSpPr>
          <p:cNvPr id="40963" name="內容版面配置區 2"/>
          <p:cNvSpPr>
            <a:spLocks noGrp="1"/>
          </p:cNvSpPr>
          <p:nvPr>
            <p:ph idx="4294967295"/>
          </p:nvPr>
        </p:nvSpPr>
        <p:spPr>
          <a:xfrm>
            <a:off x="446856" y="1341440"/>
            <a:ext cx="8229600" cy="4784725"/>
          </a:xfrm>
        </p:spPr>
        <p:txBody>
          <a:bodyPr>
            <a:normAutofit/>
          </a:bodyPr>
          <a:lstStyle/>
          <a:p>
            <a:r>
              <a:rPr lang="en-US" altLang="zh-TW" sz="2000" dirty="0" err="1" smtClean="0"/>
              <a:t>VMobile</a:t>
            </a:r>
            <a:r>
              <a:rPr lang="en-US" altLang="zh-TW" sz="2000" dirty="0" smtClean="0"/>
              <a:t> is a mobile video surveillance utility provided by QNAP for users to monitor the IP cameras on the </a:t>
            </a:r>
            <a:r>
              <a:rPr lang="en-US" altLang="zh-TW" sz="2000" dirty="0" err="1" smtClean="0"/>
              <a:t>VioStor</a:t>
            </a:r>
            <a:r>
              <a:rPr lang="en-US" altLang="zh-TW" sz="2000" dirty="0" smtClean="0"/>
              <a:t> NVR. With </a:t>
            </a:r>
            <a:r>
              <a:rPr lang="en-US" altLang="zh-TW" sz="2000" dirty="0" err="1" smtClean="0"/>
              <a:t>VMobile</a:t>
            </a:r>
            <a:r>
              <a:rPr lang="en-US" altLang="zh-TW" sz="2000" dirty="0" smtClean="0"/>
              <a:t> installed on your Android phone, </a:t>
            </a:r>
            <a:r>
              <a:rPr lang="en-US" altLang="zh-TW" sz="2000" dirty="0" err="1" smtClean="0"/>
              <a:t>iPad</a:t>
            </a:r>
            <a:r>
              <a:rPr lang="en-US" altLang="zh-TW" sz="2000" dirty="0" smtClean="0"/>
              <a:t>, </a:t>
            </a:r>
            <a:r>
              <a:rPr lang="en-US" altLang="zh-TW" sz="2000" dirty="0" err="1" smtClean="0"/>
              <a:t>iPhone</a:t>
            </a:r>
            <a:r>
              <a:rPr lang="en-US" altLang="zh-TW" sz="2000" dirty="0" smtClean="0"/>
              <a:t>, iPod Touch, or Windows PDA phone, you can monitor your home and office and receive instant event alert anytime, anywhere.</a:t>
            </a:r>
          </a:p>
        </p:txBody>
      </p:sp>
      <p:pic>
        <p:nvPicPr>
          <p:cNvPr id="40965" name="圖片 6" descr="VMobile for iPhone and Windows PDA phone_900x400.png"/>
          <p:cNvPicPr>
            <a:picLocks noChangeAspect="1"/>
          </p:cNvPicPr>
          <p:nvPr/>
        </p:nvPicPr>
        <p:blipFill>
          <a:blip r:embed="rId3" cstate="print"/>
          <a:srcRect/>
          <a:stretch>
            <a:fillRect/>
          </a:stretch>
        </p:blipFill>
        <p:spPr bwMode="auto">
          <a:xfrm>
            <a:off x="1187450" y="3468689"/>
            <a:ext cx="6624638" cy="3128963"/>
          </a:xfrm>
          <a:prstGeom prst="rect">
            <a:avLst/>
          </a:prstGeom>
          <a:noFill/>
          <a:ln w="9525">
            <a:noFill/>
            <a:miter lim="800000"/>
            <a:headEnd/>
            <a:tailEnd/>
          </a:ln>
        </p:spPr>
      </p:pic>
    </p:spTree>
  </p:cSld>
  <p:clrMapOvr>
    <a:masterClrMapping/>
  </p:clrMapOvr>
  <p:transition advTm="3000">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標題 1"/>
          <p:cNvSpPr>
            <a:spLocks noGrp="1"/>
          </p:cNvSpPr>
          <p:nvPr>
            <p:ph type="title"/>
          </p:nvPr>
        </p:nvSpPr>
        <p:spPr/>
        <p:txBody>
          <a:bodyPr/>
          <a:lstStyle/>
          <a:p>
            <a:r>
              <a:rPr lang="en-US" altLang="zh-TW" smtClean="0"/>
              <a:t>Green NVR Solution</a:t>
            </a:r>
          </a:p>
        </p:txBody>
      </p:sp>
      <p:sp>
        <p:nvSpPr>
          <p:cNvPr id="43012" name="投影片編號版面配置區 6"/>
          <p:cNvSpPr>
            <a:spLocks noGrp="1"/>
          </p:cNvSpPr>
          <p:nvPr>
            <p:ph type="sldNum" sz="quarter" idx="12"/>
          </p:nvPr>
        </p:nvSpPr>
        <p:spPr/>
        <p:txBody>
          <a:bodyPr/>
          <a:lstStyle/>
          <a:p>
            <a:fld id="{F4D0BC4A-91F9-4C95-908E-4523DBB86158}" type="slidenum">
              <a:rPr lang="zh-TW" altLang="en-US" smtClean="0"/>
              <a:pPr/>
              <a:t>39</a:t>
            </a:fld>
            <a:endParaRPr lang="en-US" altLang="zh-TW" smtClean="0"/>
          </a:p>
        </p:txBody>
      </p:sp>
      <p:sp>
        <p:nvSpPr>
          <p:cNvPr id="43011" name="內容版面配置區 2"/>
          <p:cNvSpPr>
            <a:spLocks noGrp="1"/>
          </p:cNvSpPr>
          <p:nvPr>
            <p:ph idx="4294967295"/>
          </p:nvPr>
        </p:nvSpPr>
        <p:spPr>
          <a:xfrm>
            <a:off x="446856" y="1341440"/>
            <a:ext cx="8229600" cy="4784725"/>
          </a:xfrm>
        </p:spPr>
        <p:txBody>
          <a:bodyPr>
            <a:normAutofit/>
          </a:bodyPr>
          <a:lstStyle/>
          <a:p>
            <a:r>
              <a:rPr lang="en-US" altLang="zh-TW" sz="2000" dirty="0" smtClean="0"/>
              <a:t>Green NVR solution: Embedded Linux system with low power consumption</a:t>
            </a:r>
            <a:br>
              <a:rPr lang="en-US" altLang="zh-TW" sz="2000" dirty="0" smtClean="0"/>
            </a:br>
            <a:r>
              <a:rPr lang="en-US" altLang="zh-TW" sz="2000" dirty="0" smtClean="0"/>
              <a:t>The Linux-based </a:t>
            </a:r>
            <a:r>
              <a:rPr lang="en-US" altLang="zh-TW" sz="2000" dirty="0" err="1" smtClean="0"/>
              <a:t>VioStor</a:t>
            </a:r>
            <a:r>
              <a:rPr lang="en-US" altLang="zh-TW" sz="2000" dirty="0" smtClean="0"/>
              <a:t> NVR is more power-saving and quiet, and less vulnerable to virus attacks compared to PC-based surveillance solutions.</a:t>
            </a:r>
          </a:p>
        </p:txBody>
      </p:sp>
      <p:sp>
        <p:nvSpPr>
          <p:cNvPr id="43015" name="矩形 4"/>
          <p:cNvSpPr>
            <a:spLocks noChangeArrowheads="1"/>
          </p:cNvSpPr>
          <p:nvPr/>
        </p:nvSpPr>
        <p:spPr bwMode="auto">
          <a:xfrm>
            <a:off x="611191" y="6021288"/>
            <a:ext cx="7921625" cy="369332"/>
          </a:xfrm>
          <a:prstGeom prst="rect">
            <a:avLst/>
          </a:prstGeom>
          <a:noFill/>
          <a:ln w="9525">
            <a:noFill/>
            <a:miter lim="800000"/>
            <a:headEnd/>
            <a:tailEnd/>
          </a:ln>
        </p:spPr>
        <p:txBody>
          <a:bodyPr>
            <a:spAutoFit/>
          </a:bodyPr>
          <a:lstStyle/>
          <a:p>
            <a:r>
              <a:rPr lang="en-US" altLang="zh-TW" dirty="0">
                <a:latin typeface="Arial Unicode MS" pitchFamily="34" charset="-120"/>
                <a:ea typeface="Arial Unicode MS" pitchFamily="34" charset="-120"/>
                <a:cs typeface="Arial Unicode MS" pitchFamily="34" charset="-120"/>
              </a:rPr>
              <a:t>The </a:t>
            </a:r>
            <a:r>
              <a:rPr lang="en-US" altLang="zh-TW" dirty="0" err="1">
                <a:latin typeface="Arial Unicode MS" pitchFamily="34" charset="-120"/>
                <a:ea typeface="Arial Unicode MS" pitchFamily="34" charset="-120"/>
                <a:cs typeface="Arial Unicode MS" pitchFamily="34" charset="-120"/>
              </a:rPr>
              <a:t>VioStor</a:t>
            </a:r>
            <a:r>
              <a:rPr lang="en-US" altLang="zh-TW" dirty="0">
                <a:latin typeface="Arial Unicode MS" pitchFamily="34" charset="-120"/>
                <a:ea typeface="Arial Unicode MS" pitchFamily="34" charset="-120"/>
                <a:cs typeface="Arial Unicode MS" pitchFamily="34" charset="-120"/>
              </a:rPr>
              <a:t> NVR helps you save more $$$ with lower power consumption.</a:t>
            </a:r>
          </a:p>
        </p:txBody>
      </p:sp>
      <p:pic>
        <p:nvPicPr>
          <p:cNvPr id="121857" name="Picture 1"/>
          <p:cNvPicPr>
            <a:picLocks noChangeAspect="1" noChangeArrowheads="1"/>
          </p:cNvPicPr>
          <p:nvPr/>
        </p:nvPicPr>
        <p:blipFill>
          <a:blip r:embed="rId3" cstate="print"/>
          <a:srcRect/>
          <a:stretch>
            <a:fillRect/>
          </a:stretch>
        </p:blipFill>
        <p:spPr bwMode="auto">
          <a:xfrm>
            <a:off x="862930" y="2998491"/>
            <a:ext cx="5509270" cy="3022797"/>
          </a:xfrm>
          <a:prstGeom prst="rect">
            <a:avLst/>
          </a:prstGeom>
          <a:noFill/>
          <a:ln w="9525">
            <a:noFill/>
            <a:miter lim="800000"/>
            <a:headEnd/>
            <a:tailEnd/>
          </a:ln>
        </p:spPr>
      </p:pic>
    </p:spTree>
  </p:cSld>
  <p:clrMapOvr>
    <a:masterClrMapping/>
  </p:clrMapOvr>
  <p:transition advTm="3000">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圓角矩形 43"/>
          <p:cNvSpPr/>
          <p:nvPr/>
        </p:nvSpPr>
        <p:spPr bwMode="auto">
          <a:xfrm>
            <a:off x="5796586" y="1305272"/>
            <a:ext cx="2511425" cy="45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altLang="zh-TW" sz="2800" dirty="0">
                <a:solidFill>
                  <a:schemeClr val="tx2">
                    <a:lumMod val="50000"/>
                  </a:schemeClr>
                </a:solidFill>
                <a:latin typeface="Arial Unicode MS" pitchFamily="34" charset="-120"/>
                <a:ea typeface="Arial Unicode MS" pitchFamily="34" charset="-120"/>
                <a:cs typeface="Verdana" pitchFamily="34" charset="0"/>
              </a:rPr>
              <a:t>Integration</a:t>
            </a:r>
          </a:p>
          <a:p>
            <a:pPr algn="ctr">
              <a:defRPr/>
            </a:pPr>
            <a:endParaRPr lang="en-US" altLang="zh-TW" sz="1400" dirty="0" smtClean="0">
              <a:solidFill>
                <a:srgbClr val="1F497D">
                  <a:lumMod val="50000"/>
                </a:srgbClr>
              </a:solidFill>
              <a:latin typeface="Arial Unicode MS" pitchFamily="34" charset="-120"/>
              <a:ea typeface="Arial Unicode MS" pitchFamily="34" charset="-120"/>
              <a:cs typeface="Verdana" pitchFamily="34" charset="0"/>
            </a:endParaRPr>
          </a:p>
          <a:p>
            <a:pPr algn="ctr">
              <a:defRPr/>
            </a:pPr>
            <a:r>
              <a:rPr lang="en-US" altLang="zh-TW" sz="1400" dirty="0" smtClean="0">
                <a:solidFill>
                  <a:srgbClr val="1F497D">
                    <a:lumMod val="50000"/>
                  </a:srgbClr>
                </a:solidFill>
                <a:latin typeface="Arial Unicode MS" pitchFamily="34" charset="-120"/>
                <a:ea typeface="Arial Unicode MS" pitchFamily="34" charset="-120"/>
                <a:cs typeface="Verdana" pitchFamily="34" charset="0"/>
              </a:rPr>
              <a:t>Camera </a:t>
            </a:r>
            <a:r>
              <a:rPr lang="en-US" altLang="zh-TW" sz="1400" dirty="0">
                <a:solidFill>
                  <a:srgbClr val="1F497D">
                    <a:lumMod val="50000"/>
                  </a:srgbClr>
                </a:solidFill>
                <a:latin typeface="Arial Unicode MS" pitchFamily="34" charset="-120"/>
                <a:ea typeface="Arial Unicode MS" pitchFamily="34" charset="-120"/>
                <a:cs typeface="Verdana" pitchFamily="34" charset="0"/>
              </a:rPr>
              <a:t>integration</a:t>
            </a:r>
            <a:endParaRPr lang="en-US" altLang="zh-TW" sz="1400" dirty="0">
              <a:solidFill>
                <a:srgbClr val="1F497D">
                  <a:lumMod val="50000"/>
                </a:srgbClr>
              </a:solidFill>
              <a:latin typeface="Arial Unicode MS" pitchFamily="34" charset="-120"/>
              <a:ea typeface="Arial Unicode MS" pitchFamily="34" charset="-120"/>
            </a:endParaRPr>
          </a:p>
          <a:p>
            <a:pPr algn="ctr">
              <a:defRPr/>
            </a:pPr>
            <a:endParaRPr lang="en-US" altLang="zh-TW" sz="1200" dirty="0">
              <a:solidFill>
                <a:srgbClr val="1F497D">
                  <a:lumMod val="50000"/>
                </a:srgbClr>
              </a:solidFill>
              <a:latin typeface="Arial Unicode MS" pitchFamily="34" charset="-120"/>
              <a:ea typeface="Arial Unicode MS" pitchFamily="34" charset="-120"/>
            </a:endParaRPr>
          </a:p>
          <a:p>
            <a:pPr algn="ctr">
              <a:defRPr/>
            </a:pPr>
            <a:endParaRPr lang="en-US" altLang="zh-TW" sz="1200" dirty="0">
              <a:solidFill>
                <a:srgbClr val="1F497D">
                  <a:lumMod val="50000"/>
                </a:srgbClr>
              </a:solidFill>
              <a:latin typeface="Arial Unicode MS" pitchFamily="34" charset="-120"/>
              <a:ea typeface="Arial Unicode MS" pitchFamily="34" charset="-120"/>
            </a:endParaRPr>
          </a:p>
          <a:p>
            <a:pPr algn="ctr">
              <a:defRPr/>
            </a:pPr>
            <a:endParaRPr lang="en-US" altLang="zh-TW" sz="1200" dirty="0">
              <a:solidFill>
                <a:srgbClr val="1F497D">
                  <a:lumMod val="50000"/>
                </a:srgbClr>
              </a:solidFill>
              <a:latin typeface="Arial Unicode MS" pitchFamily="34" charset="-120"/>
              <a:ea typeface="Arial Unicode MS" pitchFamily="34" charset="-120"/>
            </a:endParaRPr>
          </a:p>
          <a:p>
            <a:pPr algn="ctr">
              <a:defRPr/>
            </a:pPr>
            <a:endParaRPr lang="en-US" altLang="zh-TW" sz="1200" dirty="0">
              <a:solidFill>
                <a:srgbClr val="1F497D">
                  <a:lumMod val="50000"/>
                </a:srgbClr>
              </a:solidFill>
              <a:latin typeface="Arial Unicode MS" pitchFamily="34" charset="-120"/>
              <a:ea typeface="Arial Unicode MS" pitchFamily="34" charset="-120"/>
            </a:endParaRPr>
          </a:p>
          <a:p>
            <a:pPr algn="ctr">
              <a:defRPr/>
            </a:pPr>
            <a:endParaRPr lang="en-US" altLang="zh-TW" sz="1200" dirty="0">
              <a:solidFill>
                <a:srgbClr val="1F497D">
                  <a:lumMod val="50000"/>
                </a:srgbClr>
              </a:solidFill>
              <a:latin typeface="Arial Unicode MS" pitchFamily="34" charset="-120"/>
              <a:ea typeface="Arial Unicode MS" pitchFamily="34" charset="-120"/>
            </a:endParaRPr>
          </a:p>
          <a:p>
            <a:pPr algn="ctr">
              <a:defRPr/>
            </a:pPr>
            <a:endParaRPr lang="en-US" altLang="zh-TW" sz="1200" dirty="0">
              <a:solidFill>
                <a:srgbClr val="1F497D">
                  <a:lumMod val="50000"/>
                </a:srgbClr>
              </a:solidFill>
              <a:latin typeface="Arial Unicode MS" pitchFamily="34" charset="-120"/>
              <a:ea typeface="Arial Unicode MS" pitchFamily="34" charset="-120"/>
            </a:endParaRPr>
          </a:p>
          <a:p>
            <a:pPr algn="ctr">
              <a:defRPr/>
            </a:pPr>
            <a:endParaRPr lang="zh-TW" altLang="en-US" sz="1200" dirty="0">
              <a:solidFill>
                <a:srgbClr val="1F497D">
                  <a:lumMod val="50000"/>
                </a:srgbClr>
              </a:solidFill>
              <a:latin typeface="Arial Unicode MS" pitchFamily="34" charset="-120"/>
              <a:ea typeface="Arial Unicode MS" pitchFamily="34" charset="-120"/>
            </a:endParaRPr>
          </a:p>
        </p:txBody>
      </p:sp>
      <p:sp>
        <p:nvSpPr>
          <p:cNvPr id="18435" name="標題 2"/>
          <p:cNvSpPr>
            <a:spLocks noGrp="1"/>
          </p:cNvSpPr>
          <p:nvPr>
            <p:ph type="title"/>
          </p:nvPr>
        </p:nvSpPr>
        <p:spPr/>
        <p:txBody>
          <a:bodyPr/>
          <a:lstStyle/>
          <a:p>
            <a:r>
              <a:rPr lang="en-US" altLang="zh-TW" dirty="0" smtClean="0"/>
              <a:t>Solid Development Power</a:t>
            </a:r>
          </a:p>
        </p:txBody>
      </p:sp>
      <p:sp>
        <p:nvSpPr>
          <p:cNvPr id="18436" name="投影片編號版面配置區 1"/>
          <p:cNvSpPr>
            <a:spLocks noGrp="1"/>
          </p:cNvSpPr>
          <p:nvPr>
            <p:ph type="sldNum" sz="quarter" idx="12"/>
          </p:nvPr>
        </p:nvSpPr>
        <p:spPr/>
        <p:txBody>
          <a:bodyPr/>
          <a:lstStyle/>
          <a:p>
            <a:fld id="{5469B988-1912-4614-91EE-A5269ACA4059}" type="slidenum">
              <a:rPr lang="zh-TW" altLang="en-US" smtClean="0"/>
              <a:pPr/>
              <a:t>4</a:t>
            </a:fld>
            <a:endParaRPr lang="zh-TW" altLang="en-US" smtClean="0"/>
          </a:p>
        </p:txBody>
      </p:sp>
      <p:grpSp>
        <p:nvGrpSpPr>
          <p:cNvPr id="2" name="群組 3"/>
          <p:cNvGrpSpPr>
            <a:grpSpLocks/>
          </p:cNvGrpSpPr>
          <p:nvPr/>
        </p:nvGrpSpPr>
        <p:grpSpPr bwMode="auto">
          <a:xfrm>
            <a:off x="2987828" y="1340768"/>
            <a:ext cx="2365375" cy="5328592"/>
            <a:chOff x="838200" y="1600200"/>
            <a:chExt cx="2365648" cy="4572000"/>
          </a:xfrm>
        </p:grpSpPr>
        <p:sp>
          <p:nvSpPr>
            <p:cNvPr id="5" name="圓角矩形 4"/>
            <p:cNvSpPr/>
            <p:nvPr/>
          </p:nvSpPr>
          <p:spPr>
            <a:xfrm>
              <a:off x="838200" y="1600200"/>
              <a:ext cx="2362473" cy="45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altLang="zh-TW" sz="2800" dirty="0">
                  <a:solidFill>
                    <a:srgbClr val="10253F"/>
                  </a:solidFill>
                  <a:latin typeface="Arial Unicode MS" pitchFamily="34" charset="-120"/>
                  <a:ea typeface="Arial Unicode MS" pitchFamily="34" charset="-120"/>
                  <a:cs typeface="Calibri" pitchFamily="34" charset="0"/>
                </a:rPr>
                <a:t>Software</a:t>
              </a:r>
            </a:p>
            <a:p>
              <a:pPr algn="ctr">
                <a:defRPr/>
              </a:pPr>
              <a:endParaRPr lang="en-US" altLang="zh-TW" sz="1200" dirty="0">
                <a:solidFill>
                  <a:srgbClr val="10253F"/>
                </a:solidFill>
                <a:latin typeface="Arial Unicode MS" pitchFamily="34" charset="-120"/>
                <a:ea typeface="Arial Unicode MS" pitchFamily="34" charset="-120"/>
                <a:cs typeface="Calibri" pitchFamily="34" charset="0"/>
              </a:endParaRPr>
            </a:p>
            <a:p>
              <a:pPr algn="ctr">
                <a:defRPr/>
              </a:pPr>
              <a:r>
                <a:rPr lang="en-US" altLang="zh-TW" sz="1400" dirty="0">
                  <a:solidFill>
                    <a:srgbClr val="10253F"/>
                  </a:solidFill>
                  <a:latin typeface="Arial Unicode MS" pitchFamily="34" charset="-120"/>
                  <a:ea typeface="Arial Unicode MS" pitchFamily="34" charset="-120"/>
                  <a:cs typeface="Calibri" pitchFamily="34" charset="0"/>
                </a:rPr>
                <a:t>Pioneers in embedded</a:t>
              </a:r>
            </a:p>
            <a:p>
              <a:pPr algn="ctr">
                <a:defRPr/>
              </a:pPr>
              <a:r>
                <a:rPr lang="en-US" altLang="zh-TW" sz="1400" dirty="0">
                  <a:solidFill>
                    <a:srgbClr val="10253F"/>
                  </a:solidFill>
                  <a:latin typeface="Arial Unicode MS" pitchFamily="34" charset="-120"/>
                  <a:ea typeface="Arial Unicode MS" pitchFamily="34" charset="-120"/>
                  <a:cs typeface="Calibri" pitchFamily="34" charset="0"/>
                </a:rPr>
                <a:t> Linux technology </a:t>
              </a:r>
            </a:p>
            <a:p>
              <a:pPr algn="ctr">
                <a:defRPr/>
              </a:pPr>
              <a:endParaRPr lang="en-US" altLang="zh-TW" sz="1400" dirty="0">
                <a:solidFill>
                  <a:srgbClr val="10253F"/>
                </a:solidFill>
                <a:latin typeface="Arial Unicode MS" pitchFamily="34" charset="-120"/>
                <a:ea typeface="Arial Unicode MS" pitchFamily="34" charset="-120"/>
                <a:cs typeface="Calibri" pitchFamily="34" charset="0"/>
              </a:endParaRPr>
            </a:p>
            <a:p>
              <a:pPr algn="ctr">
                <a:defRPr/>
              </a:pPr>
              <a:r>
                <a:rPr lang="en-US" altLang="zh-TW" sz="1400" dirty="0">
                  <a:solidFill>
                    <a:srgbClr val="10253F"/>
                  </a:solidFill>
                  <a:latin typeface="Arial Unicode MS" pitchFamily="34" charset="-120"/>
                  <a:ea typeface="Arial Unicode MS" pitchFamily="34" charset="-120"/>
                  <a:cs typeface="Calibri" pitchFamily="34" charset="0"/>
                </a:rPr>
                <a:t>High performance and high reliability server &amp; video technology</a:t>
              </a:r>
            </a:p>
            <a:p>
              <a:pPr algn="ctr">
                <a:defRPr/>
              </a:pPr>
              <a:endParaRPr lang="en-US" altLang="zh-TW" sz="1400" dirty="0">
                <a:solidFill>
                  <a:srgbClr val="10253F"/>
                </a:solidFill>
                <a:latin typeface="Arial Unicode MS" pitchFamily="34" charset="-120"/>
                <a:ea typeface="Arial Unicode MS" pitchFamily="34" charset="-120"/>
                <a:cs typeface="Calibri" pitchFamily="34" charset="0"/>
              </a:endParaRPr>
            </a:p>
            <a:p>
              <a:pPr algn="ctr">
                <a:defRPr/>
              </a:pPr>
              <a:r>
                <a:rPr lang="en-US" altLang="zh-TW" sz="1400" dirty="0">
                  <a:solidFill>
                    <a:srgbClr val="10253F"/>
                  </a:solidFill>
                  <a:latin typeface="Arial Unicode MS" pitchFamily="34" charset="-120"/>
                  <a:ea typeface="Arial Unicode MS" pitchFamily="34" charset="-120"/>
                  <a:cs typeface="Calibri" pitchFamily="34" charset="0"/>
                </a:rPr>
                <a:t>Extensive experience in RISC I/O processor</a:t>
              </a:r>
            </a:p>
            <a:p>
              <a:pPr algn="ctr">
                <a:defRPr/>
              </a:pPr>
              <a:endParaRPr lang="en-US" altLang="zh-TW" sz="1400" dirty="0">
                <a:solidFill>
                  <a:srgbClr val="10253F"/>
                </a:solidFill>
                <a:latin typeface="Arial Unicode MS" pitchFamily="34" charset="-120"/>
                <a:ea typeface="Arial Unicode MS" pitchFamily="34" charset="-120"/>
                <a:cs typeface="Calibri" pitchFamily="34" charset="0"/>
              </a:endParaRPr>
            </a:p>
            <a:p>
              <a:pPr algn="ctr">
                <a:defRPr/>
              </a:pPr>
              <a:r>
                <a:rPr lang="en-US" altLang="zh-TW" sz="1400" dirty="0">
                  <a:solidFill>
                    <a:srgbClr val="10253F"/>
                  </a:solidFill>
                  <a:latin typeface="Arial Unicode MS" pitchFamily="34" charset="-120"/>
                  <a:ea typeface="Arial Unicode MS" pitchFamily="34" charset="-120"/>
                  <a:cs typeface="Calibri" pitchFamily="34" charset="0"/>
                </a:rPr>
                <a:t>Experts in TCP/IP offload engine technology</a:t>
              </a:r>
            </a:p>
            <a:p>
              <a:pPr algn="ctr">
                <a:defRPr/>
              </a:pPr>
              <a:endParaRPr lang="en-US" altLang="zh-TW" sz="1400" dirty="0">
                <a:solidFill>
                  <a:srgbClr val="10253F"/>
                </a:solidFill>
                <a:latin typeface="Arial Unicode MS" pitchFamily="34" charset="-120"/>
                <a:ea typeface="Arial Unicode MS" pitchFamily="34" charset="-120"/>
                <a:cs typeface="Calibri" pitchFamily="34" charset="0"/>
              </a:endParaRPr>
            </a:p>
            <a:p>
              <a:pPr algn="ctr">
                <a:defRPr/>
              </a:pPr>
              <a:r>
                <a:rPr lang="en-US" altLang="zh-TW" sz="1400" dirty="0">
                  <a:solidFill>
                    <a:srgbClr val="10253F"/>
                  </a:solidFill>
                  <a:latin typeface="Arial Unicode MS" pitchFamily="34" charset="-120"/>
                  <a:ea typeface="Arial Unicode MS" pitchFamily="34" charset="-120"/>
                  <a:cs typeface="Calibri" pitchFamily="34" charset="0"/>
                </a:rPr>
                <a:t>Most complete self-developed management software</a:t>
              </a:r>
            </a:p>
            <a:p>
              <a:pPr algn="ctr">
                <a:defRPr/>
              </a:pPr>
              <a:endParaRPr lang="en-US" altLang="zh-TW" sz="1400" dirty="0">
                <a:solidFill>
                  <a:srgbClr val="10253F"/>
                </a:solidFill>
                <a:latin typeface="Arial Unicode MS" pitchFamily="34" charset="-120"/>
                <a:ea typeface="Arial Unicode MS" pitchFamily="34" charset="-120"/>
                <a:cs typeface="Calibri" pitchFamily="34" charset="0"/>
              </a:endParaRPr>
            </a:p>
            <a:p>
              <a:pPr algn="ctr">
                <a:defRPr/>
              </a:pPr>
              <a:r>
                <a:rPr lang="en-US" altLang="zh-TW" sz="1400" dirty="0">
                  <a:solidFill>
                    <a:srgbClr val="10253F"/>
                  </a:solidFill>
                  <a:latin typeface="Arial Unicode MS" pitchFamily="34" charset="-120"/>
                  <a:ea typeface="Arial Unicode MS" pitchFamily="34" charset="-120"/>
                  <a:cs typeface="Calibri" pitchFamily="34" charset="0"/>
                </a:rPr>
                <a:t>Advanced network distributed management technology</a:t>
              </a:r>
              <a:endParaRPr lang="zh-TW" altLang="en-US" sz="1400" dirty="0">
                <a:solidFill>
                  <a:srgbClr val="10253F"/>
                </a:solidFill>
                <a:latin typeface="Arial Unicode MS" pitchFamily="34" charset="-120"/>
                <a:ea typeface="Arial Unicode MS" pitchFamily="34" charset="-120"/>
                <a:cs typeface="Calibri" pitchFamily="34" charset="0"/>
              </a:endParaRPr>
            </a:p>
          </p:txBody>
        </p:sp>
        <p:pic>
          <p:nvPicPr>
            <p:cNvPr id="18488" name="Picture 6" descr="http://ches.communitymodeling.org/images/linux.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10262" y="2244350"/>
              <a:ext cx="393586" cy="471466"/>
            </a:xfrm>
            <a:prstGeom prst="rect">
              <a:avLst/>
            </a:prstGeom>
            <a:noFill/>
            <a:ln w="9525">
              <a:noFill/>
              <a:miter lim="800000"/>
              <a:headEnd/>
              <a:tailEnd/>
            </a:ln>
          </p:spPr>
        </p:pic>
      </p:grpSp>
      <p:grpSp>
        <p:nvGrpSpPr>
          <p:cNvPr id="3" name="群組 64"/>
          <p:cNvGrpSpPr>
            <a:grpSpLocks/>
          </p:cNvGrpSpPr>
          <p:nvPr/>
        </p:nvGrpSpPr>
        <p:grpSpPr bwMode="auto">
          <a:xfrm>
            <a:off x="539552" y="1340768"/>
            <a:ext cx="2362200" cy="4572000"/>
            <a:chOff x="5867400" y="1665312"/>
            <a:chExt cx="2361694" cy="4572000"/>
          </a:xfrm>
        </p:grpSpPr>
        <p:sp>
          <p:nvSpPr>
            <p:cNvPr id="48" name="圓角矩形 6"/>
            <p:cNvSpPr/>
            <p:nvPr/>
          </p:nvSpPr>
          <p:spPr>
            <a:xfrm>
              <a:off x="5867400" y="1665312"/>
              <a:ext cx="2361694" cy="45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altLang="zh-TW" sz="2800" dirty="0">
                  <a:solidFill>
                    <a:srgbClr val="10253F"/>
                  </a:solidFill>
                  <a:latin typeface="Arial Unicode MS" pitchFamily="34" charset="-120"/>
                  <a:ea typeface="Arial Unicode MS" pitchFamily="34" charset="-120"/>
                  <a:cs typeface="Arial" charset="0"/>
                </a:rPr>
                <a:t>Hardware</a:t>
              </a:r>
            </a:p>
            <a:p>
              <a:pPr algn="ctr">
                <a:defRPr/>
              </a:pPr>
              <a:endParaRPr lang="en-US" altLang="zh-TW" sz="1200" dirty="0">
                <a:solidFill>
                  <a:srgbClr val="10253F"/>
                </a:solidFill>
                <a:latin typeface="Arial Unicode MS" pitchFamily="34" charset="-120"/>
                <a:ea typeface="Arial Unicode MS" pitchFamily="34" charset="-120"/>
                <a:cs typeface="Arial" charset="0"/>
              </a:endParaRPr>
            </a:p>
            <a:p>
              <a:pPr algn="ctr">
                <a:defRPr/>
              </a:pPr>
              <a:r>
                <a:rPr lang="en-US" altLang="zh-TW" sz="1400" dirty="0">
                  <a:solidFill>
                    <a:srgbClr val="10253F"/>
                  </a:solidFill>
                  <a:latin typeface="Arial Unicode MS" pitchFamily="34" charset="-120"/>
                  <a:ea typeface="Arial Unicode MS" pitchFamily="34" charset="-120"/>
                  <a:cs typeface="Arial" charset="0"/>
                </a:rPr>
                <a:t>Top notch E/E and ME design engineer team</a:t>
              </a:r>
            </a:p>
            <a:p>
              <a:pPr algn="ctr">
                <a:defRPr/>
              </a:pPr>
              <a:endParaRPr lang="en-US" altLang="zh-TW" sz="1400" dirty="0">
                <a:solidFill>
                  <a:srgbClr val="10253F"/>
                </a:solidFill>
                <a:latin typeface="Arial Unicode MS" pitchFamily="34" charset="-120"/>
                <a:ea typeface="Arial Unicode MS" pitchFamily="34" charset="-120"/>
                <a:cs typeface="Arial" charset="0"/>
              </a:endParaRPr>
            </a:p>
            <a:p>
              <a:pPr algn="ctr">
                <a:defRPr/>
              </a:pPr>
              <a:r>
                <a:rPr lang="en-US" altLang="zh-TW" sz="1400" dirty="0">
                  <a:solidFill>
                    <a:srgbClr val="10253F"/>
                  </a:solidFill>
                  <a:latin typeface="Arial Unicode MS" pitchFamily="34" charset="-120"/>
                  <a:ea typeface="Arial Unicode MS" pitchFamily="34" charset="-120"/>
                  <a:cs typeface="Arial" charset="0"/>
                </a:rPr>
                <a:t>Partner with major chipset vendors</a:t>
              </a:r>
            </a:p>
            <a:p>
              <a:pPr algn="ctr">
                <a:defRPr/>
              </a:pPr>
              <a:endParaRPr lang="en-US" altLang="zh-TW" sz="1400" dirty="0">
                <a:solidFill>
                  <a:srgbClr val="10253F"/>
                </a:solidFill>
                <a:latin typeface="Arial Unicode MS" pitchFamily="34" charset="-120"/>
                <a:ea typeface="Arial Unicode MS" pitchFamily="34" charset="-120"/>
                <a:cs typeface="Arial" charset="0"/>
              </a:endParaRPr>
            </a:p>
            <a:p>
              <a:pPr algn="ctr">
                <a:defRPr/>
              </a:pPr>
              <a:endParaRPr lang="en-US" altLang="zh-TW" sz="1400" dirty="0">
                <a:solidFill>
                  <a:srgbClr val="10253F"/>
                </a:solidFill>
                <a:latin typeface="Arial Unicode MS" pitchFamily="34" charset="-120"/>
                <a:ea typeface="Arial Unicode MS" pitchFamily="34" charset="-120"/>
                <a:cs typeface="Arial" charset="0"/>
              </a:endParaRPr>
            </a:p>
            <a:p>
              <a:pPr algn="ctr">
                <a:defRPr/>
              </a:pPr>
              <a:r>
                <a:rPr lang="en-US" altLang="zh-TW" sz="1400" dirty="0">
                  <a:solidFill>
                    <a:srgbClr val="10253F"/>
                  </a:solidFill>
                  <a:latin typeface="Arial Unicode MS" pitchFamily="34" charset="-120"/>
                  <a:ea typeface="Arial Unicode MS" pitchFamily="34" charset="-120"/>
                  <a:cs typeface="Arial" charset="0"/>
                </a:rPr>
                <a:t>ID/ME/Thermal in house design &amp; simulation capability</a:t>
              </a:r>
            </a:p>
            <a:p>
              <a:pPr algn="ctr">
                <a:defRPr/>
              </a:pPr>
              <a:endParaRPr lang="en-US" altLang="zh-TW" sz="1400" dirty="0">
                <a:solidFill>
                  <a:srgbClr val="10253F"/>
                </a:solidFill>
                <a:latin typeface="Arial Unicode MS" pitchFamily="34" charset="-120"/>
                <a:ea typeface="Arial Unicode MS" pitchFamily="34" charset="-120"/>
                <a:cs typeface="Arial" charset="0"/>
              </a:endParaRPr>
            </a:p>
            <a:p>
              <a:pPr algn="ctr">
                <a:defRPr/>
              </a:pPr>
              <a:r>
                <a:rPr lang="en-US" altLang="zh-TW" sz="1400" dirty="0">
                  <a:solidFill>
                    <a:srgbClr val="10253F"/>
                  </a:solidFill>
                  <a:latin typeface="Arial Unicode MS" pitchFamily="34" charset="-120"/>
                  <a:ea typeface="Arial Unicode MS" pitchFamily="34" charset="-120"/>
                  <a:cs typeface="Arial" charset="0"/>
                </a:rPr>
                <a:t>Testing: Stress, reliability, performance, functional, compatibility, EMI...</a:t>
              </a:r>
            </a:p>
            <a:p>
              <a:pPr algn="ctr">
                <a:defRPr/>
              </a:pPr>
              <a:endParaRPr lang="en-US" altLang="zh-TW" sz="1400" dirty="0">
                <a:solidFill>
                  <a:srgbClr val="10253F"/>
                </a:solidFill>
                <a:latin typeface="Arial Unicode MS" pitchFamily="34" charset="-120"/>
                <a:ea typeface="Arial Unicode MS" pitchFamily="34" charset="-120"/>
                <a:cs typeface="Arial" charset="0"/>
              </a:endParaRPr>
            </a:p>
            <a:p>
              <a:pPr algn="ctr">
                <a:defRPr/>
              </a:pPr>
              <a:r>
                <a:rPr lang="en-US" altLang="zh-TW" sz="1400" dirty="0">
                  <a:solidFill>
                    <a:srgbClr val="10253F"/>
                  </a:solidFill>
                  <a:latin typeface="Arial Unicode MS" pitchFamily="34" charset="-120"/>
                  <a:ea typeface="Arial Unicode MS" pitchFamily="34" charset="-120"/>
                  <a:cs typeface="Arial" charset="0"/>
                </a:rPr>
                <a:t>Facility: SMT/DIP &amp; Assembly</a:t>
              </a:r>
              <a:endParaRPr lang="zh-TW" altLang="en-US" sz="1400" dirty="0">
                <a:solidFill>
                  <a:srgbClr val="10253F"/>
                </a:solidFill>
                <a:latin typeface="Arial Unicode MS" pitchFamily="34" charset="-120"/>
                <a:ea typeface="Arial Unicode MS" pitchFamily="34" charset="-120"/>
                <a:cs typeface="Verdana" pitchFamily="34" charset="0"/>
              </a:endParaRPr>
            </a:p>
          </p:txBody>
        </p:sp>
        <p:pic>
          <p:nvPicPr>
            <p:cNvPr id="18485" name="Picture 4" descr="http://pic.socgame.com.tw/jenova/2007_06/intel_logo_02.jpg"/>
            <p:cNvPicPr>
              <a:picLocks noChangeAspect="1" noChangeArrowheads="1"/>
            </p:cNvPicPr>
            <p:nvPr/>
          </p:nvPicPr>
          <p:blipFill>
            <a:blip r:embed="rId4" cstate="print"/>
            <a:srcRect/>
            <a:stretch>
              <a:fillRect/>
            </a:stretch>
          </p:blipFill>
          <p:spPr bwMode="auto">
            <a:xfrm>
              <a:off x="6488211" y="3538115"/>
              <a:ext cx="461532" cy="304800"/>
            </a:xfrm>
            <a:prstGeom prst="rect">
              <a:avLst/>
            </a:prstGeom>
            <a:noFill/>
            <a:ln w="9525">
              <a:noFill/>
              <a:miter lim="800000"/>
              <a:headEnd/>
              <a:tailEnd/>
            </a:ln>
          </p:spPr>
        </p:pic>
        <p:pic>
          <p:nvPicPr>
            <p:cNvPr id="18486" name="Picture 2" descr="D:\qnap\office\pic\other\marvell.jpg"/>
            <p:cNvPicPr>
              <a:picLocks noChangeAspect="1" noChangeArrowheads="1"/>
            </p:cNvPicPr>
            <p:nvPr/>
          </p:nvPicPr>
          <p:blipFill>
            <a:blip r:embed="rId5" cstate="print"/>
            <a:srcRect/>
            <a:stretch>
              <a:fillRect/>
            </a:stretch>
          </p:blipFill>
          <p:spPr bwMode="auto">
            <a:xfrm>
              <a:off x="7021736" y="3466107"/>
              <a:ext cx="775247" cy="523134"/>
            </a:xfrm>
            <a:prstGeom prst="rect">
              <a:avLst/>
            </a:prstGeom>
            <a:noFill/>
            <a:ln w="9525">
              <a:noFill/>
              <a:miter lim="800000"/>
              <a:headEnd/>
              <a:tailEnd/>
            </a:ln>
          </p:spPr>
        </p:pic>
      </p:grpSp>
      <p:sp>
        <p:nvSpPr>
          <p:cNvPr id="148" name="文字方塊 147"/>
          <p:cNvSpPr txBox="1"/>
          <p:nvPr/>
        </p:nvSpPr>
        <p:spPr bwMode="auto">
          <a:xfrm>
            <a:off x="6452312" y="5255917"/>
            <a:ext cx="1576072" cy="307777"/>
          </a:xfrm>
          <a:prstGeom prst="rect">
            <a:avLst/>
          </a:prstGeom>
          <a:noFill/>
        </p:spPr>
        <p:txBody>
          <a:bodyPr wrap="none">
            <a:spAutoFit/>
          </a:bodyPr>
          <a:lstStyle/>
          <a:p>
            <a:pPr algn="ctr">
              <a:defRPr/>
            </a:pPr>
            <a:r>
              <a:rPr lang="en-US" altLang="zh-TW" sz="1400" dirty="0">
                <a:solidFill>
                  <a:schemeClr val="tx2">
                    <a:lumMod val="50000"/>
                  </a:schemeClr>
                </a:solidFill>
                <a:latin typeface="Arial Unicode MS" pitchFamily="34" charset="-120"/>
                <a:ea typeface="Arial Unicode MS" pitchFamily="34" charset="-120"/>
                <a:cs typeface="Verdana" pitchFamily="34" charset="0"/>
              </a:rPr>
              <a:t>Long-term testing</a:t>
            </a:r>
          </a:p>
        </p:txBody>
      </p:sp>
      <p:pic>
        <p:nvPicPr>
          <p:cNvPr id="18440" name="圖片 9" descr="DSC04241.jpg"/>
          <p:cNvPicPr>
            <a:picLocks noChangeAspect="1"/>
          </p:cNvPicPr>
          <p:nvPr/>
        </p:nvPicPr>
        <p:blipFill>
          <a:blip r:embed="rId6" cstate="print"/>
          <a:srcRect t="31943" b="16231"/>
          <a:stretch>
            <a:fillRect/>
          </a:stretch>
        </p:blipFill>
        <p:spPr bwMode="auto">
          <a:xfrm>
            <a:off x="5797008" y="5589291"/>
            <a:ext cx="1458913" cy="1008063"/>
          </a:xfrm>
          <a:prstGeom prst="rect">
            <a:avLst/>
          </a:prstGeom>
          <a:noFill/>
          <a:ln w="9525">
            <a:noFill/>
            <a:miter lim="800000"/>
            <a:headEnd/>
            <a:tailEnd/>
          </a:ln>
        </p:spPr>
      </p:pic>
      <p:pic>
        <p:nvPicPr>
          <p:cNvPr id="18441" name="圖片 12" descr="DSC04244.jpg"/>
          <p:cNvPicPr>
            <a:picLocks noChangeAspect="1"/>
          </p:cNvPicPr>
          <p:nvPr/>
        </p:nvPicPr>
        <p:blipFill>
          <a:blip r:embed="rId7" cstate="print"/>
          <a:srcRect t="12367" b="36420"/>
          <a:stretch>
            <a:fillRect/>
          </a:stretch>
        </p:blipFill>
        <p:spPr bwMode="auto">
          <a:xfrm>
            <a:off x="7237164" y="5589291"/>
            <a:ext cx="1474787" cy="1008063"/>
          </a:xfrm>
          <a:prstGeom prst="rect">
            <a:avLst/>
          </a:prstGeom>
          <a:noFill/>
          <a:ln w="9525">
            <a:noFill/>
            <a:miter lim="800000"/>
            <a:headEnd/>
            <a:tailEnd/>
          </a:ln>
        </p:spPr>
      </p:pic>
      <p:pic>
        <p:nvPicPr>
          <p:cNvPr id="18442" name="圖片 45" descr="honeywell logo.jpg"/>
          <p:cNvPicPr>
            <a:picLocks noChangeAspect="1"/>
          </p:cNvPicPr>
          <p:nvPr/>
        </p:nvPicPr>
        <p:blipFill>
          <a:blip r:embed="rId8" cstate="print"/>
          <a:srcRect/>
          <a:stretch>
            <a:fillRect/>
          </a:stretch>
        </p:blipFill>
        <p:spPr bwMode="auto">
          <a:xfrm>
            <a:off x="7236448" y="3512842"/>
            <a:ext cx="649287" cy="123825"/>
          </a:xfrm>
          <a:prstGeom prst="rect">
            <a:avLst/>
          </a:prstGeom>
          <a:noFill/>
          <a:ln w="9525">
            <a:noFill/>
            <a:miter lim="800000"/>
            <a:headEnd/>
            <a:tailEnd/>
          </a:ln>
        </p:spPr>
      </p:pic>
      <p:pic>
        <p:nvPicPr>
          <p:cNvPr id="18443" name="圖片 46" descr="pelco.jpg"/>
          <p:cNvPicPr>
            <a:picLocks noChangeAspect="1"/>
          </p:cNvPicPr>
          <p:nvPr/>
        </p:nvPicPr>
        <p:blipFill>
          <a:blip r:embed="rId9" cstate="print"/>
          <a:srcRect/>
          <a:stretch>
            <a:fillRect/>
          </a:stretch>
        </p:blipFill>
        <p:spPr bwMode="auto">
          <a:xfrm>
            <a:off x="7299947" y="4293891"/>
            <a:ext cx="579437" cy="252413"/>
          </a:xfrm>
          <a:prstGeom prst="rect">
            <a:avLst/>
          </a:prstGeom>
          <a:noFill/>
          <a:ln w="9525">
            <a:noFill/>
            <a:miter lim="800000"/>
            <a:headEnd/>
            <a:tailEnd/>
          </a:ln>
        </p:spPr>
      </p:pic>
      <p:pic>
        <p:nvPicPr>
          <p:cNvPr id="18444" name="圖片 86" descr="question.PNG"/>
          <p:cNvPicPr>
            <a:picLocks noChangeAspect="1"/>
          </p:cNvPicPr>
          <p:nvPr/>
        </p:nvPicPr>
        <p:blipFill>
          <a:blip r:embed="rId10" cstate="print"/>
          <a:srcRect/>
          <a:stretch>
            <a:fillRect/>
          </a:stretch>
        </p:blipFill>
        <p:spPr bwMode="auto">
          <a:xfrm>
            <a:off x="5725149" y="4725692"/>
            <a:ext cx="771525" cy="276225"/>
          </a:xfrm>
          <a:prstGeom prst="rect">
            <a:avLst/>
          </a:prstGeom>
          <a:noFill/>
          <a:ln w="9525">
            <a:noFill/>
            <a:miter lim="800000"/>
            <a:headEnd/>
            <a:tailEnd/>
          </a:ln>
        </p:spPr>
      </p:pic>
      <p:pic>
        <p:nvPicPr>
          <p:cNvPr id="18445" name="圖片 87" descr="question.PNG"/>
          <p:cNvPicPr>
            <a:picLocks noChangeAspect="1"/>
          </p:cNvPicPr>
          <p:nvPr/>
        </p:nvPicPr>
        <p:blipFill>
          <a:blip r:embed="rId11" cstate="print"/>
          <a:srcRect/>
          <a:stretch>
            <a:fillRect/>
          </a:stretch>
        </p:blipFill>
        <p:spPr bwMode="auto">
          <a:xfrm>
            <a:off x="6444286" y="4725692"/>
            <a:ext cx="771525" cy="276225"/>
          </a:xfrm>
          <a:prstGeom prst="rect">
            <a:avLst/>
          </a:prstGeom>
          <a:noFill/>
          <a:ln w="9525">
            <a:noFill/>
            <a:miter lim="800000"/>
            <a:headEnd/>
            <a:tailEnd/>
          </a:ln>
        </p:spPr>
      </p:pic>
      <p:pic>
        <p:nvPicPr>
          <p:cNvPr id="18446" name="圖片 64" descr="question.PNG"/>
          <p:cNvPicPr>
            <a:picLocks noChangeAspect="1"/>
          </p:cNvPicPr>
          <p:nvPr/>
        </p:nvPicPr>
        <p:blipFill>
          <a:blip r:embed="rId12" cstate="print"/>
          <a:srcRect/>
          <a:stretch>
            <a:fillRect/>
          </a:stretch>
        </p:blipFill>
        <p:spPr bwMode="auto">
          <a:xfrm>
            <a:off x="7915899" y="2690516"/>
            <a:ext cx="744537" cy="252413"/>
          </a:xfrm>
          <a:prstGeom prst="rect">
            <a:avLst/>
          </a:prstGeom>
          <a:noFill/>
          <a:ln w="9525">
            <a:noFill/>
            <a:miter lim="800000"/>
            <a:headEnd/>
            <a:tailEnd/>
          </a:ln>
        </p:spPr>
      </p:pic>
      <p:pic>
        <p:nvPicPr>
          <p:cNvPr id="18447" name="圖片 65" descr="question.PNG"/>
          <p:cNvPicPr>
            <a:picLocks noChangeAspect="1"/>
          </p:cNvPicPr>
          <p:nvPr/>
        </p:nvPicPr>
        <p:blipFill>
          <a:blip r:embed="rId13" cstate="print"/>
          <a:srcRect/>
          <a:stretch>
            <a:fillRect/>
          </a:stretch>
        </p:blipFill>
        <p:spPr bwMode="auto">
          <a:xfrm>
            <a:off x="5663233" y="2417465"/>
            <a:ext cx="754063" cy="261939"/>
          </a:xfrm>
          <a:prstGeom prst="rect">
            <a:avLst/>
          </a:prstGeom>
          <a:noFill/>
          <a:ln w="9525">
            <a:noFill/>
            <a:miter lim="800000"/>
            <a:headEnd/>
            <a:tailEnd/>
          </a:ln>
        </p:spPr>
      </p:pic>
      <p:pic>
        <p:nvPicPr>
          <p:cNvPr id="18448" name="圖片 66" descr="question.PNG"/>
          <p:cNvPicPr>
            <a:picLocks noChangeAspect="1"/>
          </p:cNvPicPr>
          <p:nvPr/>
        </p:nvPicPr>
        <p:blipFill>
          <a:blip r:embed="rId14" cstate="print"/>
          <a:srcRect/>
          <a:stretch>
            <a:fillRect/>
          </a:stretch>
        </p:blipFill>
        <p:spPr bwMode="auto">
          <a:xfrm>
            <a:off x="6398245" y="2417465"/>
            <a:ext cx="754062" cy="261939"/>
          </a:xfrm>
          <a:prstGeom prst="rect">
            <a:avLst/>
          </a:prstGeom>
          <a:noFill/>
          <a:ln w="9525">
            <a:noFill/>
            <a:miter lim="800000"/>
            <a:headEnd/>
            <a:tailEnd/>
          </a:ln>
        </p:spPr>
      </p:pic>
      <p:pic>
        <p:nvPicPr>
          <p:cNvPr id="18449" name="圖片 67" descr="question.PNG"/>
          <p:cNvPicPr>
            <a:picLocks noChangeAspect="1"/>
          </p:cNvPicPr>
          <p:nvPr/>
        </p:nvPicPr>
        <p:blipFill>
          <a:blip r:embed="rId15" cstate="print"/>
          <a:srcRect/>
          <a:stretch>
            <a:fillRect/>
          </a:stretch>
        </p:blipFill>
        <p:spPr bwMode="auto">
          <a:xfrm>
            <a:off x="7869861" y="2417465"/>
            <a:ext cx="752475" cy="261939"/>
          </a:xfrm>
          <a:prstGeom prst="rect">
            <a:avLst/>
          </a:prstGeom>
          <a:noFill/>
          <a:ln w="9525">
            <a:noFill/>
            <a:miter lim="800000"/>
            <a:headEnd/>
            <a:tailEnd/>
          </a:ln>
        </p:spPr>
      </p:pic>
      <p:pic>
        <p:nvPicPr>
          <p:cNvPr id="18450" name="圖片 68" descr="question.PNG"/>
          <p:cNvPicPr>
            <a:picLocks noChangeAspect="1"/>
          </p:cNvPicPr>
          <p:nvPr/>
        </p:nvPicPr>
        <p:blipFill>
          <a:blip r:embed="rId16" cstate="print"/>
          <a:srcRect/>
          <a:stretch>
            <a:fillRect/>
          </a:stretch>
        </p:blipFill>
        <p:spPr bwMode="auto">
          <a:xfrm>
            <a:off x="5652120" y="2952454"/>
            <a:ext cx="754062" cy="260351"/>
          </a:xfrm>
          <a:prstGeom prst="rect">
            <a:avLst/>
          </a:prstGeom>
          <a:noFill/>
          <a:ln w="9525">
            <a:noFill/>
            <a:miter lim="800000"/>
            <a:headEnd/>
            <a:tailEnd/>
          </a:ln>
        </p:spPr>
      </p:pic>
      <p:pic>
        <p:nvPicPr>
          <p:cNvPr id="18451" name="圖片 70" descr="question.PNG"/>
          <p:cNvPicPr>
            <a:picLocks noChangeAspect="1"/>
          </p:cNvPicPr>
          <p:nvPr/>
        </p:nvPicPr>
        <p:blipFill>
          <a:blip r:embed="rId17" cstate="print"/>
          <a:srcRect/>
          <a:stretch>
            <a:fillRect/>
          </a:stretch>
        </p:blipFill>
        <p:spPr bwMode="auto">
          <a:xfrm>
            <a:off x="5652120" y="3212805"/>
            <a:ext cx="754062" cy="261937"/>
          </a:xfrm>
          <a:prstGeom prst="rect">
            <a:avLst/>
          </a:prstGeom>
          <a:noFill/>
          <a:ln w="9525">
            <a:noFill/>
            <a:miter lim="800000"/>
            <a:headEnd/>
            <a:tailEnd/>
          </a:ln>
        </p:spPr>
      </p:pic>
      <p:pic>
        <p:nvPicPr>
          <p:cNvPr id="18452" name="圖片 71" descr="question.PNG"/>
          <p:cNvPicPr>
            <a:picLocks noChangeAspect="1"/>
          </p:cNvPicPr>
          <p:nvPr/>
        </p:nvPicPr>
        <p:blipFill>
          <a:blip r:embed="rId18" cstate="print"/>
          <a:srcRect/>
          <a:stretch>
            <a:fillRect/>
          </a:stretch>
        </p:blipFill>
        <p:spPr bwMode="auto">
          <a:xfrm>
            <a:off x="6372845" y="3206454"/>
            <a:ext cx="876300" cy="303212"/>
          </a:xfrm>
          <a:prstGeom prst="rect">
            <a:avLst/>
          </a:prstGeom>
          <a:noFill/>
          <a:ln w="9525">
            <a:noFill/>
            <a:miter lim="800000"/>
            <a:headEnd/>
            <a:tailEnd/>
          </a:ln>
        </p:spPr>
      </p:pic>
      <p:pic>
        <p:nvPicPr>
          <p:cNvPr id="18453" name="圖片 72" descr="question.PNG"/>
          <p:cNvPicPr>
            <a:picLocks noChangeAspect="1"/>
          </p:cNvPicPr>
          <p:nvPr/>
        </p:nvPicPr>
        <p:blipFill>
          <a:blip r:embed="rId19" cstate="print"/>
          <a:srcRect/>
          <a:stretch>
            <a:fillRect/>
          </a:stretch>
        </p:blipFill>
        <p:spPr bwMode="auto">
          <a:xfrm>
            <a:off x="7107861" y="3206453"/>
            <a:ext cx="823913" cy="284163"/>
          </a:xfrm>
          <a:prstGeom prst="rect">
            <a:avLst/>
          </a:prstGeom>
          <a:noFill/>
          <a:ln w="9525">
            <a:noFill/>
            <a:miter lim="800000"/>
            <a:headEnd/>
            <a:tailEnd/>
          </a:ln>
        </p:spPr>
      </p:pic>
      <p:pic>
        <p:nvPicPr>
          <p:cNvPr id="18454" name="圖片 74" descr="question.PNG"/>
          <p:cNvPicPr>
            <a:picLocks noChangeAspect="1"/>
          </p:cNvPicPr>
          <p:nvPr/>
        </p:nvPicPr>
        <p:blipFill>
          <a:blip r:embed="rId20" cstate="print"/>
          <a:srcRect/>
          <a:stretch>
            <a:fillRect/>
          </a:stretch>
        </p:blipFill>
        <p:spPr bwMode="auto">
          <a:xfrm>
            <a:off x="7885736" y="3441403"/>
            <a:ext cx="752475" cy="260351"/>
          </a:xfrm>
          <a:prstGeom prst="rect">
            <a:avLst/>
          </a:prstGeom>
          <a:noFill/>
          <a:ln w="9525">
            <a:noFill/>
            <a:miter lim="800000"/>
            <a:headEnd/>
            <a:tailEnd/>
          </a:ln>
        </p:spPr>
      </p:pic>
      <p:pic>
        <p:nvPicPr>
          <p:cNvPr id="18455" name="圖片 75" descr="question.PNG"/>
          <p:cNvPicPr>
            <a:picLocks noChangeAspect="1"/>
          </p:cNvPicPr>
          <p:nvPr/>
        </p:nvPicPr>
        <p:blipFill>
          <a:blip r:embed="rId21" cstate="print"/>
          <a:srcRect/>
          <a:stretch>
            <a:fillRect/>
          </a:stretch>
        </p:blipFill>
        <p:spPr bwMode="auto">
          <a:xfrm>
            <a:off x="5652120" y="3428705"/>
            <a:ext cx="762000" cy="268287"/>
          </a:xfrm>
          <a:prstGeom prst="rect">
            <a:avLst/>
          </a:prstGeom>
          <a:noFill/>
          <a:ln w="9525">
            <a:noFill/>
            <a:miter lim="800000"/>
            <a:headEnd/>
            <a:tailEnd/>
          </a:ln>
        </p:spPr>
      </p:pic>
      <p:pic>
        <p:nvPicPr>
          <p:cNvPr id="18456" name="圖片 77" descr="question.PNG"/>
          <p:cNvPicPr>
            <a:picLocks noChangeAspect="1"/>
          </p:cNvPicPr>
          <p:nvPr/>
        </p:nvPicPr>
        <p:blipFill>
          <a:blip r:embed="rId22" cstate="print"/>
          <a:srcRect/>
          <a:stretch>
            <a:fillRect/>
          </a:stretch>
        </p:blipFill>
        <p:spPr bwMode="auto">
          <a:xfrm>
            <a:off x="7915895" y="2963564"/>
            <a:ext cx="762000" cy="268288"/>
          </a:xfrm>
          <a:prstGeom prst="rect">
            <a:avLst/>
          </a:prstGeom>
          <a:noFill/>
          <a:ln w="9525">
            <a:noFill/>
            <a:miter lim="800000"/>
            <a:headEnd/>
            <a:tailEnd/>
          </a:ln>
        </p:spPr>
      </p:pic>
      <p:pic>
        <p:nvPicPr>
          <p:cNvPr id="18457" name="圖片 78" descr="question.PNG"/>
          <p:cNvPicPr>
            <a:picLocks noChangeAspect="1"/>
          </p:cNvPicPr>
          <p:nvPr/>
        </p:nvPicPr>
        <p:blipFill>
          <a:blip r:embed="rId23" cstate="print"/>
          <a:srcRect/>
          <a:stretch>
            <a:fillRect/>
          </a:stretch>
        </p:blipFill>
        <p:spPr bwMode="auto">
          <a:xfrm>
            <a:off x="7020547" y="3644605"/>
            <a:ext cx="1120775" cy="395287"/>
          </a:xfrm>
          <a:prstGeom prst="rect">
            <a:avLst/>
          </a:prstGeom>
          <a:noFill/>
          <a:ln w="9525">
            <a:noFill/>
            <a:miter lim="800000"/>
            <a:headEnd/>
            <a:tailEnd/>
          </a:ln>
        </p:spPr>
      </p:pic>
      <p:pic>
        <p:nvPicPr>
          <p:cNvPr id="18458" name="圖片 79" descr="question.PNG"/>
          <p:cNvPicPr>
            <a:picLocks noChangeAspect="1"/>
          </p:cNvPicPr>
          <p:nvPr/>
        </p:nvPicPr>
        <p:blipFill>
          <a:blip r:embed="rId24" cstate="print"/>
          <a:srcRect/>
          <a:stretch>
            <a:fillRect/>
          </a:stretch>
        </p:blipFill>
        <p:spPr bwMode="auto">
          <a:xfrm>
            <a:off x="5725145" y="4004965"/>
            <a:ext cx="762000" cy="269875"/>
          </a:xfrm>
          <a:prstGeom prst="rect">
            <a:avLst/>
          </a:prstGeom>
          <a:noFill/>
          <a:ln w="9525">
            <a:noFill/>
            <a:miter lim="800000"/>
            <a:headEnd/>
            <a:tailEnd/>
          </a:ln>
        </p:spPr>
      </p:pic>
      <p:pic>
        <p:nvPicPr>
          <p:cNvPr id="18459" name="圖片 81" descr="question.PNG"/>
          <p:cNvPicPr>
            <a:picLocks noChangeAspect="1"/>
          </p:cNvPicPr>
          <p:nvPr/>
        </p:nvPicPr>
        <p:blipFill>
          <a:blip r:embed="rId25" cstate="print"/>
          <a:srcRect/>
          <a:stretch>
            <a:fillRect/>
          </a:stretch>
        </p:blipFill>
        <p:spPr bwMode="auto">
          <a:xfrm>
            <a:off x="5725145" y="4220864"/>
            <a:ext cx="762000" cy="268288"/>
          </a:xfrm>
          <a:prstGeom prst="rect">
            <a:avLst/>
          </a:prstGeom>
          <a:noFill/>
          <a:ln w="9525">
            <a:noFill/>
            <a:miter lim="800000"/>
            <a:headEnd/>
            <a:tailEnd/>
          </a:ln>
        </p:spPr>
      </p:pic>
      <p:pic>
        <p:nvPicPr>
          <p:cNvPr id="18460" name="圖片 83" descr="question.PNG"/>
          <p:cNvPicPr>
            <a:picLocks noChangeAspect="1"/>
          </p:cNvPicPr>
          <p:nvPr/>
        </p:nvPicPr>
        <p:blipFill>
          <a:blip r:embed="rId26" cstate="print"/>
          <a:srcRect/>
          <a:stretch>
            <a:fillRect/>
          </a:stretch>
        </p:blipFill>
        <p:spPr bwMode="auto">
          <a:xfrm>
            <a:off x="6469682" y="4220864"/>
            <a:ext cx="762000" cy="268288"/>
          </a:xfrm>
          <a:prstGeom prst="rect">
            <a:avLst/>
          </a:prstGeom>
          <a:noFill/>
          <a:ln w="9525">
            <a:noFill/>
            <a:miter lim="800000"/>
            <a:headEnd/>
            <a:tailEnd/>
          </a:ln>
        </p:spPr>
      </p:pic>
      <p:pic>
        <p:nvPicPr>
          <p:cNvPr id="18461" name="圖片 84" descr="question.PNG"/>
          <p:cNvPicPr>
            <a:picLocks noChangeAspect="1"/>
          </p:cNvPicPr>
          <p:nvPr/>
        </p:nvPicPr>
        <p:blipFill>
          <a:blip r:embed="rId27" cstate="print"/>
          <a:srcRect/>
          <a:stretch>
            <a:fillRect/>
          </a:stretch>
        </p:blipFill>
        <p:spPr bwMode="auto">
          <a:xfrm>
            <a:off x="5677520" y="4509789"/>
            <a:ext cx="762000" cy="268288"/>
          </a:xfrm>
          <a:prstGeom prst="rect">
            <a:avLst/>
          </a:prstGeom>
          <a:noFill/>
          <a:ln w="9525">
            <a:noFill/>
            <a:miter lim="800000"/>
            <a:headEnd/>
            <a:tailEnd/>
          </a:ln>
        </p:spPr>
      </p:pic>
      <p:pic>
        <p:nvPicPr>
          <p:cNvPr id="18462" name="圖片 85" descr="question.PNG"/>
          <p:cNvPicPr>
            <a:picLocks noChangeAspect="1"/>
          </p:cNvPicPr>
          <p:nvPr/>
        </p:nvPicPr>
        <p:blipFill>
          <a:blip r:embed="rId28" cstate="print"/>
          <a:srcRect/>
          <a:stretch>
            <a:fillRect/>
          </a:stretch>
        </p:blipFill>
        <p:spPr bwMode="auto">
          <a:xfrm>
            <a:off x="7906374" y="4509792"/>
            <a:ext cx="771525" cy="276225"/>
          </a:xfrm>
          <a:prstGeom prst="rect">
            <a:avLst/>
          </a:prstGeom>
          <a:noFill/>
          <a:ln w="9525">
            <a:noFill/>
            <a:miter lim="800000"/>
            <a:headEnd/>
            <a:tailEnd/>
          </a:ln>
        </p:spPr>
      </p:pic>
      <p:pic>
        <p:nvPicPr>
          <p:cNvPr id="18463" name="圖片 89" descr="question.PNG"/>
          <p:cNvPicPr>
            <a:picLocks noChangeAspect="1"/>
          </p:cNvPicPr>
          <p:nvPr/>
        </p:nvPicPr>
        <p:blipFill>
          <a:blip r:embed="rId29" cstate="print"/>
          <a:srcRect/>
          <a:stretch>
            <a:fillRect/>
          </a:stretch>
        </p:blipFill>
        <p:spPr bwMode="auto">
          <a:xfrm>
            <a:off x="7185649" y="4725692"/>
            <a:ext cx="771525" cy="276225"/>
          </a:xfrm>
          <a:prstGeom prst="rect">
            <a:avLst/>
          </a:prstGeom>
          <a:noFill/>
          <a:ln w="9525">
            <a:noFill/>
            <a:miter lim="800000"/>
            <a:headEnd/>
            <a:tailEnd/>
          </a:ln>
        </p:spPr>
      </p:pic>
      <p:pic>
        <p:nvPicPr>
          <p:cNvPr id="18464" name="圖片 90" descr="question.PNG"/>
          <p:cNvPicPr>
            <a:picLocks noChangeAspect="1"/>
          </p:cNvPicPr>
          <p:nvPr/>
        </p:nvPicPr>
        <p:blipFill>
          <a:blip r:embed="rId30" cstate="print"/>
          <a:srcRect/>
          <a:stretch>
            <a:fillRect/>
          </a:stretch>
        </p:blipFill>
        <p:spPr bwMode="auto">
          <a:xfrm>
            <a:off x="7957174" y="4725692"/>
            <a:ext cx="771525" cy="276225"/>
          </a:xfrm>
          <a:prstGeom prst="rect">
            <a:avLst/>
          </a:prstGeom>
          <a:noFill/>
          <a:ln w="9525">
            <a:noFill/>
            <a:miter lim="800000"/>
            <a:headEnd/>
            <a:tailEnd/>
          </a:ln>
        </p:spPr>
      </p:pic>
      <p:pic>
        <p:nvPicPr>
          <p:cNvPr id="18465" name="圖片 92" descr="question.PNG"/>
          <p:cNvPicPr>
            <a:picLocks noChangeAspect="1"/>
          </p:cNvPicPr>
          <p:nvPr/>
        </p:nvPicPr>
        <p:blipFill>
          <a:blip r:embed="rId31" cstate="print"/>
          <a:srcRect/>
          <a:stretch>
            <a:fillRect/>
          </a:stretch>
        </p:blipFill>
        <p:spPr bwMode="auto">
          <a:xfrm>
            <a:off x="7142782" y="3933530"/>
            <a:ext cx="914400" cy="327025"/>
          </a:xfrm>
          <a:prstGeom prst="rect">
            <a:avLst/>
          </a:prstGeom>
          <a:noFill/>
          <a:ln w="9525">
            <a:noFill/>
            <a:miter lim="800000"/>
            <a:headEnd/>
            <a:tailEnd/>
          </a:ln>
        </p:spPr>
      </p:pic>
      <p:pic>
        <p:nvPicPr>
          <p:cNvPr id="18466" name="圖片 93" descr="question.PNG"/>
          <p:cNvPicPr>
            <a:picLocks noChangeAspect="1"/>
          </p:cNvPicPr>
          <p:nvPr/>
        </p:nvPicPr>
        <p:blipFill>
          <a:blip r:embed="rId32" cstate="print"/>
          <a:srcRect/>
          <a:stretch>
            <a:fillRect/>
          </a:stretch>
        </p:blipFill>
        <p:spPr bwMode="auto">
          <a:xfrm>
            <a:off x="7957174" y="4004965"/>
            <a:ext cx="700087" cy="207963"/>
          </a:xfrm>
          <a:prstGeom prst="rect">
            <a:avLst/>
          </a:prstGeom>
          <a:noFill/>
          <a:ln w="9525">
            <a:noFill/>
            <a:miter lim="800000"/>
            <a:headEnd/>
            <a:tailEnd/>
          </a:ln>
        </p:spPr>
      </p:pic>
      <p:pic>
        <p:nvPicPr>
          <p:cNvPr id="18467" name="圖片 33" descr="100274708_logo.jpg"/>
          <p:cNvPicPr>
            <a:picLocks noChangeAspect="1"/>
          </p:cNvPicPr>
          <p:nvPr/>
        </p:nvPicPr>
        <p:blipFill>
          <a:blip r:embed="rId33" cstate="print"/>
          <a:srcRect/>
          <a:stretch>
            <a:fillRect/>
          </a:stretch>
        </p:blipFill>
        <p:spPr bwMode="auto">
          <a:xfrm>
            <a:off x="5677524" y="2758777"/>
            <a:ext cx="657225" cy="112712"/>
          </a:xfrm>
          <a:prstGeom prst="rect">
            <a:avLst/>
          </a:prstGeom>
          <a:noFill/>
          <a:ln w="9525">
            <a:noFill/>
            <a:miter lim="800000"/>
            <a:headEnd/>
            <a:tailEnd/>
          </a:ln>
        </p:spPr>
      </p:pic>
      <p:pic>
        <p:nvPicPr>
          <p:cNvPr id="18468" name="圖片 34" descr="hikvision.jpg"/>
          <p:cNvPicPr>
            <a:picLocks noChangeAspect="1"/>
          </p:cNvPicPr>
          <p:nvPr/>
        </p:nvPicPr>
        <p:blipFill>
          <a:blip r:embed="rId34" cstate="print"/>
          <a:srcRect b="-14537"/>
          <a:stretch>
            <a:fillRect/>
          </a:stretch>
        </p:blipFill>
        <p:spPr bwMode="auto">
          <a:xfrm>
            <a:off x="6444286" y="3501729"/>
            <a:ext cx="657225" cy="103187"/>
          </a:xfrm>
          <a:prstGeom prst="rect">
            <a:avLst/>
          </a:prstGeom>
          <a:noFill/>
          <a:ln w="9525">
            <a:noFill/>
            <a:miter lim="800000"/>
            <a:headEnd/>
            <a:tailEnd/>
          </a:ln>
        </p:spPr>
      </p:pic>
      <p:pic>
        <p:nvPicPr>
          <p:cNvPr id="18469" name="圖片 36" descr="a-mtk.jpg"/>
          <p:cNvPicPr>
            <a:picLocks noChangeAspect="1"/>
          </p:cNvPicPr>
          <p:nvPr/>
        </p:nvPicPr>
        <p:blipFill>
          <a:blip r:embed="rId35" cstate="print"/>
          <a:srcRect/>
          <a:stretch>
            <a:fillRect/>
          </a:stretch>
        </p:blipFill>
        <p:spPr bwMode="auto">
          <a:xfrm>
            <a:off x="7187236" y="2457154"/>
            <a:ext cx="657225" cy="139700"/>
          </a:xfrm>
          <a:prstGeom prst="rect">
            <a:avLst/>
          </a:prstGeom>
          <a:noFill/>
          <a:ln w="9525">
            <a:noFill/>
            <a:miter lim="800000"/>
            <a:headEnd/>
            <a:tailEnd/>
          </a:ln>
        </p:spPr>
      </p:pic>
      <p:pic>
        <p:nvPicPr>
          <p:cNvPr id="18470" name="Picture 36" descr="D:\qnap\office\pic\logo\CNB-01.png"/>
          <p:cNvPicPr>
            <a:picLocks noChangeAspect="1" noChangeArrowheads="1"/>
          </p:cNvPicPr>
          <p:nvPr/>
        </p:nvPicPr>
        <p:blipFill>
          <a:blip r:embed="rId36" cstate="print"/>
          <a:srcRect/>
          <a:stretch>
            <a:fillRect/>
          </a:stretch>
        </p:blipFill>
        <p:spPr bwMode="auto">
          <a:xfrm>
            <a:off x="6469682" y="3004842"/>
            <a:ext cx="628650" cy="163513"/>
          </a:xfrm>
          <a:prstGeom prst="rect">
            <a:avLst/>
          </a:prstGeom>
          <a:noFill/>
          <a:ln w="9525">
            <a:noFill/>
            <a:miter lim="800000"/>
            <a:headEnd/>
            <a:tailEnd/>
          </a:ln>
        </p:spPr>
      </p:pic>
      <p:pic>
        <p:nvPicPr>
          <p:cNvPr id="18471" name="圖片 93" descr="DIGITUS_R__Professional_Web_01.jpg"/>
          <p:cNvPicPr>
            <a:picLocks noChangeAspect="1"/>
          </p:cNvPicPr>
          <p:nvPr/>
        </p:nvPicPr>
        <p:blipFill>
          <a:blip r:embed="rId37" cstate="print"/>
          <a:srcRect/>
          <a:stretch>
            <a:fillRect/>
          </a:stretch>
        </p:blipFill>
        <p:spPr bwMode="auto">
          <a:xfrm>
            <a:off x="7198345" y="2968330"/>
            <a:ext cx="658812" cy="250825"/>
          </a:xfrm>
          <a:prstGeom prst="rect">
            <a:avLst/>
          </a:prstGeom>
          <a:noFill/>
          <a:ln w="9525">
            <a:noFill/>
            <a:miter lim="800000"/>
            <a:headEnd/>
            <a:tailEnd/>
          </a:ln>
        </p:spPr>
      </p:pic>
      <p:pic>
        <p:nvPicPr>
          <p:cNvPr id="18472" name="Picture 2" descr="D:\qnap\office\pic\logo\shany.jpg"/>
          <p:cNvPicPr>
            <a:picLocks noChangeAspect="1" noChangeArrowheads="1"/>
          </p:cNvPicPr>
          <p:nvPr/>
        </p:nvPicPr>
        <p:blipFill>
          <a:blip r:embed="rId38" cstate="print"/>
          <a:srcRect r="71265" b="19048"/>
          <a:stretch>
            <a:fillRect/>
          </a:stretch>
        </p:blipFill>
        <p:spPr bwMode="auto">
          <a:xfrm>
            <a:off x="6444282" y="4509792"/>
            <a:ext cx="723900" cy="250825"/>
          </a:xfrm>
          <a:prstGeom prst="rect">
            <a:avLst/>
          </a:prstGeom>
          <a:noFill/>
          <a:ln w="9525">
            <a:noFill/>
            <a:miter lim="800000"/>
            <a:headEnd/>
            <a:tailEnd/>
          </a:ln>
        </p:spPr>
      </p:pic>
      <p:pic>
        <p:nvPicPr>
          <p:cNvPr id="18473" name="Picture 3" descr="D:\qnap\office\pic\logo\IPX_Logo.JPG"/>
          <p:cNvPicPr>
            <a:picLocks noChangeAspect="1" noChangeArrowheads="1"/>
          </p:cNvPicPr>
          <p:nvPr/>
        </p:nvPicPr>
        <p:blipFill>
          <a:blip r:embed="rId39" cstate="print"/>
          <a:srcRect/>
          <a:stretch>
            <a:fillRect/>
          </a:stretch>
        </p:blipFill>
        <p:spPr bwMode="auto">
          <a:xfrm>
            <a:off x="5869607" y="3717626"/>
            <a:ext cx="300038" cy="247651"/>
          </a:xfrm>
          <a:prstGeom prst="rect">
            <a:avLst/>
          </a:prstGeom>
          <a:noFill/>
          <a:ln w="9525">
            <a:noFill/>
            <a:miter lim="800000"/>
            <a:headEnd/>
            <a:tailEnd/>
          </a:ln>
        </p:spPr>
      </p:pic>
      <p:pic>
        <p:nvPicPr>
          <p:cNvPr id="18474" name="Picture 4" descr="D:\qnap\office\pic\logo\brickcom.jpg"/>
          <p:cNvPicPr>
            <a:picLocks noChangeAspect="1" noChangeArrowheads="1"/>
          </p:cNvPicPr>
          <p:nvPr/>
        </p:nvPicPr>
        <p:blipFill>
          <a:blip r:embed="rId40" cstate="print"/>
          <a:srcRect/>
          <a:stretch>
            <a:fillRect/>
          </a:stretch>
        </p:blipFill>
        <p:spPr bwMode="auto">
          <a:xfrm>
            <a:off x="7165011" y="2693691"/>
            <a:ext cx="746125" cy="206375"/>
          </a:xfrm>
          <a:prstGeom prst="rect">
            <a:avLst/>
          </a:prstGeom>
          <a:noFill/>
          <a:ln w="9525">
            <a:noFill/>
            <a:miter lim="800000"/>
            <a:headEnd/>
            <a:tailEnd/>
          </a:ln>
        </p:spPr>
      </p:pic>
      <p:pic>
        <p:nvPicPr>
          <p:cNvPr id="18475" name="圖片 76" descr="question.PNG"/>
          <p:cNvPicPr>
            <a:picLocks noChangeAspect="1"/>
          </p:cNvPicPr>
          <p:nvPr/>
        </p:nvPicPr>
        <p:blipFill>
          <a:blip r:embed="rId41" cstate="print"/>
          <a:srcRect/>
          <a:stretch>
            <a:fillRect/>
          </a:stretch>
        </p:blipFill>
        <p:spPr bwMode="auto">
          <a:xfrm>
            <a:off x="6403007" y="3692230"/>
            <a:ext cx="762000" cy="268287"/>
          </a:xfrm>
          <a:prstGeom prst="rect">
            <a:avLst/>
          </a:prstGeom>
          <a:noFill/>
          <a:ln w="9525">
            <a:noFill/>
            <a:miter lim="800000"/>
            <a:headEnd/>
            <a:tailEnd/>
          </a:ln>
        </p:spPr>
      </p:pic>
      <p:pic>
        <p:nvPicPr>
          <p:cNvPr id="18476" name="圖片 194" descr="question.PNG"/>
          <p:cNvPicPr>
            <a:picLocks noChangeAspect="1"/>
          </p:cNvPicPr>
          <p:nvPr/>
        </p:nvPicPr>
        <p:blipFill>
          <a:blip r:embed="rId42" cstate="print"/>
          <a:srcRect/>
          <a:stretch>
            <a:fillRect/>
          </a:stretch>
        </p:blipFill>
        <p:spPr bwMode="auto">
          <a:xfrm>
            <a:off x="6455395" y="4004965"/>
            <a:ext cx="762000" cy="269875"/>
          </a:xfrm>
          <a:prstGeom prst="rect">
            <a:avLst/>
          </a:prstGeom>
          <a:noFill/>
          <a:ln w="9525">
            <a:noFill/>
            <a:miter lim="800000"/>
            <a:headEnd/>
            <a:tailEnd/>
          </a:ln>
        </p:spPr>
      </p:pic>
      <p:pic>
        <p:nvPicPr>
          <p:cNvPr id="18478" name="圖片 54" descr="Sharp.jpg"/>
          <p:cNvPicPr>
            <a:picLocks noChangeAspect="1"/>
          </p:cNvPicPr>
          <p:nvPr/>
        </p:nvPicPr>
        <p:blipFill>
          <a:blip r:embed="rId43" cstate="print"/>
          <a:srcRect/>
          <a:stretch>
            <a:fillRect/>
          </a:stretch>
        </p:blipFill>
        <p:spPr bwMode="auto">
          <a:xfrm>
            <a:off x="7236445" y="4581229"/>
            <a:ext cx="696912" cy="142875"/>
          </a:xfrm>
          <a:prstGeom prst="rect">
            <a:avLst/>
          </a:prstGeom>
          <a:noFill/>
          <a:ln w="9525">
            <a:noFill/>
            <a:miter lim="800000"/>
            <a:headEnd/>
            <a:tailEnd/>
          </a:ln>
        </p:spPr>
      </p:pic>
      <p:pic>
        <p:nvPicPr>
          <p:cNvPr id="18479" name="圖片 55" descr="LG.jpg"/>
          <p:cNvPicPr>
            <a:picLocks noChangeAspect="1"/>
          </p:cNvPicPr>
          <p:nvPr/>
        </p:nvPicPr>
        <p:blipFill>
          <a:blip r:embed="rId44" cstate="print"/>
          <a:srcRect/>
          <a:stretch>
            <a:fillRect/>
          </a:stretch>
        </p:blipFill>
        <p:spPr bwMode="auto">
          <a:xfrm>
            <a:off x="7887324" y="3771604"/>
            <a:ext cx="790575" cy="161925"/>
          </a:xfrm>
          <a:prstGeom prst="rect">
            <a:avLst/>
          </a:prstGeom>
          <a:noFill/>
          <a:ln w="9525">
            <a:noFill/>
            <a:miter lim="800000"/>
            <a:headEnd/>
            <a:tailEnd/>
          </a:ln>
        </p:spPr>
      </p:pic>
      <p:pic>
        <p:nvPicPr>
          <p:cNvPr id="18480" name="圖片 56" descr="bosch.png"/>
          <p:cNvPicPr>
            <a:picLocks noChangeAspect="1"/>
          </p:cNvPicPr>
          <p:nvPr/>
        </p:nvPicPr>
        <p:blipFill>
          <a:blip r:embed="rId45" cstate="print"/>
          <a:srcRect/>
          <a:stretch>
            <a:fillRect/>
          </a:stretch>
        </p:blipFill>
        <p:spPr bwMode="auto">
          <a:xfrm>
            <a:off x="6447457" y="2709566"/>
            <a:ext cx="646113" cy="249239"/>
          </a:xfrm>
          <a:prstGeom prst="rect">
            <a:avLst/>
          </a:prstGeom>
          <a:noFill/>
          <a:ln w="9525">
            <a:noFill/>
            <a:miter lim="800000"/>
            <a:headEnd/>
            <a:tailEnd/>
          </a:ln>
        </p:spPr>
      </p:pic>
      <p:pic>
        <p:nvPicPr>
          <p:cNvPr id="18481" name="圖片 57" descr="Everfocus_IT.png"/>
          <p:cNvPicPr>
            <a:picLocks noChangeAspect="1"/>
          </p:cNvPicPr>
          <p:nvPr/>
        </p:nvPicPr>
        <p:blipFill>
          <a:blip r:embed="rId46" cstate="print"/>
          <a:srcRect/>
          <a:stretch>
            <a:fillRect/>
          </a:stretch>
        </p:blipFill>
        <p:spPr bwMode="auto">
          <a:xfrm>
            <a:off x="7885732" y="3285829"/>
            <a:ext cx="742950" cy="142875"/>
          </a:xfrm>
          <a:prstGeom prst="rect">
            <a:avLst/>
          </a:prstGeom>
          <a:noFill/>
          <a:ln w="9525">
            <a:noFill/>
            <a:miter lim="800000"/>
            <a:headEnd/>
            <a:tailEnd/>
          </a:ln>
        </p:spPr>
      </p:pic>
      <p:pic>
        <p:nvPicPr>
          <p:cNvPr id="18482" name="圖片 59" descr="ONVIF.png"/>
          <p:cNvPicPr>
            <a:picLocks noChangeAspect="1"/>
          </p:cNvPicPr>
          <p:nvPr/>
        </p:nvPicPr>
        <p:blipFill>
          <a:blip r:embed="rId47" cstate="print"/>
          <a:srcRect/>
          <a:stretch>
            <a:fillRect/>
          </a:stretch>
        </p:blipFill>
        <p:spPr bwMode="auto">
          <a:xfrm>
            <a:off x="5991849" y="5013028"/>
            <a:ext cx="1233487" cy="288925"/>
          </a:xfrm>
          <a:prstGeom prst="rect">
            <a:avLst/>
          </a:prstGeom>
          <a:noFill/>
          <a:ln w="9525">
            <a:noFill/>
            <a:miter lim="800000"/>
            <a:headEnd/>
            <a:tailEnd/>
          </a:ln>
        </p:spPr>
      </p:pic>
      <p:pic>
        <p:nvPicPr>
          <p:cNvPr id="18483" name="圖片 60" descr="samsung_IT.png"/>
          <p:cNvPicPr>
            <a:picLocks noChangeAspect="1"/>
          </p:cNvPicPr>
          <p:nvPr/>
        </p:nvPicPr>
        <p:blipFill>
          <a:blip r:embed="rId48" cstate="print"/>
          <a:srcRect/>
          <a:stretch>
            <a:fillRect/>
          </a:stretch>
        </p:blipFill>
        <p:spPr bwMode="auto">
          <a:xfrm>
            <a:off x="7957170" y="4220866"/>
            <a:ext cx="609600" cy="28098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3429000"/>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en-US" altLang="zh-TW" smtClean="0"/>
              <a:t>Agenda</a:t>
            </a:r>
          </a:p>
        </p:txBody>
      </p:sp>
      <p:sp>
        <p:nvSpPr>
          <p:cNvPr id="44036" name="內容版面配置區 2"/>
          <p:cNvSpPr>
            <a:spLocks noGrp="1"/>
          </p:cNvSpPr>
          <p:nvPr>
            <p:ph sz="quarter" idx="1"/>
          </p:nvPr>
        </p:nvSpPr>
        <p:spPr/>
        <p:txBody>
          <a:bodyPr>
            <a:normAutofit/>
          </a:bodyPr>
          <a:lstStyle/>
          <a:p>
            <a:r>
              <a:rPr lang="en-US" altLang="zh-TW" dirty="0" smtClean="0"/>
              <a:t>About QNAP Security</a:t>
            </a:r>
          </a:p>
          <a:p>
            <a:r>
              <a:rPr lang="en-US" altLang="zh-TW" dirty="0" smtClean="0"/>
              <a:t>Why standalone NVR</a:t>
            </a:r>
          </a:p>
          <a:p>
            <a:r>
              <a:rPr lang="en-US" altLang="zh-TW" dirty="0" smtClean="0"/>
              <a:t>What's new?</a:t>
            </a:r>
          </a:p>
          <a:p>
            <a:r>
              <a:rPr lang="en-US" altLang="zh-TW" dirty="0" err="1" smtClean="0"/>
              <a:t>VioStor</a:t>
            </a:r>
            <a:r>
              <a:rPr lang="en-US" altLang="zh-TW" dirty="0" smtClean="0"/>
              <a:t> NVR is…</a:t>
            </a:r>
          </a:p>
          <a:p>
            <a:r>
              <a:rPr lang="en-US" altLang="zh-TW" dirty="0" smtClean="0"/>
              <a:t>What’s next?</a:t>
            </a:r>
          </a:p>
          <a:p>
            <a:r>
              <a:rPr lang="en-US" altLang="zh-TW" dirty="0" smtClean="0"/>
              <a:t>Success story</a:t>
            </a:r>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40</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New NVR Models</a:t>
            </a:r>
            <a:endParaRPr lang="zh-TW" altLang="en-US" dirty="0"/>
          </a:p>
        </p:txBody>
      </p:sp>
      <p:sp>
        <p:nvSpPr>
          <p:cNvPr id="5" name="文字版面配置區 4"/>
          <p:cNvSpPr>
            <a:spLocks noGrp="1"/>
          </p:cNvSpPr>
          <p:nvPr>
            <p:ph type="body" idx="1"/>
          </p:nvPr>
        </p:nvSpPr>
        <p:spPr/>
        <p:txBody>
          <a:bodyPr/>
          <a:lstStyle/>
          <a:p>
            <a:r>
              <a:rPr lang="en-US" altLang="zh-TW" dirty="0" smtClean="0"/>
              <a:t>Superior hardware design</a:t>
            </a:r>
          </a:p>
          <a:p>
            <a:r>
              <a:rPr lang="en-US" altLang="zh-TW" dirty="0" smtClean="0"/>
              <a:t>Remarkable local display performance</a:t>
            </a:r>
          </a:p>
          <a:p>
            <a:r>
              <a:rPr lang="en-US" altLang="zh-TW" dirty="0" smtClean="0"/>
              <a:t>Excellent network throughput for video recording</a:t>
            </a:r>
            <a:endParaRPr lang="zh-TW" alt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rmAutofit fontScale="90000"/>
          </a:bodyPr>
          <a:lstStyle/>
          <a:p>
            <a:r>
              <a:rPr lang="en-US" altLang="zh-TW" dirty="0" smtClean="0"/>
              <a:t>VS-6100 Pro+</a:t>
            </a:r>
            <a:br>
              <a:rPr lang="en-US" altLang="zh-TW" dirty="0" smtClean="0"/>
            </a:br>
            <a:r>
              <a:rPr lang="en-US" altLang="zh-TW" dirty="0" smtClean="0"/>
              <a:t>6-bay / HDMI Local Display</a:t>
            </a:r>
            <a:endParaRPr lang="zh-TW" altLang="en-US" dirty="0"/>
          </a:p>
        </p:txBody>
      </p:sp>
      <p:sp>
        <p:nvSpPr>
          <p:cNvPr id="8" name="文字方塊 7"/>
          <p:cNvSpPr txBox="1"/>
          <p:nvPr/>
        </p:nvSpPr>
        <p:spPr>
          <a:xfrm>
            <a:off x="376808" y="1241609"/>
            <a:ext cx="8515672" cy="2347502"/>
          </a:xfrm>
          <a:prstGeom prst="rect">
            <a:avLst/>
          </a:prstGeom>
          <a:noFill/>
        </p:spPr>
        <p:txBody>
          <a:bodyPr wrap="square" rtlCol="0">
            <a:spAutoFit/>
          </a:bodyPr>
          <a:lstStyle/>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Brand-new Platform: Dual-Core Intel Processor 2.6Ghz</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Better performance from 176</a:t>
            </a:r>
            <a:r>
              <a:rPr lang="zh-TW" altLang="en-US" sz="2000" dirty="0" smtClean="0">
                <a:latin typeface="Arial Unicode MS" pitchFamily="34" charset="-120"/>
                <a:ea typeface="Arial Unicode MS" pitchFamily="34" charset="-120"/>
              </a:rPr>
              <a:t> </a:t>
            </a:r>
            <a:r>
              <a:rPr lang="en-US" altLang="zh-TW" sz="2000" dirty="0" smtClean="0">
                <a:latin typeface="Arial Unicode MS" pitchFamily="34" charset="-120"/>
                <a:ea typeface="Arial Unicode MS" pitchFamily="34" charset="-120"/>
              </a:rPr>
              <a:t>Mbps to </a:t>
            </a:r>
            <a:r>
              <a:rPr lang="en-US" altLang="zh-TW" sz="2000" dirty="0" smtClean="0">
                <a:solidFill>
                  <a:srgbClr val="0070C0"/>
                </a:solidFill>
                <a:latin typeface="Arial Unicode MS" pitchFamily="34" charset="-120"/>
                <a:ea typeface="Arial Unicode MS" pitchFamily="34" charset="-120"/>
              </a:rPr>
              <a:t>360</a:t>
            </a:r>
            <a:r>
              <a:rPr lang="zh-TW" altLang="en-US" sz="2000" dirty="0" smtClean="0">
                <a:solidFill>
                  <a:srgbClr val="0070C0"/>
                </a:solidFill>
                <a:latin typeface="Arial Unicode MS" pitchFamily="34" charset="-120"/>
                <a:ea typeface="Arial Unicode MS" pitchFamily="34" charset="-120"/>
              </a:rPr>
              <a:t> </a:t>
            </a:r>
            <a:r>
              <a:rPr lang="en-US" altLang="zh-TW" sz="2000" dirty="0" smtClean="0">
                <a:solidFill>
                  <a:srgbClr val="0070C0"/>
                </a:solidFill>
                <a:latin typeface="Arial Unicode MS" pitchFamily="34" charset="-120"/>
                <a:ea typeface="Arial Unicode MS" pitchFamily="34" charset="-120"/>
              </a:rPr>
              <a:t>Mbps</a:t>
            </a:r>
          </a:p>
          <a:p>
            <a:pPr indent="-342900">
              <a:lnSpc>
                <a:spcPct val="150000"/>
              </a:lnSpc>
              <a:buSzPct val="50000"/>
              <a:buFont typeface="Wingdings" pitchFamily="2" charset="2"/>
              <a:buChar char="n"/>
            </a:pPr>
            <a:r>
              <a:rPr lang="en-US" altLang="zh-TW" sz="2000" dirty="0" smtClean="0">
                <a:solidFill>
                  <a:srgbClr val="0070C0"/>
                </a:solidFill>
                <a:latin typeface="Arial Unicode MS" pitchFamily="34" charset="-120"/>
                <a:ea typeface="Arial Unicode MS" pitchFamily="34" charset="-120"/>
              </a:rPr>
              <a:t>HDMI Local Display (H.264, Full HD, 150fps) </a:t>
            </a:r>
            <a:r>
              <a:rPr lang="en-US" altLang="zh-TW" sz="2000" dirty="0" smtClean="0">
                <a:latin typeface="Arial Unicode MS" pitchFamily="34" charset="-120"/>
                <a:ea typeface="Arial Unicode MS" pitchFamily="34" charset="-120"/>
              </a:rPr>
              <a:t>with real-time audio</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Support up to 20 channels</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Support </a:t>
            </a:r>
            <a:r>
              <a:rPr lang="en-US" altLang="zh-TW" sz="2000" dirty="0" smtClean="0">
                <a:solidFill>
                  <a:srgbClr val="0070C0"/>
                </a:solidFill>
                <a:latin typeface="Arial Unicode MS" pitchFamily="34" charset="-120"/>
                <a:ea typeface="Arial Unicode MS" pitchFamily="34" charset="-120"/>
              </a:rPr>
              <a:t>4TB HDD </a:t>
            </a:r>
            <a:r>
              <a:rPr lang="en-US" altLang="zh-TW" sz="2000" dirty="0" smtClean="0">
                <a:latin typeface="Arial Unicode MS" pitchFamily="34" charset="-120"/>
                <a:ea typeface="Arial Unicode MS" pitchFamily="34" charset="-120"/>
              </a:rPr>
              <a:t>/ Up to </a:t>
            </a:r>
            <a:r>
              <a:rPr lang="en-US" altLang="zh-TW" sz="2000" dirty="0" smtClean="0">
                <a:solidFill>
                  <a:srgbClr val="0070C0"/>
                </a:solidFill>
                <a:latin typeface="Arial Unicode MS" pitchFamily="34" charset="-120"/>
                <a:ea typeface="Arial Unicode MS" pitchFamily="34" charset="-120"/>
              </a:rPr>
              <a:t>24TB storage</a:t>
            </a:r>
            <a:r>
              <a:rPr lang="zh-TW" altLang="en-US" sz="2000" dirty="0" smtClean="0">
                <a:solidFill>
                  <a:srgbClr val="0070C0"/>
                </a:solidFill>
                <a:latin typeface="Arial Unicode MS" pitchFamily="34" charset="-120"/>
                <a:ea typeface="Arial Unicode MS" pitchFamily="34" charset="-120"/>
              </a:rPr>
              <a:t> </a:t>
            </a:r>
            <a:r>
              <a:rPr lang="en-US" altLang="zh-TW" sz="2000" dirty="0" smtClean="0">
                <a:solidFill>
                  <a:srgbClr val="0070C0"/>
                </a:solidFill>
                <a:latin typeface="Arial Unicode MS" pitchFamily="34" charset="-120"/>
                <a:ea typeface="Arial Unicode MS" pitchFamily="34" charset="-120"/>
              </a:rPr>
              <a:t>capacity</a:t>
            </a:r>
            <a:endParaRPr lang="zh-TW" altLang="en-US" sz="2000" dirty="0">
              <a:solidFill>
                <a:srgbClr val="0070C0"/>
              </a:solidFill>
              <a:latin typeface="Arial Unicode MS" pitchFamily="34" charset="-120"/>
              <a:ea typeface="Arial Unicode MS" pitchFamily="34" charset="-120"/>
            </a:endParaRPr>
          </a:p>
        </p:txBody>
      </p:sp>
      <p:sp>
        <p:nvSpPr>
          <p:cNvPr id="10" name="十六角星形 9"/>
          <p:cNvSpPr/>
          <p:nvPr/>
        </p:nvSpPr>
        <p:spPr>
          <a:xfrm>
            <a:off x="4299520" y="3356992"/>
            <a:ext cx="4953000" cy="3505200"/>
          </a:xfrm>
          <a:prstGeom prst="star1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p:cNvSpPr/>
          <p:nvPr/>
        </p:nvSpPr>
        <p:spPr>
          <a:xfrm>
            <a:off x="4803576" y="4077072"/>
            <a:ext cx="4118992" cy="2308324"/>
          </a:xfrm>
          <a:prstGeom prst="rect">
            <a:avLst/>
          </a:prstGeom>
          <a:noFill/>
        </p:spPr>
        <p:txBody>
          <a:bodyPr wrap="square" lIns="91440" tIns="45720" rIns="91440" bIns="45720">
            <a:spAutoFit/>
            <a:scene3d>
              <a:camera prst="orthographicFront"/>
              <a:lightRig rig="soft" dir="tl">
                <a:rot lat="0" lon="0" rev="0"/>
              </a:lightRig>
            </a:scene3d>
            <a:sp3d extrusionH="57150" contourW="25400" prstMaterial="matte">
              <a:bevelT w="25400" h="55880" prst="cross"/>
              <a:contourClr>
                <a:schemeClr val="accent2">
                  <a:tint val="20000"/>
                </a:schemeClr>
              </a:contourClr>
            </a:sp3d>
          </a:bodyPr>
          <a:lstStyle/>
          <a:p>
            <a:pPr algn="ctr"/>
            <a:r>
              <a:rPr lang="en-US" altLang="zh-TW" sz="3600" b="1" spc="50" dirty="0" smtClean="0">
                <a:ln w="11430"/>
                <a:solidFill>
                  <a:srgbClr val="0070C0"/>
                </a:solidFill>
                <a:effectLst>
                  <a:outerShdw blurRad="76200" dist="50800" dir="5400000" algn="tl" rotWithShape="0">
                    <a:srgbClr val="000000">
                      <a:alpha val="65000"/>
                    </a:srgbClr>
                  </a:outerShdw>
                </a:effectLst>
                <a:latin typeface="Antique Olive Compact" pitchFamily="34" charset="0"/>
              </a:rPr>
              <a:t>System performance increase +104%</a:t>
            </a:r>
            <a:endParaRPr lang="zh-TW" altLang="en-US" sz="3600" b="1" spc="50" dirty="0">
              <a:ln w="11430"/>
              <a:solidFill>
                <a:srgbClr val="0070C0"/>
              </a:solidFill>
              <a:effectLst>
                <a:outerShdw blurRad="76200" dist="50800" dir="5400000" algn="tl" rotWithShape="0">
                  <a:srgbClr val="000000">
                    <a:alpha val="65000"/>
                  </a:srgbClr>
                </a:outerShdw>
              </a:effectLst>
              <a:latin typeface="Antique Olive Compact" pitchFamily="34" charset="0"/>
            </a:endParaRPr>
          </a:p>
        </p:txBody>
      </p:sp>
      <p:pic>
        <p:nvPicPr>
          <p:cNvPr id="5125" name="Picture 5" descr="D:\NVR\00 VS-4100 6100 Pro+\Photos\VS-6100Pro+.png"/>
          <p:cNvPicPr>
            <a:picLocks noChangeAspect="1" noChangeArrowheads="1"/>
          </p:cNvPicPr>
          <p:nvPr/>
        </p:nvPicPr>
        <p:blipFill>
          <a:blip r:embed="rId2" cstate="screen"/>
          <a:srcRect/>
          <a:stretch>
            <a:fillRect/>
          </a:stretch>
        </p:blipFill>
        <p:spPr bwMode="auto">
          <a:xfrm>
            <a:off x="152400" y="3553558"/>
            <a:ext cx="4191000" cy="3304442"/>
          </a:xfrm>
          <a:prstGeom prst="rect">
            <a:avLst/>
          </a:prstGeom>
          <a:noFill/>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80334" y="1241609"/>
            <a:ext cx="7912744" cy="2400657"/>
          </a:xfrm>
          <a:prstGeom prst="rect">
            <a:avLst/>
          </a:prstGeom>
          <a:noFill/>
        </p:spPr>
        <p:txBody>
          <a:bodyPr wrap="none" rtlCol="0">
            <a:spAutoFit/>
          </a:bodyPr>
          <a:lstStyle/>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Brand-new Platform: Dual-Core Intel Processor 2.6Ghz</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Better performance from 176</a:t>
            </a:r>
            <a:r>
              <a:rPr lang="zh-TW" altLang="en-US" sz="2000" dirty="0" smtClean="0">
                <a:latin typeface="Arial Unicode MS" pitchFamily="34" charset="-120"/>
                <a:ea typeface="Arial Unicode MS" pitchFamily="34" charset="-120"/>
              </a:rPr>
              <a:t> </a:t>
            </a:r>
            <a:r>
              <a:rPr lang="en-US" altLang="zh-TW" sz="2000" dirty="0" smtClean="0">
                <a:latin typeface="Arial Unicode MS" pitchFamily="34" charset="-120"/>
                <a:ea typeface="Arial Unicode MS" pitchFamily="34" charset="-120"/>
              </a:rPr>
              <a:t>Mbps to </a:t>
            </a:r>
            <a:r>
              <a:rPr lang="en-US" altLang="zh-TW" sz="2000" dirty="0" smtClean="0">
                <a:solidFill>
                  <a:srgbClr val="0070C0"/>
                </a:solidFill>
                <a:latin typeface="Arial Unicode MS" pitchFamily="34" charset="-120"/>
                <a:ea typeface="Arial Unicode MS" pitchFamily="34" charset="-120"/>
              </a:rPr>
              <a:t>360</a:t>
            </a:r>
            <a:r>
              <a:rPr lang="zh-TW" altLang="en-US" sz="2000" dirty="0" smtClean="0">
                <a:solidFill>
                  <a:srgbClr val="0070C0"/>
                </a:solidFill>
                <a:latin typeface="Arial Unicode MS" pitchFamily="34" charset="-120"/>
                <a:ea typeface="Arial Unicode MS" pitchFamily="34" charset="-120"/>
              </a:rPr>
              <a:t> </a:t>
            </a:r>
            <a:r>
              <a:rPr lang="en-US" altLang="zh-TW" sz="2000" dirty="0" smtClean="0">
                <a:solidFill>
                  <a:srgbClr val="0070C0"/>
                </a:solidFill>
                <a:latin typeface="Arial Unicode MS" pitchFamily="34" charset="-120"/>
                <a:ea typeface="Arial Unicode MS" pitchFamily="34" charset="-120"/>
              </a:rPr>
              <a:t>Mbps</a:t>
            </a:r>
          </a:p>
          <a:p>
            <a:pPr indent="-342900">
              <a:lnSpc>
                <a:spcPct val="150000"/>
              </a:lnSpc>
              <a:buSzPct val="50000"/>
              <a:buFont typeface="Wingdings" pitchFamily="2" charset="2"/>
              <a:buChar char="n"/>
            </a:pPr>
            <a:r>
              <a:rPr lang="en-US" altLang="zh-TW" sz="2000" dirty="0" smtClean="0">
                <a:solidFill>
                  <a:srgbClr val="0070C0"/>
                </a:solidFill>
                <a:latin typeface="Arial Unicode MS" pitchFamily="34" charset="-120"/>
                <a:ea typeface="Arial Unicode MS" pitchFamily="34" charset="-120"/>
              </a:rPr>
              <a:t>HDMI Local Display (H.264, Full HD, 150fps) </a:t>
            </a:r>
            <a:r>
              <a:rPr lang="en-US" altLang="zh-TW" sz="2000" dirty="0" smtClean="0">
                <a:latin typeface="Arial Unicode MS" pitchFamily="34" charset="-120"/>
                <a:ea typeface="Arial Unicode MS" pitchFamily="34" charset="-120"/>
              </a:rPr>
              <a:t>with real-time audio</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Support up to 16 channels</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Support </a:t>
            </a:r>
            <a:r>
              <a:rPr lang="en-US" altLang="zh-TW" sz="2000" dirty="0" smtClean="0">
                <a:solidFill>
                  <a:srgbClr val="0070C0"/>
                </a:solidFill>
                <a:latin typeface="Arial Unicode MS" pitchFamily="34" charset="-120"/>
                <a:ea typeface="Arial Unicode MS" pitchFamily="34" charset="-120"/>
              </a:rPr>
              <a:t>4TB HDD </a:t>
            </a:r>
            <a:r>
              <a:rPr lang="en-US" altLang="zh-TW" sz="2000" dirty="0" smtClean="0">
                <a:latin typeface="Arial Unicode MS" pitchFamily="34" charset="-120"/>
                <a:ea typeface="Arial Unicode MS" pitchFamily="34" charset="-120"/>
              </a:rPr>
              <a:t>/ Up to </a:t>
            </a:r>
            <a:r>
              <a:rPr lang="en-US" altLang="zh-TW" sz="2000" dirty="0" smtClean="0">
                <a:solidFill>
                  <a:srgbClr val="0070C0"/>
                </a:solidFill>
                <a:latin typeface="Arial Unicode MS" pitchFamily="34" charset="-120"/>
                <a:ea typeface="Arial Unicode MS" pitchFamily="34" charset="-120"/>
              </a:rPr>
              <a:t>16TB storage</a:t>
            </a:r>
            <a:r>
              <a:rPr lang="zh-TW" altLang="en-US" sz="2000" dirty="0" smtClean="0">
                <a:solidFill>
                  <a:srgbClr val="0070C0"/>
                </a:solidFill>
                <a:latin typeface="Arial Unicode MS" pitchFamily="34" charset="-120"/>
                <a:ea typeface="Arial Unicode MS" pitchFamily="34" charset="-120"/>
              </a:rPr>
              <a:t> </a:t>
            </a:r>
            <a:r>
              <a:rPr lang="en-US" altLang="zh-TW" sz="2000" dirty="0" smtClean="0">
                <a:solidFill>
                  <a:srgbClr val="0070C0"/>
                </a:solidFill>
                <a:latin typeface="Arial Unicode MS" pitchFamily="34" charset="-120"/>
                <a:ea typeface="Arial Unicode MS" pitchFamily="34" charset="-120"/>
              </a:rPr>
              <a:t>capacity</a:t>
            </a:r>
            <a:endParaRPr lang="zh-TW" altLang="en-US" sz="2000" dirty="0">
              <a:solidFill>
                <a:srgbClr val="0070C0"/>
              </a:solidFill>
              <a:latin typeface="Arial Unicode MS" pitchFamily="34" charset="-120"/>
              <a:ea typeface="Arial Unicode MS" pitchFamily="34" charset="-120"/>
            </a:endParaRPr>
          </a:p>
        </p:txBody>
      </p:sp>
      <p:pic>
        <p:nvPicPr>
          <p:cNvPr id="7170" name="Picture 2" descr="D:\NVR\00 VS-4100 6100 Pro+\Photos\VS-4100Pro+.png"/>
          <p:cNvPicPr>
            <a:picLocks noChangeAspect="1" noChangeArrowheads="1"/>
          </p:cNvPicPr>
          <p:nvPr/>
        </p:nvPicPr>
        <p:blipFill>
          <a:blip r:embed="rId2" cstate="screen"/>
          <a:srcRect/>
          <a:stretch>
            <a:fillRect/>
          </a:stretch>
        </p:blipFill>
        <p:spPr bwMode="auto">
          <a:xfrm>
            <a:off x="827584" y="3530600"/>
            <a:ext cx="3028913" cy="3327400"/>
          </a:xfrm>
          <a:prstGeom prst="rect">
            <a:avLst/>
          </a:prstGeom>
          <a:noFill/>
        </p:spPr>
      </p:pic>
      <p:sp>
        <p:nvSpPr>
          <p:cNvPr id="6" name="標題 5"/>
          <p:cNvSpPr>
            <a:spLocks noGrp="1"/>
          </p:cNvSpPr>
          <p:nvPr>
            <p:ph type="title"/>
          </p:nvPr>
        </p:nvSpPr>
        <p:spPr/>
        <p:txBody>
          <a:bodyPr>
            <a:normAutofit fontScale="90000"/>
          </a:bodyPr>
          <a:lstStyle/>
          <a:p>
            <a:r>
              <a:rPr lang="en-US" altLang="zh-TW" dirty="0" smtClean="0"/>
              <a:t>VS-4100 Pro+</a:t>
            </a:r>
            <a:br>
              <a:rPr lang="en-US" altLang="zh-TW" dirty="0" smtClean="0"/>
            </a:br>
            <a:r>
              <a:rPr lang="en-US" altLang="zh-TW" dirty="0" smtClean="0"/>
              <a:t> 4-bay / HDMI Local Display</a:t>
            </a:r>
            <a:endParaRPr lang="zh-TW" altLang="en-US" dirty="0"/>
          </a:p>
        </p:txBody>
      </p:sp>
      <p:sp>
        <p:nvSpPr>
          <p:cNvPr id="12" name="十六角星形 11"/>
          <p:cNvSpPr/>
          <p:nvPr/>
        </p:nvSpPr>
        <p:spPr>
          <a:xfrm>
            <a:off x="4299520" y="3356992"/>
            <a:ext cx="4953000" cy="3505200"/>
          </a:xfrm>
          <a:prstGeom prst="star1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矩形 12"/>
          <p:cNvSpPr/>
          <p:nvPr/>
        </p:nvSpPr>
        <p:spPr>
          <a:xfrm>
            <a:off x="4803576" y="4077072"/>
            <a:ext cx="4118992" cy="2308324"/>
          </a:xfrm>
          <a:prstGeom prst="rect">
            <a:avLst/>
          </a:prstGeom>
          <a:noFill/>
        </p:spPr>
        <p:txBody>
          <a:bodyPr wrap="square" lIns="91440" tIns="45720" rIns="91440" bIns="45720">
            <a:spAutoFit/>
            <a:scene3d>
              <a:camera prst="orthographicFront"/>
              <a:lightRig rig="soft" dir="tl">
                <a:rot lat="0" lon="0" rev="0"/>
              </a:lightRig>
            </a:scene3d>
            <a:sp3d extrusionH="57150" contourW="25400" prstMaterial="matte">
              <a:bevelT w="25400" h="55880" prst="cross"/>
              <a:contourClr>
                <a:schemeClr val="accent2">
                  <a:tint val="20000"/>
                </a:schemeClr>
              </a:contourClr>
            </a:sp3d>
          </a:bodyPr>
          <a:lstStyle/>
          <a:p>
            <a:pPr algn="ctr"/>
            <a:r>
              <a:rPr lang="en-US" altLang="zh-TW" sz="3600" b="1" spc="50" dirty="0" smtClean="0">
                <a:ln w="11430"/>
                <a:solidFill>
                  <a:srgbClr val="0070C0"/>
                </a:solidFill>
                <a:effectLst>
                  <a:outerShdw blurRad="76200" dist="50800" dir="5400000" algn="tl" rotWithShape="0">
                    <a:srgbClr val="000000">
                      <a:alpha val="65000"/>
                    </a:srgbClr>
                  </a:outerShdw>
                </a:effectLst>
                <a:latin typeface="Antique Olive Compact" pitchFamily="34" charset="0"/>
              </a:rPr>
              <a:t>System performance increase +104%</a:t>
            </a:r>
            <a:endParaRPr lang="zh-TW" altLang="en-US" sz="3600" b="1" spc="50" dirty="0">
              <a:ln w="11430"/>
              <a:solidFill>
                <a:srgbClr val="0070C0"/>
              </a:solidFill>
              <a:effectLst>
                <a:outerShdw blurRad="76200" dist="50800" dir="5400000" algn="tl" rotWithShape="0">
                  <a:srgbClr val="000000">
                    <a:alpha val="65000"/>
                  </a:srgbClr>
                </a:outerShdw>
              </a:effectLst>
              <a:latin typeface="Antique Olive Compact" pitchFamily="34"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80334" y="1241609"/>
            <a:ext cx="7912744" cy="2400657"/>
          </a:xfrm>
          <a:prstGeom prst="rect">
            <a:avLst/>
          </a:prstGeom>
          <a:noFill/>
        </p:spPr>
        <p:txBody>
          <a:bodyPr wrap="none" rtlCol="0">
            <a:spAutoFit/>
          </a:bodyPr>
          <a:lstStyle/>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Brand-new Platform: Dual-Core Intel Processor 2.6Ghz</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Better performance from 176</a:t>
            </a:r>
            <a:r>
              <a:rPr lang="zh-TW" altLang="en-US" sz="2000" dirty="0" smtClean="0">
                <a:latin typeface="Arial Unicode MS" pitchFamily="34" charset="-120"/>
                <a:ea typeface="Arial Unicode MS" pitchFamily="34" charset="-120"/>
              </a:rPr>
              <a:t> </a:t>
            </a:r>
            <a:r>
              <a:rPr lang="en-US" altLang="zh-TW" sz="2000" dirty="0" smtClean="0">
                <a:latin typeface="Arial Unicode MS" pitchFamily="34" charset="-120"/>
                <a:ea typeface="Arial Unicode MS" pitchFamily="34" charset="-120"/>
              </a:rPr>
              <a:t>Mbps to </a:t>
            </a:r>
            <a:r>
              <a:rPr lang="en-US" altLang="zh-TW" sz="2000" dirty="0" smtClean="0">
                <a:solidFill>
                  <a:srgbClr val="0070C0"/>
                </a:solidFill>
                <a:latin typeface="Arial Unicode MS" pitchFamily="34" charset="-120"/>
                <a:ea typeface="Arial Unicode MS" pitchFamily="34" charset="-120"/>
              </a:rPr>
              <a:t>300</a:t>
            </a:r>
            <a:r>
              <a:rPr lang="zh-TW" altLang="en-US" sz="2000" dirty="0" smtClean="0">
                <a:solidFill>
                  <a:srgbClr val="0070C0"/>
                </a:solidFill>
                <a:latin typeface="Arial Unicode MS" pitchFamily="34" charset="-120"/>
                <a:ea typeface="Arial Unicode MS" pitchFamily="34" charset="-120"/>
              </a:rPr>
              <a:t> </a:t>
            </a:r>
            <a:r>
              <a:rPr lang="en-US" altLang="zh-TW" sz="2000" dirty="0" smtClean="0">
                <a:solidFill>
                  <a:srgbClr val="0070C0"/>
                </a:solidFill>
                <a:latin typeface="Arial Unicode MS" pitchFamily="34" charset="-120"/>
                <a:ea typeface="Arial Unicode MS" pitchFamily="34" charset="-120"/>
              </a:rPr>
              <a:t>Mbps</a:t>
            </a:r>
          </a:p>
          <a:p>
            <a:pPr indent="-342900">
              <a:lnSpc>
                <a:spcPct val="150000"/>
              </a:lnSpc>
              <a:buSzPct val="50000"/>
              <a:buFont typeface="Wingdings" pitchFamily="2" charset="2"/>
              <a:buChar char="n"/>
            </a:pPr>
            <a:r>
              <a:rPr lang="en-US" altLang="zh-TW" sz="2000" dirty="0" smtClean="0">
                <a:solidFill>
                  <a:srgbClr val="0070C0"/>
                </a:solidFill>
                <a:latin typeface="Arial Unicode MS" pitchFamily="34" charset="-120"/>
                <a:ea typeface="Arial Unicode MS" pitchFamily="34" charset="-120"/>
              </a:rPr>
              <a:t>HDMI Local Display (H.264, Full HD, 150fps) </a:t>
            </a:r>
            <a:r>
              <a:rPr lang="en-US" altLang="zh-TW" sz="2000" dirty="0" smtClean="0">
                <a:latin typeface="Arial Unicode MS" pitchFamily="34" charset="-120"/>
                <a:ea typeface="Arial Unicode MS" pitchFamily="34" charset="-120"/>
              </a:rPr>
              <a:t>with real-time audio</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Support up to 12 channels</a:t>
            </a:r>
          </a:p>
          <a:p>
            <a:pPr indent="-342900">
              <a:lnSpc>
                <a:spcPct val="150000"/>
              </a:lnSpc>
              <a:buSzPct val="50000"/>
              <a:buFont typeface="Wingdings" pitchFamily="2" charset="2"/>
              <a:buChar char="n"/>
            </a:pPr>
            <a:r>
              <a:rPr lang="en-US" altLang="zh-TW" sz="2000" dirty="0" smtClean="0">
                <a:latin typeface="Arial Unicode MS" pitchFamily="34" charset="-120"/>
                <a:ea typeface="Arial Unicode MS" pitchFamily="34" charset="-120"/>
              </a:rPr>
              <a:t>Support </a:t>
            </a:r>
            <a:r>
              <a:rPr lang="en-US" altLang="zh-TW" sz="2000" dirty="0" smtClean="0">
                <a:solidFill>
                  <a:srgbClr val="0070C0"/>
                </a:solidFill>
                <a:latin typeface="Arial Unicode MS" pitchFamily="34" charset="-120"/>
                <a:ea typeface="Arial Unicode MS" pitchFamily="34" charset="-120"/>
              </a:rPr>
              <a:t>4TB HDD</a:t>
            </a:r>
            <a:r>
              <a:rPr lang="en-US" altLang="zh-TW" sz="2000" dirty="0" smtClean="0">
                <a:latin typeface="Arial Unicode MS" pitchFamily="34" charset="-120"/>
                <a:ea typeface="Arial Unicode MS" pitchFamily="34" charset="-120"/>
              </a:rPr>
              <a:t>/ Up to </a:t>
            </a:r>
            <a:r>
              <a:rPr lang="en-US" altLang="zh-TW" sz="2000" dirty="0" smtClean="0">
                <a:solidFill>
                  <a:srgbClr val="0070C0"/>
                </a:solidFill>
                <a:latin typeface="Arial Unicode MS" pitchFamily="34" charset="-120"/>
                <a:ea typeface="Arial Unicode MS" pitchFamily="34" charset="-120"/>
              </a:rPr>
              <a:t>8TB storage</a:t>
            </a:r>
            <a:r>
              <a:rPr lang="zh-TW" altLang="en-US" sz="2000" dirty="0" smtClean="0">
                <a:solidFill>
                  <a:srgbClr val="0070C0"/>
                </a:solidFill>
                <a:latin typeface="Arial Unicode MS" pitchFamily="34" charset="-120"/>
                <a:ea typeface="Arial Unicode MS" pitchFamily="34" charset="-120"/>
              </a:rPr>
              <a:t> </a:t>
            </a:r>
            <a:r>
              <a:rPr lang="en-US" altLang="zh-TW" sz="2000" dirty="0" smtClean="0">
                <a:solidFill>
                  <a:srgbClr val="0070C0"/>
                </a:solidFill>
                <a:latin typeface="Arial Unicode MS" pitchFamily="34" charset="-120"/>
                <a:ea typeface="Arial Unicode MS" pitchFamily="34" charset="-120"/>
              </a:rPr>
              <a:t>capacity</a:t>
            </a:r>
            <a:endParaRPr lang="zh-TW" altLang="en-US" sz="2000" dirty="0">
              <a:solidFill>
                <a:srgbClr val="0070C0"/>
              </a:solidFill>
              <a:latin typeface="Arial Unicode MS" pitchFamily="34" charset="-120"/>
              <a:ea typeface="Arial Unicode MS" pitchFamily="34" charset="-120"/>
            </a:endParaRPr>
          </a:p>
        </p:txBody>
      </p:sp>
      <p:pic>
        <p:nvPicPr>
          <p:cNvPr id="6146" name="Picture 2" descr="D:\NVR\00 VS-2100 Pro+\Photo\VS-2000Pro_06.png"/>
          <p:cNvPicPr>
            <a:picLocks noChangeAspect="1" noChangeArrowheads="1"/>
          </p:cNvPicPr>
          <p:nvPr/>
        </p:nvPicPr>
        <p:blipFill>
          <a:blip r:embed="rId2" cstate="screen"/>
          <a:srcRect/>
          <a:stretch>
            <a:fillRect/>
          </a:stretch>
        </p:blipFill>
        <p:spPr bwMode="auto">
          <a:xfrm>
            <a:off x="1320207" y="3558769"/>
            <a:ext cx="2315689" cy="2966575"/>
          </a:xfrm>
          <a:prstGeom prst="rect">
            <a:avLst/>
          </a:prstGeom>
          <a:noFill/>
        </p:spPr>
      </p:pic>
      <p:sp>
        <p:nvSpPr>
          <p:cNvPr id="6" name="標題 5"/>
          <p:cNvSpPr>
            <a:spLocks noGrp="1"/>
          </p:cNvSpPr>
          <p:nvPr>
            <p:ph type="title"/>
          </p:nvPr>
        </p:nvSpPr>
        <p:spPr/>
        <p:txBody>
          <a:bodyPr>
            <a:normAutofit fontScale="90000"/>
          </a:bodyPr>
          <a:lstStyle/>
          <a:p>
            <a:r>
              <a:rPr lang="en-US" altLang="zh-TW" dirty="0" smtClean="0"/>
              <a:t>VS-2100 Pro+</a:t>
            </a:r>
            <a:br>
              <a:rPr lang="en-US" altLang="zh-TW" dirty="0" smtClean="0"/>
            </a:br>
            <a:r>
              <a:rPr lang="en-US" altLang="zh-TW" dirty="0" smtClean="0"/>
              <a:t>2-bay / HDMI Local Display</a:t>
            </a:r>
            <a:endParaRPr lang="zh-TW" altLang="en-US" dirty="0"/>
          </a:p>
        </p:txBody>
      </p:sp>
      <p:sp>
        <p:nvSpPr>
          <p:cNvPr id="9" name="十六角星形 8"/>
          <p:cNvSpPr/>
          <p:nvPr/>
        </p:nvSpPr>
        <p:spPr>
          <a:xfrm>
            <a:off x="4299520" y="3356992"/>
            <a:ext cx="4953000" cy="3505200"/>
          </a:xfrm>
          <a:prstGeom prst="star1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p:cNvSpPr/>
          <p:nvPr/>
        </p:nvSpPr>
        <p:spPr>
          <a:xfrm>
            <a:off x="4803576" y="4077072"/>
            <a:ext cx="4118992" cy="2308324"/>
          </a:xfrm>
          <a:prstGeom prst="rect">
            <a:avLst/>
          </a:prstGeom>
          <a:noFill/>
        </p:spPr>
        <p:txBody>
          <a:bodyPr wrap="square" lIns="91440" tIns="45720" rIns="91440" bIns="45720">
            <a:spAutoFit/>
            <a:scene3d>
              <a:camera prst="orthographicFront"/>
              <a:lightRig rig="soft" dir="tl">
                <a:rot lat="0" lon="0" rev="0"/>
              </a:lightRig>
            </a:scene3d>
            <a:sp3d extrusionH="57150" contourW="25400" prstMaterial="matte">
              <a:bevelT w="25400" h="55880" prst="cross"/>
              <a:contourClr>
                <a:schemeClr val="accent2">
                  <a:tint val="20000"/>
                </a:schemeClr>
              </a:contourClr>
            </a:sp3d>
          </a:bodyPr>
          <a:lstStyle/>
          <a:p>
            <a:pPr algn="ctr"/>
            <a:r>
              <a:rPr lang="en-US" altLang="zh-TW" sz="3600" b="1" spc="50" dirty="0" smtClean="0">
                <a:ln w="11430"/>
                <a:solidFill>
                  <a:srgbClr val="0070C0"/>
                </a:solidFill>
                <a:effectLst>
                  <a:outerShdw blurRad="76200" dist="50800" dir="5400000" algn="tl" rotWithShape="0">
                    <a:srgbClr val="000000">
                      <a:alpha val="65000"/>
                    </a:srgbClr>
                  </a:outerShdw>
                </a:effectLst>
                <a:latin typeface="Antique Olive Compact" pitchFamily="34" charset="0"/>
              </a:rPr>
              <a:t>System performance increase +70%</a:t>
            </a:r>
            <a:endParaRPr lang="zh-TW" altLang="en-US" sz="3600" b="1" spc="50" dirty="0">
              <a:ln w="11430"/>
              <a:solidFill>
                <a:srgbClr val="0070C0"/>
              </a:solidFill>
              <a:effectLst>
                <a:outerShdw blurRad="76200" dist="50800" dir="5400000" algn="tl" rotWithShape="0">
                  <a:srgbClr val="000000">
                    <a:alpha val="65000"/>
                  </a:srgbClr>
                </a:outerShdw>
              </a:effectLst>
              <a:latin typeface="Antique Olive Compact"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smtClean="0"/>
              <a:t>New NVR Features</a:t>
            </a:r>
            <a:endParaRPr lang="zh-TW" altLang="en-US" dirty="0"/>
          </a:p>
        </p:txBody>
      </p:sp>
      <p:sp>
        <p:nvSpPr>
          <p:cNvPr id="5" name="文字版面配置區 4"/>
          <p:cNvSpPr>
            <a:spLocks noGrp="1"/>
          </p:cNvSpPr>
          <p:nvPr>
            <p:ph type="body" idx="1"/>
          </p:nvPr>
        </p:nvSpPr>
        <p:spPr/>
        <p:txBody>
          <a:bodyPr/>
          <a:lstStyle/>
          <a:p>
            <a:r>
              <a:rPr lang="en-US" altLang="zh-TW" dirty="0" smtClean="0"/>
              <a:t>Surveillance storage expansion</a:t>
            </a:r>
            <a:endParaRPr lang="zh-TW" altLang="en-US"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線接點 42"/>
          <p:cNvCxnSpPr/>
          <p:nvPr/>
        </p:nvCxnSpPr>
        <p:spPr>
          <a:xfrm rot="10800000" flipV="1">
            <a:off x="5148263" y="2781302"/>
            <a:ext cx="2303462" cy="1511300"/>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rot="10800000" flipV="1">
            <a:off x="4211638" y="2276478"/>
            <a:ext cx="2089150" cy="1368425"/>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031" name="標題 20"/>
          <p:cNvSpPr>
            <a:spLocks noGrp="1"/>
          </p:cNvSpPr>
          <p:nvPr>
            <p:ph type="title"/>
          </p:nvPr>
        </p:nvSpPr>
        <p:spPr/>
        <p:txBody>
          <a:bodyPr/>
          <a:lstStyle/>
          <a:p>
            <a:r>
              <a:rPr lang="en-US" altLang="zh-TW" dirty="0" smtClean="0"/>
              <a:t>Storage Expansion</a:t>
            </a:r>
            <a:r>
              <a:rPr lang="zh-TW" altLang="en-US" dirty="0" smtClean="0"/>
              <a:t> </a:t>
            </a:r>
            <a:r>
              <a:rPr lang="en-US" altLang="zh-TW" dirty="0" smtClean="0"/>
              <a:t>Solutions</a:t>
            </a:r>
          </a:p>
        </p:txBody>
      </p:sp>
      <p:sp>
        <p:nvSpPr>
          <p:cNvPr id="1032" name="投影片編號版面配置區 30"/>
          <p:cNvSpPr>
            <a:spLocks noGrp="1"/>
          </p:cNvSpPr>
          <p:nvPr>
            <p:ph type="sldNum" sz="quarter" idx="12"/>
          </p:nvPr>
        </p:nvSpPr>
        <p:spPr bwMode="auto">
          <a:noFill/>
          <a:ln>
            <a:miter lim="800000"/>
            <a:headEnd/>
            <a:tailEnd/>
          </a:ln>
        </p:spPr>
        <p:txBody>
          <a:bodyPr/>
          <a:lstStyle/>
          <a:p>
            <a:fld id="{EE4E7DA2-AA15-4805-ABDA-D4971AD78F63}" type="slidenum">
              <a:rPr lang="en-US" altLang="zh-TW" smtClean="0"/>
              <a:pPr/>
              <a:t>46</a:t>
            </a:fld>
            <a:endParaRPr lang="en-US" altLang="zh-TW" smtClean="0"/>
          </a:p>
        </p:txBody>
      </p:sp>
      <p:graphicFrame>
        <p:nvGraphicFramePr>
          <p:cNvPr id="8" name="Object 2"/>
          <p:cNvGraphicFramePr>
            <a:graphicFrameLocks noChangeAspect="1"/>
          </p:cNvGraphicFramePr>
          <p:nvPr/>
        </p:nvGraphicFramePr>
        <p:xfrm>
          <a:off x="3933825" y="4027490"/>
          <a:ext cx="2222500" cy="2354263"/>
        </p:xfrm>
        <a:graphic>
          <a:graphicData uri="http://schemas.openxmlformats.org/presentationml/2006/ole">
            <p:oleObj spid="_x0000_s175106" name="Visio" r:id="rId4" imgW="2222423" imgH="2353551" progId="">
              <p:embed/>
            </p:oleObj>
          </a:graphicData>
        </a:graphic>
      </p:graphicFrame>
      <p:graphicFrame>
        <p:nvGraphicFramePr>
          <p:cNvPr id="20" name="Object 6"/>
          <p:cNvGraphicFramePr>
            <a:graphicFrameLocks noChangeAspect="1"/>
          </p:cNvGraphicFramePr>
          <p:nvPr/>
        </p:nvGraphicFramePr>
        <p:xfrm>
          <a:off x="2101854" y="2420939"/>
          <a:ext cx="4665663" cy="2768600"/>
        </p:xfrm>
        <a:graphic>
          <a:graphicData uri="http://schemas.openxmlformats.org/presentationml/2006/ole">
            <p:oleObj spid="_x0000_s175107" name="Visio" r:id="rId5" imgW="4665658" imgH="2768169" progId="">
              <p:embed/>
            </p:oleObj>
          </a:graphicData>
        </a:graphic>
      </p:graphicFrame>
      <p:cxnSp>
        <p:nvCxnSpPr>
          <p:cNvPr id="36" name="直線接點 35"/>
          <p:cNvCxnSpPr/>
          <p:nvPr/>
        </p:nvCxnSpPr>
        <p:spPr>
          <a:xfrm rot="10800000" flipV="1">
            <a:off x="3635375" y="2997201"/>
            <a:ext cx="431800" cy="287339"/>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pic>
        <p:nvPicPr>
          <p:cNvPr id="68616" name="Picture 8" descr="C:\Users\Andrew\Desktop\Untitled-1.png"/>
          <p:cNvPicPr>
            <a:picLocks noChangeAspect="1" noChangeArrowheads="1"/>
          </p:cNvPicPr>
          <p:nvPr/>
        </p:nvPicPr>
        <p:blipFill>
          <a:blip r:embed="rId6" cstate="print"/>
          <a:srcRect/>
          <a:stretch>
            <a:fillRect/>
          </a:stretch>
        </p:blipFill>
        <p:spPr bwMode="auto">
          <a:xfrm>
            <a:off x="5435600" y="1196976"/>
            <a:ext cx="3024188" cy="2016125"/>
          </a:xfrm>
          <a:prstGeom prst="rect">
            <a:avLst/>
          </a:prstGeom>
          <a:noFill/>
          <a:ln w="9525">
            <a:noFill/>
            <a:miter lim="800000"/>
            <a:headEnd/>
            <a:tailEnd/>
          </a:ln>
        </p:spPr>
      </p:pic>
      <p:sp>
        <p:nvSpPr>
          <p:cNvPr id="1041" name="文字方塊 38"/>
          <p:cNvSpPr txBox="1">
            <a:spLocks noChangeArrowheads="1"/>
          </p:cNvSpPr>
          <p:nvPr/>
        </p:nvSpPr>
        <p:spPr bwMode="auto">
          <a:xfrm>
            <a:off x="3851279" y="2997200"/>
            <a:ext cx="1331775" cy="369332"/>
          </a:xfrm>
          <a:prstGeom prst="rect">
            <a:avLst/>
          </a:prstGeom>
          <a:noFill/>
          <a:ln w="9525">
            <a:noFill/>
            <a:miter lim="800000"/>
            <a:headEnd/>
            <a:tailEnd/>
          </a:ln>
        </p:spPr>
        <p:txBody>
          <a:bodyPr wrap="none">
            <a:spAutoFit/>
          </a:bodyPr>
          <a:lstStyle/>
          <a:p>
            <a:pPr>
              <a:defRPr/>
            </a:pPr>
            <a:r>
              <a:rPr lang="en-US" dirty="0" err="1">
                <a:latin typeface="+mn-lt"/>
                <a:ea typeface="新細明體" charset="-120"/>
              </a:rPr>
              <a:t>VioStor</a:t>
            </a:r>
            <a:r>
              <a:rPr lang="en-US" dirty="0">
                <a:latin typeface="+mn-lt"/>
                <a:ea typeface="新細明體" charset="-120"/>
              </a:rPr>
              <a:t> NVR</a:t>
            </a:r>
          </a:p>
        </p:txBody>
      </p:sp>
      <p:pic>
        <p:nvPicPr>
          <p:cNvPr id="1037" name="圖片 28" descr="switch 8-portowy.jpg"/>
          <p:cNvPicPr>
            <a:picLocks noChangeAspect="1"/>
          </p:cNvPicPr>
          <p:nvPr/>
        </p:nvPicPr>
        <p:blipFill>
          <a:blip r:embed="rId7" cstate="print">
            <a:clrChange>
              <a:clrFrom>
                <a:srgbClr val="FFFFFF"/>
              </a:clrFrom>
              <a:clrTo>
                <a:srgbClr val="FFFFFF">
                  <a:alpha val="0"/>
                </a:srgbClr>
              </a:clrTo>
            </a:clrChange>
          </a:blip>
          <a:srcRect/>
          <a:stretch>
            <a:fillRect/>
          </a:stretch>
        </p:blipFill>
        <p:spPr bwMode="auto">
          <a:xfrm>
            <a:off x="1187450" y="2214563"/>
            <a:ext cx="1835150" cy="493712"/>
          </a:xfrm>
          <a:prstGeom prst="rect">
            <a:avLst/>
          </a:prstGeom>
          <a:noFill/>
          <a:ln w="9525">
            <a:noFill/>
            <a:miter lim="800000"/>
            <a:headEnd/>
            <a:tailEnd/>
          </a:ln>
        </p:spPr>
      </p:pic>
      <p:cxnSp>
        <p:nvCxnSpPr>
          <p:cNvPr id="39" name="直線接點 38"/>
          <p:cNvCxnSpPr/>
          <p:nvPr/>
        </p:nvCxnSpPr>
        <p:spPr>
          <a:xfrm rot="10800000" flipV="1">
            <a:off x="4716463" y="2565402"/>
            <a:ext cx="2159000" cy="1439863"/>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6" name="Object 4"/>
          <p:cNvGraphicFramePr>
            <a:graphicFrameLocks noChangeAspect="1"/>
          </p:cNvGraphicFramePr>
          <p:nvPr/>
        </p:nvGraphicFramePr>
        <p:xfrm>
          <a:off x="1917700" y="2874964"/>
          <a:ext cx="2222500" cy="2354263"/>
        </p:xfrm>
        <a:graphic>
          <a:graphicData uri="http://schemas.openxmlformats.org/presentationml/2006/ole">
            <p:oleObj spid="_x0000_s175108" name="Visio" r:id="rId8" imgW="2222423" imgH="2353551" progId="">
              <p:embed/>
            </p:oleObj>
          </a:graphicData>
        </a:graphic>
      </p:graphicFrame>
      <p:sp>
        <p:nvSpPr>
          <p:cNvPr id="17" name="橢圓 16"/>
          <p:cNvSpPr/>
          <p:nvPr/>
        </p:nvSpPr>
        <p:spPr>
          <a:xfrm>
            <a:off x="5435600" y="1196975"/>
            <a:ext cx="3024188" cy="1944688"/>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44" name="文字方塊 43"/>
          <p:cNvSpPr txBox="1">
            <a:spLocks noChangeArrowheads="1"/>
          </p:cNvSpPr>
          <p:nvPr/>
        </p:nvSpPr>
        <p:spPr bwMode="auto">
          <a:xfrm>
            <a:off x="5795963" y="2636839"/>
            <a:ext cx="1169038" cy="369332"/>
          </a:xfrm>
          <a:prstGeom prst="rect">
            <a:avLst/>
          </a:prstGeom>
          <a:noFill/>
          <a:ln w="9525">
            <a:noFill/>
            <a:miter lim="800000"/>
            <a:headEnd/>
            <a:tailEnd/>
          </a:ln>
        </p:spPr>
        <p:txBody>
          <a:bodyPr wrap="none">
            <a:spAutoFit/>
          </a:bodyPr>
          <a:lstStyle/>
          <a:p>
            <a:pPr>
              <a:defRPr/>
            </a:pPr>
            <a:r>
              <a:rPr lang="en-US" dirty="0">
                <a:latin typeface="+mn-lt"/>
                <a:ea typeface="新細明體" charset="-120"/>
              </a:rPr>
              <a:t>Turbo NAS</a:t>
            </a:r>
          </a:p>
        </p:txBody>
      </p:sp>
      <p:sp>
        <p:nvSpPr>
          <p:cNvPr id="1039" name="文字方塊 30"/>
          <p:cNvSpPr txBox="1">
            <a:spLocks noChangeArrowheads="1"/>
          </p:cNvSpPr>
          <p:nvPr/>
        </p:nvSpPr>
        <p:spPr bwMode="auto">
          <a:xfrm>
            <a:off x="7272342" y="2924176"/>
            <a:ext cx="1476375" cy="923330"/>
          </a:xfrm>
          <a:prstGeom prst="rect">
            <a:avLst/>
          </a:prstGeom>
          <a:noFill/>
          <a:ln w="9525">
            <a:noFill/>
            <a:miter lim="800000"/>
            <a:headEnd/>
            <a:tailEnd/>
          </a:ln>
        </p:spPr>
        <p:txBody>
          <a:bodyPr>
            <a:spAutoFit/>
          </a:bodyPr>
          <a:lstStyle/>
          <a:p>
            <a:r>
              <a:rPr lang="en-US" altLang="zh-TW">
                <a:solidFill>
                  <a:schemeClr val="tx2"/>
                </a:solidFill>
              </a:rPr>
              <a:t>Surveillance Storage Expansion</a:t>
            </a:r>
          </a:p>
        </p:txBody>
      </p:sp>
      <p:pic>
        <p:nvPicPr>
          <p:cNvPr id="2" name="圖片 17" descr="VS-12064U-正面+影.png"/>
          <p:cNvPicPr>
            <a:picLocks noChangeAspect="1"/>
          </p:cNvPicPr>
          <p:nvPr/>
        </p:nvPicPr>
        <p:blipFill>
          <a:blip r:embed="rId9" cstate="print"/>
          <a:srcRect/>
          <a:stretch>
            <a:fillRect/>
          </a:stretch>
        </p:blipFill>
        <p:spPr bwMode="auto">
          <a:xfrm>
            <a:off x="3059117" y="2349502"/>
            <a:ext cx="2352675" cy="10382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1037"/>
                                        </p:tgtEl>
                                        <p:attrNameLst>
                                          <p:attrName>style.visibility</p:attrName>
                                        </p:attrNameLst>
                                      </p:cBhvr>
                                      <p:to>
                                        <p:strVal val="visible"/>
                                      </p:to>
                                    </p:set>
                                  </p:childTnLst>
                                </p:cTn>
                              </p:par>
                            </p:childTnLst>
                          </p:cTn>
                        </p:par>
                        <p:par>
                          <p:cTn id="13" fill="hold">
                            <p:stCondLst>
                              <p:cond delay="500"/>
                            </p:stCondLst>
                            <p:childTnLst>
                              <p:par>
                                <p:cTn id="14" presetID="4"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ox(in)">
                                      <p:cBhvr>
                                        <p:cTn id="16" dur="500"/>
                                        <p:tgtEl>
                                          <p:spTgt spid="8"/>
                                        </p:tgtEl>
                                      </p:cBhvr>
                                    </p:animEffect>
                                  </p:childTnLst>
                                </p:cTn>
                              </p:par>
                            </p:childTnLst>
                          </p:cTn>
                        </p:par>
                        <p:par>
                          <p:cTn id="17" fill="hold">
                            <p:stCondLst>
                              <p:cond delay="1000"/>
                            </p:stCondLst>
                            <p:childTnLst>
                              <p:par>
                                <p:cTn id="18" presetID="4"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ox(in)">
                                      <p:cBhvr>
                                        <p:cTn id="20" dur="500"/>
                                        <p:tgtEl>
                                          <p:spTgt spid="6"/>
                                        </p:tgtEl>
                                      </p:cBhvr>
                                    </p:animEffect>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childTnLst>
                                </p:cTn>
                              </p:par>
                            </p:childTnLst>
                          </p:cTn>
                        </p:par>
                        <p:par>
                          <p:cTn id="24" fill="hold">
                            <p:stCondLst>
                              <p:cond delay="1500"/>
                            </p:stCondLst>
                            <p:childTnLst>
                              <p:par>
                                <p:cTn id="25" presetID="1"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par>
                          <p:cTn id="27" fill="hold">
                            <p:stCondLst>
                              <p:cond delay="1500"/>
                            </p:stCondLst>
                            <p:childTnLst>
                              <p:par>
                                <p:cTn id="28" presetID="4" presetClass="entr" presetSubtype="16" fill="hold" nodeType="afterEffect">
                                  <p:stCondLst>
                                    <p:cond delay="0"/>
                                  </p:stCondLst>
                                  <p:childTnLst>
                                    <p:set>
                                      <p:cBhvr>
                                        <p:cTn id="29" dur="1" fill="hold">
                                          <p:stCondLst>
                                            <p:cond delay="0"/>
                                          </p:stCondLst>
                                        </p:cTn>
                                        <p:tgtEl>
                                          <p:spTgt spid="68616"/>
                                        </p:tgtEl>
                                        <p:attrNameLst>
                                          <p:attrName>style.visibility</p:attrName>
                                        </p:attrNameLst>
                                      </p:cBhvr>
                                      <p:to>
                                        <p:strVal val="visible"/>
                                      </p:to>
                                    </p:set>
                                    <p:animEffect transition="in" filter="box(in)">
                                      <p:cBhvr>
                                        <p:cTn id="30" dur="500"/>
                                        <p:tgtEl>
                                          <p:spTgt spid="68616"/>
                                        </p:tgtEl>
                                      </p:cBhvr>
                                    </p:animEffec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childTnLst>
                          </p:cTn>
                        </p:par>
                        <p:par>
                          <p:cTn id="33" fill="hold">
                            <p:stCondLst>
                              <p:cond delay="2000"/>
                            </p:stCondLst>
                            <p:childTnLst>
                              <p:par>
                                <p:cTn id="34" presetID="1"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childTnLst>
                          </p:cTn>
                        </p:par>
                        <p:par>
                          <p:cTn id="36" fill="hold">
                            <p:stCondLst>
                              <p:cond delay="2000"/>
                            </p:stCondLst>
                            <p:childTnLst>
                              <p:par>
                                <p:cTn id="37" presetID="3" presetClass="entr" presetSubtype="1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10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4" grpId="0"/>
      <p:bldP spid="103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
          <p:cNvSpPr>
            <a:spLocks noGrp="1"/>
          </p:cNvSpPr>
          <p:nvPr>
            <p:ph type="title"/>
          </p:nvPr>
        </p:nvSpPr>
        <p:spPr/>
        <p:txBody>
          <a:bodyPr/>
          <a:lstStyle/>
          <a:p>
            <a:r>
              <a:rPr lang="en-US" altLang="zh-TW" smtClean="0"/>
              <a:t>Surveillance Storage Expansion</a:t>
            </a:r>
          </a:p>
        </p:txBody>
      </p:sp>
      <p:sp>
        <p:nvSpPr>
          <p:cNvPr id="18435" name="投影片編號版面配置區 3"/>
          <p:cNvSpPr>
            <a:spLocks noGrp="1"/>
          </p:cNvSpPr>
          <p:nvPr>
            <p:ph type="sldNum" sz="quarter" idx="12"/>
          </p:nvPr>
        </p:nvSpPr>
        <p:spPr/>
        <p:txBody>
          <a:bodyPr/>
          <a:lstStyle/>
          <a:p>
            <a:fld id="{3ED05BF0-8EDC-4126-AEB7-1246372745CD}" type="slidenum">
              <a:rPr lang="zh-TW" altLang="en-US" smtClean="0"/>
              <a:pPr/>
              <a:t>47</a:t>
            </a:fld>
            <a:endParaRPr lang="en-US" altLang="zh-TW" smtClean="0"/>
          </a:p>
        </p:txBody>
      </p:sp>
      <p:pic>
        <p:nvPicPr>
          <p:cNvPr id="18436" name="圖片 7" descr="VS-8000 Pro_正面+倒影.png"/>
          <p:cNvPicPr>
            <a:picLocks noChangeAspect="1"/>
          </p:cNvPicPr>
          <p:nvPr/>
        </p:nvPicPr>
        <p:blipFill>
          <a:blip r:embed="rId3" cstate="print"/>
          <a:srcRect/>
          <a:stretch>
            <a:fillRect/>
          </a:stretch>
        </p:blipFill>
        <p:spPr bwMode="auto">
          <a:xfrm>
            <a:off x="0" y="2564606"/>
            <a:ext cx="2597150" cy="727075"/>
          </a:xfrm>
          <a:prstGeom prst="rect">
            <a:avLst/>
          </a:prstGeom>
          <a:noFill/>
          <a:ln w="9525">
            <a:noFill/>
            <a:miter lim="800000"/>
            <a:headEnd/>
            <a:tailEnd/>
          </a:ln>
        </p:spPr>
      </p:pic>
      <p:pic>
        <p:nvPicPr>
          <p:cNvPr id="18437" name="圖片 9" descr="TS-859U-RPPlus_01.png"/>
          <p:cNvPicPr>
            <a:picLocks noChangeAspect="1"/>
          </p:cNvPicPr>
          <p:nvPr/>
        </p:nvPicPr>
        <p:blipFill>
          <a:blip r:embed="rId4" cstate="print"/>
          <a:srcRect/>
          <a:stretch>
            <a:fillRect/>
          </a:stretch>
        </p:blipFill>
        <p:spPr bwMode="auto">
          <a:xfrm>
            <a:off x="3064595" y="1124744"/>
            <a:ext cx="2806700" cy="785812"/>
          </a:xfrm>
          <a:prstGeom prst="rect">
            <a:avLst/>
          </a:prstGeom>
          <a:noFill/>
          <a:ln w="9525">
            <a:noFill/>
            <a:miter lim="800000"/>
            <a:headEnd/>
            <a:tailEnd/>
          </a:ln>
        </p:spPr>
      </p:pic>
      <p:pic>
        <p:nvPicPr>
          <p:cNvPr id="18438" name="圖片 10" descr="TS-859U-RPPlus_01.png"/>
          <p:cNvPicPr>
            <a:picLocks noChangeAspect="1"/>
          </p:cNvPicPr>
          <p:nvPr/>
        </p:nvPicPr>
        <p:blipFill>
          <a:blip r:embed="rId4" cstate="print"/>
          <a:srcRect/>
          <a:stretch>
            <a:fillRect/>
          </a:stretch>
        </p:blipFill>
        <p:spPr bwMode="auto">
          <a:xfrm>
            <a:off x="3064595" y="2700124"/>
            <a:ext cx="2806700" cy="785813"/>
          </a:xfrm>
          <a:prstGeom prst="rect">
            <a:avLst/>
          </a:prstGeom>
          <a:noFill/>
          <a:ln w="9525">
            <a:noFill/>
            <a:miter lim="800000"/>
            <a:headEnd/>
            <a:tailEnd/>
          </a:ln>
        </p:spPr>
      </p:pic>
      <p:pic>
        <p:nvPicPr>
          <p:cNvPr id="18439" name="圖片 11" descr="TS-859U-RPPlus_01.png"/>
          <p:cNvPicPr>
            <a:picLocks noChangeAspect="1"/>
          </p:cNvPicPr>
          <p:nvPr/>
        </p:nvPicPr>
        <p:blipFill>
          <a:blip r:embed="rId4" cstate="print"/>
          <a:srcRect/>
          <a:stretch>
            <a:fillRect/>
          </a:stretch>
        </p:blipFill>
        <p:spPr bwMode="auto">
          <a:xfrm>
            <a:off x="3064595" y="4509849"/>
            <a:ext cx="2806700" cy="785813"/>
          </a:xfrm>
          <a:prstGeom prst="rect">
            <a:avLst/>
          </a:prstGeom>
          <a:noFill/>
          <a:ln w="9525">
            <a:noFill/>
            <a:miter lim="800000"/>
            <a:headEnd/>
            <a:tailEnd/>
          </a:ln>
        </p:spPr>
      </p:pic>
      <p:sp>
        <p:nvSpPr>
          <p:cNvPr id="18440" name="文字方塊 12"/>
          <p:cNvSpPr txBox="1">
            <a:spLocks noChangeArrowheads="1"/>
          </p:cNvSpPr>
          <p:nvPr/>
        </p:nvSpPr>
        <p:spPr bwMode="auto">
          <a:xfrm>
            <a:off x="2483768" y="2771080"/>
            <a:ext cx="319088" cy="369888"/>
          </a:xfrm>
          <a:prstGeom prst="rect">
            <a:avLst/>
          </a:prstGeom>
          <a:noFill/>
          <a:ln w="9525">
            <a:noFill/>
            <a:miter lim="800000"/>
            <a:headEnd/>
            <a:tailEnd/>
          </a:ln>
        </p:spPr>
        <p:txBody>
          <a:bodyPr wrap="none">
            <a:spAutoFit/>
          </a:bodyPr>
          <a:lstStyle/>
          <a:p>
            <a:r>
              <a:rPr lang="en-US" altLang="zh-TW" dirty="0">
                <a:solidFill>
                  <a:srgbClr val="FF0000"/>
                </a:solidFill>
              </a:rPr>
              <a:t>+</a:t>
            </a:r>
          </a:p>
        </p:txBody>
      </p:sp>
      <p:sp>
        <p:nvSpPr>
          <p:cNvPr id="14" name="左大括弧 13"/>
          <p:cNvSpPr/>
          <p:nvPr/>
        </p:nvSpPr>
        <p:spPr>
          <a:xfrm>
            <a:off x="2802856" y="1556544"/>
            <a:ext cx="328984" cy="3528640"/>
          </a:xfrm>
          <a:prstGeom prst="leftBrace">
            <a:avLst>
              <a:gd name="adj1" fmla="val 8333"/>
              <a:gd name="adj2" fmla="val 41295"/>
            </a:avLst>
          </a:prstGeom>
          <a:ln w="25400">
            <a:solidFill>
              <a:srgbClr val="FFC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tLang="zh-TW">
              <a:cs typeface="Arial" charset="0"/>
            </a:endParaRPr>
          </a:p>
        </p:txBody>
      </p:sp>
      <p:sp>
        <p:nvSpPr>
          <p:cNvPr id="18442" name="文字方塊 14"/>
          <p:cNvSpPr txBox="1">
            <a:spLocks noChangeArrowheads="1"/>
          </p:cNvSpPr>
          <p:nvPr/>
        </p:nvSpPr>
        <p:spPr bwMode="auto">
          <a:xfrm>
            <a:off x="6017444" y="1268090"/>
            <a:ext cx="1512168" cy="584775"/>
          </a:xfrm>
          <a:prstGeom prst="rect">
            <a:avLst/>
          </a:prstGeom>
          <a:noFill/>
          <a:ln w="9525">
            <a:noFill/>
            <a:miter lim="800000"/>
            <a:headEnd/>
            <a:tailEnd/>
          </a:ln>
        </p:spPr>
        <p:txBody>
          <a:bodyPr wrap="square">
            <a:spAutoFit/>
          </a:bodyPr>
          <a:lstStyle/>
          <a:p>
            <a:r>
              <a:rPr lang="en-US" altLang="zh-TW" sz="1600" dirty="0" smtClean="0"/>
              <a:t>For Camera  N</a:t>
            </a:r>
            <a:r>
              <a:rPr lang="en-US" altLang="zh-TW" sz="1600" baseline="-25000" dirty="0" smtClean="0"/>
              <a:t>1</a:t>
            </a:r>
            <a:r>
              <a:rPr lang="en-US" altLang="zh-TW" sz="1600" dirty="0" smtClean="0"/>
              <a:t>, Camera N</a:t>
            </a:r>
            <a:r>
              <a:rPr lang="en-US" altLang="zh-TW" sz="1600" baseline="-25000" dirty="0" smtClean="0"/>
              <a:t>2</a:t>
            </a:r>
            <a:r>
              <a:rPr lang="en-US" altLang="zh-TW" sz="1600" dirty="0" smtClean="0"/>
              <a:t>……</a:t>
            </a:r>
            <a:endParaRPr lang="en-US" altLang="zh-TW" sz="1600" dirty="0"/>
          </a:p>
        </p:txBody>
      </p:sp>
      <p:sp>
        <p:nvSpPr>
          <p:cNvPr id="18444" name="文字方塊 16"/>
          <p:cNvSpPr txBox="1">
            <a:spLocks noChangeArrowheads="1"/>
          </p:cNvSpPr>
          <p:nvPr/>
        </p:nvSpPr>
        <p:spPr bwMode="auto">
          <a:xfrm>
            <a:off x="6017445" y="4653468"/>
            <a:ext cx="1650900" cy="584775"/>
          </a:xfrm>
          <a:prstGeom prst="rect">
            <a:avLst/>
          </a:prstGeom>
          <a:noFill/>
          <a:ln w="9525">
            <a:noFill/>
            <a:miter lim="800000"/>
            <a:headEnd/>
            <a:tailEnd/>
          </a:ln>
        </p:spPr>
        <p:txBody>
          <a:bodyPr wrap="square">
            <a:spAutoFit/>
          </a:bodyPr>
          <a:lstStyle/>
          <a:p>
            <a:r>
              <a:rPr lang="en-US" altLang="zh-TW" sz="1600" dirty="0" smtClean="0"/>
              <a:t>For Camera  N</a:t>
            </a:r>
            <a:r>
              <a:rPr lang="en-US" altLang="zh-TW" sz="1600" baseline="-25000" dirty="0" smtClean="0"/>
              <a:t>5</a:t>
            </a:r>
            <a:r>
              <a:rPr lang="en-US" altLang="zh-TW" sz="1600" dirty="0" smtClean="0"/>
              <a:t>, Camera N</a:t>
            </a:r>
            <a:r>
              <a:rPr lang="en-US" altLang="zh-TW" sz="1600" baseline="-25000" dirty="0" smtClean="0"/>
              <a:t>6</a:t>
            </a:r>
            <a:r>
              <a:rPr lang="en-US" altLang="zh-TW" sz="1600" dirty="0" smtClean="0"/>
              <a:t>……</a:t>
            </a:r>
            <a:endParaRPr lang="en-US" altLang="zh-TW" sz="1600" dirty="0"/>
          </a:p>
        </p:txBody>
      </p:sp>
      <p:sp>
        <p:nvSpPr>
          <p:cNvPr id="18" name="向右箭號 17"/>
          <p:cNvSpPr/>
          <p:nvPr/>
        </p:nvSpPr>
        <p:spPr>
          <a:xfrm>
            <a:off x="5873428" y="2987908"/>
            <a:ext cx="215900" cy="2159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19" name="向右箭號 18"/>
          <p:cNvSpPr/>
          <p:nvPr/>
        </p:nvSpPr>
        <p:spPr>
          <a:xfrm>
            <a:off x="5873428" y="4868624"/>
            <a:ext cx="215900" cy="2159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20" name="向右箭號 19"/>
          <p:cNvSpPr/>
          <p:nvPr/>
        </p:nvSpPr>
        <p:spPr>
          <a:xfrm>
            <a:off x="5873428" y="1484238"/>
            <a:ext cx="215900" cy="2159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23" name="右中括弧 22"/>
          <p:cNvSpPr/>
          <p:nvPr/>
        </p:nvSpPr>
        <p:spPr>
          <a:xfrm>
            <a:off x="7524328" y="1482923"/>
            <a:ext cx="148159" cy="3674269"/>
          </a:xfrm>
          <a:prstGeom prst="rightBracket">
            <a:avLst/>
          </a:prstGeom>
          <a:ln w="25400">
            <a:solidFill>
              <a:srgbClr val="FFC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tLang="zh-TW">
              <a:cs typeface="Arial" charset="0"/>
            </a:endParaRPr>
          </a:p>
        </p:txBody>
      </p:sp>
      <p:sp>
        <p:nvSpPr>
          <p:cNvPr id="18449" name="文字方塊 23"/>
          <p:cNvSpPr txBox="1">
            <a:spLocks noChangeArrowheads="1"/>
          </p:cNvSpPr>
          <p:nvPr/>
        </p:nvSpPr>
        <p:spPr bwMode="auto">
          <a:xfrm>
            <a:off x="7740352" y="2348706"/>
            <a:ext cx="1332211" cy="1477328"/>
          </a:xfrm>
          <a:prstGeom prst="rect">
            <a:avLst/>
          </a:prstGeom>
          <a:solidFill>
            <a:schemeClr val="bg1"/>
          </a:solidFill>
          <a:ln w="9525">
            <a:solidFill>
              <a:schemeClr val="tx2"/>
            </a:solidFill>
            <a:miter lim="800000"/>
            <a:headEnd/>
            <a:tailEnd/>
          </a:ln>
        </p:spPr>
        <p:txBody>
          <a:bodyPr wrap="square">
            <a:spAutoFit/>
          </a:bodyPr>
          <a:lstStyle/>
          <a:p>
            <a:r>
              <a:rPr lang="en-US" altLang="zh-TW" dirty="0"/>
              <a:t>Whooping up to additional </a:t>
            </a:r>
            <a:r>
              <a:rPr lang="en-US" altLang="zh-TW" dirty="0" smtClean="0"/>
              <a:t>200TB </a:t>
            </a:r>
            <a:r>
              <a:rPr lang="en-US" altLang="zh-TW" dirty="0"/>
              <a:t>mass storage</a:t>
            </a:r>
          </a:p>
        </p:txBody>
      </p:sp>
      <p:sp>
        <p:nvSpPr>
          <p:cNvPr id="18450" name="文字方塊 24"/>
          <p:cNvSpPr txBox="1">
            <a:spLocks noChangeArrowheads="1"/>
          </p:cNvSpPr>
          <p:nvPr/>
        </p:nvSpPr>
        <p:spPr bwMode="auto">
          <a:xfrm>
            <a:off x="3132857" y="1916906"/>
            <a:ext cx="2380267" cy="369332"/>
          </a:xfrm>
          <a:prstGeom prst="rect">
            <a:avLst/>
          </a:prstGeom>
          <a:noFill/>
          <a:ln w="9525">
            <a:noFill/>
            <a:miter lim="800000"/>
            <a:headEnd/>
            <a:tailEnd/>
          </a:ln>
        </p:spPr>
        <p:txBody>
          <a:bodyPr wrap="none">
            <a:spAutoFit/>
          </a:bodyPr>
          <a:lstStyle/>
          <a:p>
            <a:r>
              <a:rPr lang="en-US" altLang="zh-TW" dirty="0"/>
              <a:t>Turbo NAS: Up to </a:t>
            </a:r>
            <a:r>
              <a:rPr lang="en-US" altLang="zh-TW" dirty="0" smtClean="0"/>
              <a:t> 48TB</a:t>
            </a:r>
            <a:endParaRPr lang="en-US" altLang="zh-TW" dirty="0"/>
          </a:p>
        </p:txBody>
      </p:sp>
      <p:sp>
        <p:nvSpPr>
          <p:cNvPr id="18451" name="文字方塊 25"/>
          <p:cNvSpPr txBox="1">
            <a:spLocks noChangeArrowheads="1"/>
          </p:cNvSpPr>
          <p:nvPr/>
        </p:nvSpPr>
        <p:spPr bwMode="auto">
          <a:xfrm>
            <a:off x="3132857" y="3563724"/>
            <a:ext cx="2327368" cy="369332"/>
          </a:xfrm>
          <a:prstGeom prst="rect">
            <a:avLst/>
          </a:prstGeom>
          <a:noFill/>
          <a:ln w="9525">
            <a:noFill/>
            <a:miter lim="800000"/>
            <a:headEnd/>
            <a:tailEnd/>
          </a:ln>
        </p:spPr>
        <p:txBody>
          <a:bodyPr wrap="none">
            <a:spAutoFit/>
          </a:bodyPr>
          <a:lstStyle/>
          <a:p>
            <a:r>
              <a:rPr lang="en-US" altLang="zh-TW" dirty="0"/>
              <a:t>Turbo NAS: Up to </a:t>
            </a:r>
            <a:r>
              <a:rPr lang="en-US" altLang="zh-TW" dirty="0" smtClean="0"/>
              <a:t>48TB</a:t>
            </a:r>
            <a:endParaRPr lang="en-US" altLang="zh-TW" dirty="0"/>
          </a:p>
        </p:txBody>
      </p:sp>
      <p:sp>
        <p:nvSpPr>
          <p:cNvPr id="18452" name="文字方塊 26"/>
          <p:cNvSpPr txBox="1">
            <a:spLocks noChangeArrowheads="1"/>
          </p:cNvSpPr>
          <p:nvPr/>
        </p:nvSpPr>
        <p:spPr bwMode="auto">
          <a:xfrm>
            <a:off x="3059832" y="5301208"/>
            <a:ext cx="2327368" cy="369332"/>
          </a:xfrm>
          <a:prstGeom prst="rect">
            <a:avLst/>
          </a:prstGeom>
          <a:noFill/>
          <a:ln w="9525">
            <a:noFill/>
            <a:miter lim="800000"/>
            <a:headEnd/>
            <a:tailEnd/>
          </a:ln>
        </p:spPr>
        <p:txBody>
          <a:bodyPr wrap="none">
            <a:spAutoFit/>
          </a:bodyPr>
          <a:lstStyle/>
          <a:p>
            <a:r>
              <a:rPr lang="en-US" altLang="zh-TW" dirty="0"/>
              <a:t>Turbo NAS: Up to </a:t>
            </a:r>
            <a:r>
              <a:rPr lang="en-US" altLang="zh-TW" dirty="0" smtClean="0"/>
              <a:t>48TB</a:t>
            </a:r>
            <a:endParaRPr lang="en-US" altLang="zh-TW" dirty="0"/>
          </a:p>
        </p:txBody>
      </p:sp>
      <p:sp>
        <p:nvSpPr>
          <p:cNvPr id="18453" name="文字方塊 27"/>
          <p:cNvSpPr txBox="1">
            <a:spLocks noChangeArrowheads="1"/>
          </p:cNvSpPr>
          <p:nvPr/>
        </p:nvSpPr>
        <p:spPr bwMode="auto">
          <a:xfrm>
            <a:off x="179388" y="3283744"/>
            <a:ext cx="2044700" cy="646112"/>
          </a:xfrm>
          <a:prstGeom prst="rect">
            <a:avLst/>
          </a:prstGeom>
          <a:noFill/>
          <a:ln w="9525">
            <a:noFill/>
            <a:miter lim="800000"/>
            <a:headEnd/>
            <a:tailEnd/>
          </a:ln>
        </p:spPr>
        <p:txBody>
          <a:bodyPr wrap="none">
            <a:spAutoFit/>
          </a:bodyPr>
          <a:lstStyle/>
          <a:p>
            <a:r>
              <a:rPr lang="en-US" altLang="zh-TW"/>
              <a:t>VioStor NVR: </a:t>
            </a:r>
            <a:br>
              <a:rPr lang="en-US" altLang="zh-TW"/>
            </a:br>
            <a:r>
              <a:rPr lang="en-US" altLang="zh-TW"/>
              <a:t>Up to 64 channels</a:t>
            </a:r>
          </a:p>
        </p:txBody>
      </p:sp>
      <p:pic>
        <p:nvPicPr>
          <p:cNvPr id="25" name="圖片 24" descr="LOGO-QNAP Security-黑白.png"/>
          <p:cNvPicPr>
            <a:picLocks noChangeAspect="1"/>
          </p:cNvPicPr>
          <p:nvPr/>
        </p:nvPicPr>
        <p:blipFill>
          <a:blip r:embed="rId5" cstate="print">
            <a:duotone>
              <a:schemeClr val="bg2">
                <a:shade val="45000"/>
                <a:satMod val="135000"/>
              </a:schemeClr>
              <a:prstClr val="white"/>
            </a:duotone>
            <a:lum bright="40000"/>
          </a:blip>
          <a:stretch>
            <a:fillRect/>
          </a:stretch>
        </p:blipFill>
        <p:spPr>
          <a:xfrm>
            <a:off x="7488832" y="6309320"/>
            <a:ext cx="1547664" cy="468201"/>
          </a:xfrm>
          <a:prstGeom prst="rect">
            <a:avLst/>
          </a:prstGeom>
        </p:spPr>
      </p:pic>
      <p:sp>
        <p:nvSpPr>
          <p:cNvPr id="26" name="文字方塊 14"/>
          <p:cNvSpPr txBox="1">
            <a:spLocks noChangeArrowheads="1"/>
          </p:cNvSpPr>
          <p:nvPr/>
        </p:nvSpPr>
        <p:spPr bwMode="auto">
          <a:xfrm>
            <a:off x="6017444" y="2763049"/>
            <a:ext cx="1656184" cy="584775"/>
          </a:xfrm>
          <a:prstGeom prst="rect">
            <a:avLst/>
          </a:prstGeom>
          <a:noFill/>
          <a:ln w="9525">
            <a:noFill/>
            <a:miter lim="800000"/>
            <a:headEnd/>
            <a:tailEnd/>
          </a:ln>
        </p:spPr>
        <p:txBody>
          <a:bodyPr wrap="square">
            <a:spAutoFit/>
          </a:bodyPr>
          <a:lstStyle/>
          <a:p>
            <a:r>
              <a:rPr lang="en-US" altLang="zh-TW" sz="1600" dirty="0" smtClean="0"/>
              <a:t>For Camera  N</a:t>
            </a:r>
            <a:r>
              <a:rPr lang="en-US" altLang="zh-TW" sz="1600" baseline="-25000" dirty="0" smtClean="0"/>
              <a:t>3</a:t>
            </a:r>
            <a:r>
              <a:rPr lang="en-US" altLang="zh-TW" sz="1600" dirty="0" smtClean="0"/>
              <a:t>, Camera N</a:t>
            </a:r>
            <a:r>
              <a:rPr lang="en-US" altLang="zh-TW" sz="1600" baseline="-25000" dirty="0" smtClean="0"/>
              <a:t>4</a:t>
            </a:r>
            <a:r>
              <a:rPr lang="en-US" altLang="zh-TW" sz="1600" dirty="0" smtClean="0"/>
              <a:t>……</a:t>
            </a:r>
            <a:endParaRPr lang="en-US" altLang="zh-TW" sz="1600" dirty="0"/>
          </a:p>
        </p:txBody>
      </p:sp>
      <p:sp>
        <p:nvSpPr>
          <p:cNvPr id="27" name="矩形 26"/>
          <p:cNvSpPr/>
          <p:nvPr/>
        </p:nvSpPr>
        <p:spPr>
          <a:xfrm>
            <a:off x="0" y="5579948"/>
            <a:ext cx="9144000" cy="646331"/>
          </a:xfrm>
          <a:prstGeom prst="rect">
            <a:avLst/>
          </a:prstGeom>
        </p:spPr>
        <p:txBody>
          <a:bodyPr wrap="square">
            <a:spAutoFit/>
          </a:bodyPr>
          <a:lstStyle/>
          <a:p>
            <a:r>
              <a:rPr lang="en-US" altLang="zh-TW" dirty="0" smtClean="0">
                <a:solidFill>
                  <a:srgbClr val="FF0000"/>
                </a:solidFill>
              </a:rPr>
              <a:t>* </a:t>
            </a:r>
            <a:r>
              <a:rPr lang="en-US" altLang="zh-TW" dirty="0" smtClean="0"/>
              <a:t>Single NAS can be used for single or multiple channels for storage expansion.</a:t>
            </a:r>
          </a:p>
          <a:p>
            <a:r>
              <a:rPr lang="en-US" altLang="zh-TW" i="1" dirty="0" smtClean="0"/>
              <a:t>Note: Design and specifications are subject to change without notice.</a:t>
            </a:r>
          </a:p>
        </p:txBody>
      </p:sp>
      <p:sp>
        <p:nvSpPr>
          <p:cNvPr id="28" name="矩形 27"/>
          <p:cNvSpPr/>
          <p:nvPr/>
        </p:nvSpPr>
        <p:spPr>
          <a:xfrm>
            <a:off x="3779912" y="2185700"/>
            <a:ext cx="3456384" cy="523220"/>
          </a:xfrm>
          <a:prstGeom prst="rect">
            <a:avLst/>
          </a:prstGeom>
        </p:spPr>
        <p:txBody>
          <a:bodyPr wrap="square">
            <a:spAutoFit/>
          </a:bodyPr>
          <a:lstStyle/>
          <a:p>
            <a:r>
              <a:rPr lang="en-US" altLang="zh-TW" sz="1400" dirty="0" smtClean="0"/>
              <a:t>Camera N</a:t>
            </a:r>
            <a:r>
              <a:rPr lang="en-US" altLang="zh-TW" sz="1400" baseline="-25000" dirty="0" smtClean="0"/>
              <a:t>1</a:t>
            </a:r>
            <a:r>
              <a:rPr lang="en-US" altLang="zh-TW" sz="1400" dirty="0" smtClean="0"/>
              <a:t>: N</a:t>
            </a:r>
            <a:r>
              <a:rPr lang="en-US" altLang="zh-TW" sz="1400" baseline="-25000" dirty="0" smtClean="0"/>
              <a:t>1</a:t>
            </a:r>
            <a:r>
              <a:rPr lang="en-US" altLang="zh-TW" sz="1400" dirty="0" smtClean="0"/>
              <a:t> can be 1, 2, 3,... 64.</a:t>
            </a:r>
            <a:br>
              <a:rPr lang="en-US" altLang="zh-TW" sz="1400" dirty="0" smtClean="0"/>
            </a:br>
            <a:r>
              <a:rPr lang="en-US" altLang="zh-TW" sz="1400" dirty="0" smtClean="0"/>
              <a:t>If N</a:t>
            </a:r>
            <a:r>
              <a:rPr lang="en-US" altLang="zh-TW" sz="1400" baseline="-25000" dirty="0" smtClean="0"/>
              <a:t>1</a:t>
            </a:r>
            <a:r>
              <a:rPr lang="en-US" altLang="zh-TW" sz="1400" dirty="0" smtClean="0"/>
              <a:t> is 3, Camera N</a:t>
            </a:r>
            <a:r>
              <a:rPr lang="en-US" altLang="zh-TW" sz="1400" baseline="-25000" dirty="0" smtClean="0"/>
              <a:t>2</a:t>
            </a:r>
            <a:r>
              <a:rPr lang="en-US" altLang="zh-TW" sz="1400" dirty="0" smtClean="0"/>
              <a:t>: N</a:t>
            </a:r>
            <a:r>
              <a:rPr lang="en-US" altLang="zh-TW" sz="1400" baseline="-25000" dirty="0" smtClean="0"/>
              <a:t>2</a:t>
            </a:r>
            <a:r>
              <a:rPr lang="en-US" altLang="zh-TW" sz="1400" dirty="0" smtClean="0"/>
              <a:t> can be 1, 2, 4,... 64.</a:t>
            </a:r>
            <a:endParaRPr lang="zh-TW" altLang="en-US" sz="1400" dirty="0"/>
          </a:p>
        </p:txBody>
      </p:sp>
      <p:sp>
        <p:nvSpPr>
          <p:cNvPr id="31" name="矩形 30"/>
          <p:cNvSpPr/>
          <p:nvPr/>
        </p:nvSpPr>
        <p:spPr>
          <a:xfrm>
            <a:off x="3779912" y="3861048"/>
            <a:ext cx="3744416" cy="738664"/>
          </a:xfrm>
          <a:prstGeom prst="rect">
            <a:avLst/>
          </a:prstGeom>
        </p:spPr>
        <p:txBody>
          <a:bodyPr wrap="square">
            <a:spAutoFit/>
          </a:bodyPr>
          <a:lstStyle/>
          <a:p>
            <a:r>
              <a:rPr lang="en-US" altLang="zh-TW" sz="1400" dirty="0" smtClean="0"/>
              <a:t>N</a:t>
            </a:r>
            <a:r>
              <a:rPr lang="en-US" altLang="zh-TW" sz="1400" baseline="-25000" dirty="0" smtClean="0"/>
              <a:t>3</a:t>
            </a:r>
            <a:r>
              <a:rPr lang="en-US" altLang="zh-TW" sz="1400" dirty="0" smtClean="0"/>
              <a:t> can only be the number other than N</a:t>
            </a:r>
            <a:r>
              <a:rPr lang="en-US" altLang="zh-TW" sz="1400" baseline="-25000" dirty="0" smtClean="0"/>
              <a:t>1</a:t>
            </a:r>
            <a:r>
              <a:rPr lang="en-US" altLang="zh-TW" sz="1400" dirty="0" smtClean="0"/>
              <a:t> and N</a:t>
            </a:r>
            <a:r>
              <a:rPr lang="en-US" altLang="zh-TW" sz="1400" baseline="-25000" dirty="0" smtClean="0"/>
              <a:t>2</a:t>
            </a:r>
            <a:r>
              <a:rPr lang="en-US" altLang="zh-TW" sz="1400" dirty="0" smtClean="0"/>
              <a:t>. N</a:t>
            </a:r>
            <a:r>
              <a:rPr lang="en-US" altLang="zh-TW" sz="1400" baseline="-25000" dirty="0" smtClean="0"/>
              <a:t>4</a:t>
            </a:r>
            <a:r>
              <a:rPr lang="en-US" altLang="zh-TW" sz="1400" dirty="0" smtClean="0"/>
              <a:t> can only be the number other than N</a:t>
            </a:r>
            <a:r>
              <a:rPr lang="en-US" altLang="zh-TW" sz="1400" baseline="-25000" dirty="0" smtClean="0"/>
              <a:t>1</a:t>
            </a:r>
            <a:r>
              <a:rPr lang="en-US" altLang="zh-TW" sz="1400" dirty="0" smtClean="0"/>
              <a:t> N</a:t>
            </a:r>
            <a:r>
              <a:rPr lang="en-US" altLang="zh-TW" sz="1400" baseline="-25000" dirty="0" smtClean="0"/>
              <a:t>2</a:t>
            </a:r>
            <a:r>
              <a:rPr lang="en-US" altLang="zh-TW" sz="1400" dirty="0" smtClean="0"/>
              <a:t>, and N</a:t>
            </a:r>
            <a:r>
              <a:rPr lang="en-US" altLang="zh-TW" sz="1400" baseline="-25000" dirty="0" smtClean="0"/>
              <a:t>3</a:t>
            </a:r>
            <a:r>
              <a:rPr lang="en-US" altLang="zh-TW" sz="1400" dirty="0" smtClean="0"/>
              <a:t>.</a:t>
            </a:r>
            <a:endParaRPr lang="zh-TW" altLang="en-US" sz="1400"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3933056"/>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en-US" altLang="zh-TW" smtClean="0"/>
              <a:t>Agenda</a:t>
            </a:r>
          </a:p>
        </p:txBody>
      </p:sp>
      <p:sp>
        <p:nvSpPr>
          <p:cNvPr id="44036" name="內容版面配置區 2"/>
          <p:cNvSpPr>
            <a:spLocks noGrp="1"/>
          </p:cNvSpPr>
          <p:nvPr>
            <p:ph sz="quarter" idx="1"/>
          </p:nvPr>
        </p:nvSpPr>
        <p:spPr/>
        <p:txBody>
          <a:bodyPr>
            <a:normAutofit/>
          </a:bodyPr>
          <a:lstStyle/>
          <a:p>
            <a:r>
              <a:rPr lang="en-US" altLang="zh-TW" dirty="0" smtClean="0"/>
              <a:t>About QNAP Security</a:t>
            </a:r>
          </a:p>
          <a:p>
            <a:r>
              <a:rPr lang="en-US" altLang="zh-TW" dirty="0" smtClean="0"/>
              <a:t>Why standalone NVR</a:t>
            </a:r>
          </a:p>
          <a:p>
            <a:r>
              <a:rPr lang="en-US" altLang="zh-TW" dirty="0" smtClean="0"/>
              <a:t>What's new?</a:t>
            </a:r>
          </a:p>
          <a:p>
            <a:r>
              <a:rPr lang="en-US" altLang="zh-TW" dirty="0" smtClean="0"/>
              <a:t>What’s next?</a:t>
            </a:r>
          </a:p>
          <a:p>
            <a:r>
              <a:rPr lang="en-US" altLang="zh-TW" dirty="0" err="1" smtClean="0"/>
              <a:t>VioStor</a:t>
            </a:r>
            <a:r>
              <a:rPr lang="en-US" altLang="zh-TW" dirty="0" smtClean="0"/>
              <a:t> NVR is…</a:t>
            </a:r>
          </a:p>
          <a:p>
            <a:r>
              <a:rPr lang="en-US" altLang="zh-TW" dirty="0" smtClean="0"/>
              <a:t>Success story</a:t>
            </a:r>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48</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mtClean="0"/>
              <a:t>Success Story - Petrol Station</a:t>
            </a:r>
            <a:endParaRPr lang="zh-TW" altLang="en-US" dirty="0"/>
          </a:p>
        </p:txBody>
      </p:sp>
      <p:sp>
        <p:nvSpPr>
          <p:cNvPr id="3" name="內容版面配置區 2"/>
          <p:cNvSpPr>
            <a:spLocks noGrp="1"/>
          </p:cNvSpPr>
          <p:nvPr>
            <p:ph idx="1"/>
          </p:nvPr>
        </p:nvSpPr>
        <p:spPr/>
        <p:txBody>
          <a:bodyPr>
            <a:normAutofit/>
          </a:bodyPr>
          <a:lstStyle/>
          <a:p>
            <a:r>
              <a:rPr lang="en-US" altLang="zh-TW" sz="2400" dirty="0" smtClean="0"/>
              <a:t>Largest petroleum company in India</a:t>
            </a:r>
            <a:br>
              <a:rPr lang="en-US" altLang="zh-TW" sz="2400" dirty="0" smtClean="0"/>
            </a:br>
            <a:r>
              <a:rPr lang="en-US" altLang="zh-TW" sz="2000" dirty="0" smtClean="0"/>
              <a:t>All in all, the VS-2008 Pro earns the heart of BPCL as a turnkey solution for long-term recording and heavy megapixel recording. In the first stage of this project, BPCL deployed a total of 900 units </a:t>
            </a:r>
            <a:r>
              <a:rPr lang="en-US" altLang="zh-TW" sz="2000" dirty="0" err="1" smtClean="0"/>
              <a:t>VioStor</a:t>
            </a:r>
            <a:r>
              <a:rPr lang="en-US" altLang="zh-TW" sz="2000" dirty="0" smtClean="0"/>
              <a:t> NVR VS-2008 Pro for its petrol stations in India.</a:t>
            </a:r>
            <a:br>
              <a:rPr lang="en-US" altLang="zh-TW" sz="2000" dirty="0" smtClean="0"/>
            </a:br>
            <a:r>
              <a:rPr lang="en-US" altLang="zh-TW" sz="2000" dirty="0" smtClean="0"/>
              <a:t>Source: </a:t>
            </a:r>
            <a:r>
              <a:rPr lang="en-US" altLang="zh-TW" sz="2000" dirty="0" smtClean="0">
                <a:hlinkClick r:id="rId2"/>
              </a:rPr>
              <a:t>http://www.qnapsecurity.com/SucessStory18.asp</a:t>
            </a:r>
            <a:endParaRPr lang="en-US" altLang="zh-TW" sz="2000" dirty="0" smtClean="0"/>
          </a:p>
        </p:txBody>
      </p:sp>
      <p:pic>
        <p:nvPicPr>
          <p:cNvPr id="92164" name="Picture 4" descr="http://www.alucobond.com/uploads/tx_realty/001b_Bharat_Petroleum.jpg"/>
          <p:cNvPicPr>
            <a:picLocks noChangeAspect="1" noChangeArrowheads="1"/>
          </p:cNvPicPr>
          <p:nvPr/>
        </p:nvPicPr>
        <p:blipFill>
          <a:blip r:embed="rId3" cstate="print"/>
          <a:srcRect/>
          <a:stretch>
            <a:fillRect/>
          </a:stretch>
        </p:blipFill>
        <p:spPr bwMode="auto">
          <a:xfrm>
            <a:off x="539552" y="3610501"/>
            <a:ext cx="3606602" cy="2396907"/>
          </a:xfrm>
          <a:prstGeom prst="rect">
            <a:avLst/>
          </a:prstGeom>
          <a:noFill/>
        </p:spPr>
      </p:pic>
      <p:pic>
        <p:nvPicPr>
          <p:cNvPr id="92166" name="Picture 6" descr="http://cdn3.wn.com/ph/img/ea/d4/0c83605ee48f0c5bae7fa1fbf811-grande.jpg"/>
          <p:cNvPicPr>
            <a:picLocks noChangeAspect="1" noChangeArrowheads="1"/>
          </p:cNvPicPr>
          <p:nvPr/>
        </p:nvPicPr>
        <p:blipFill>
          <a:blip r:embed="rId4" cstate="print"/>
          <a:srcRect/>
          <a:stretch>
            <a:fillRect/>
          </a:stretch>
        </p:blipFill>
        <p:spPr bwMode="auto">
          <a:xfrm>
            <a:off x="3282652" y="3610501"/>
            <a:ext cx="3233564" cy="2425173"/>
          </a:xfrm>
          <a:prstGeom prst="rect">
            <a:avLst/>
          </a:prstGeom>
          <a:noFill/>
        </p:spPr>
      </p:pic>
      <p:pic>
        <p:nvPicPr>
          <p:cNvPr id="7" name="Picture 27"/>
          <p:cNvPicPr>
            <a:picLocks noChangeAspect="1" noChangeArrowheads="1"/>
          </p:cNvPicPr>
          <p:nvPr/>
        </p:nvPicPr>
        <p:blipFill>
          <a:blip r:embed="rId5" cstate="print"/>
          <a:srcRect/>
          <a:stretch>
            <a:fillRect/>
          </a:stretch>
        </p:blipFill>
        <p:spPr bwMode="auto">
          <a:xfrm>
            <a:off x="6516216" y="5410701"/>
            <a:ext cx="2088082" cy="133066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
          <p:cNvSpPr txBox="1">
            <a:spLocks noChangeArrowheads="1"/>
          </p:cNvSpPr>
          <p:nvPr/>
        </p:nvSpPr>
        <p:spPr>
          <a:xfrm>
            <a:off x="539750" y="1052513"/>
            <a:ext cx="8604250" cy="5545137"/>
          </a:xfrm>
          <a:prstGeom prst="rect">
            <a:avLst/>
          </a:prstGeom>
        </p:spPr>
        <p:txBody>
          <a:bodyPr>
            <a:normAutofit/>
          </a:bodyPr>
          <a:lstStyle/>
          <a:p>
            <a:pPr marL="2057400" lvl="4" indent="-228600" eaLnBrk="0" hangingPunct="0">
              <a:lnSpc>
                <a:spcPct val="110000"/>
              </a:lnSpc>
              <a:buFontTx/>
              <a:buChar char="»"/>
              <a:defRPr/>
            </a:pPr>
            <a:endParaRPr lang="zh-TW" altLang="en-US" sz="2400" b="1" i="0" kern="0" dirty="0">
              <a:cs typeface="Calibri" pitchFamily="34" charset="0"/>
            </a:endParaRPr>
          </a:p>
        </p:txBody>
      </p:sp>
      <p:sp>
        <p:nvSpPr>
          <p:cNvPr id="6" name="標題 5"/>
          <p:cNvSpPr>
            <a:spLocks noGrp="1"/>
          </p:cNvSpPr>
          <p:nvPr>
            <p:ph type="title"/>
          </p:nvPr>
        </p:nvSpPr>
        <p:spPr/>
        <p:txBody>
          <a:bodyPr>
            <a:normAutofit/>
          </a:bodyPr>
          <a:lstStyle/>
          <a:p>
            <a:r>
              <a:rPr lang="en-US" altLang="zh-TW" b="1" dirty="0" smtClean="0">
                <a:cs typeface="Calibri" pitchFamily="34" charset="0"/>
              </a:rPr>
              <a:t>QNAP Global Market Position</a:t>
            </a:r>
            <a:endParaRPr lang="zh-TW" altLang="en-US" dirty="0"/>
          </a:p>
        </p:txBody>
      </p:sp>
      <p:sp>
        <p:nvSpPr>
          <p:cNvPr id="7" name="內容版面配置區 6"/>
          <p:cNvSpPr>
            <a:spLocks noGrp="1"/>
          </p:cNvSpPr>
          <p:nvPr>
            <p:ph idx="1"/>
          </p:nvPr>
        </p:nvSpPr>
        <p:spPr>
          <a:xfrm>
            <a:off x="457200" y="1523925"/>
            <a:ext cx="8507288" cy="4785395"/>
          </a:xfrm>
        </p:spPr>
        <p:txBody>
          <a:bodyPr>
            <a:normAutofit/>
          </a:bodyPr>
          <a:lstStyle/>
          <a:p>
            <a:r>
              <a:rPr lang="en-US" altLang="zh-TW" dirty="0" smtClean="0"/>
              <a:t>Gartner (March 2012)</a:t>
            </a:r>
          </a:p>
          <a:p>
            <a:pPr lvl="1"/>
            <a:r>
              <a:rPr lang="en-US" altLang="zh-TW" dirty="0" smtClean="0"/>
              <a:t>QNAP is top 8 world storage company</a:t>
            </a:r>
          </a:p>
          <a:p>
            <a:r>
              <a:rPr lang="en-US" altLang="zh-TW" dirty="0" smtClean="0"/>
              <a:t>Gartner (March 2011)</a:t>
            </a:r>
          </a:p>
          <a:p>
            <a:pPr lvl="1"/>
            <a:r>
              <a:rPr lang="en-US" altLang="zh-TW" dirty="0" smtClean="0"/>
              <a:t>QNAP is the global top 3 SMB NAS brand </a:t>
            </a:r>
            <a:r>
              <a:rPr lang="en-US" altLang="zh-TW" sz="1900" dirty="0" smtClean="0"/>
              <a:t>(MSRP below $24,999)</a:t>
            </a:r>
          </a:p>
          <a:p>
            <a:pPr lvl="1"/>
            <a:r>
              <a:rPr lang="en-US" altLang="zh-TW" dirty="0" smtClean="0"/>
              <a:t>QNAP</a:t>
            </a:r>
            <a:r>
              <a:rPr lang="zh-TW" altLang="en-US" dirty="0" smtClean="0"/>
              <a:t> </a:t>
            </a:r>
            <a:r>
              <a:rPr lang="en-US" altLang="zh-TW" dirty="0" smtClean="0"/>
              <a:t>is the fastest growing business NAS brand</a:t>
            </a:r>
          </a:p>
          <a:p>
            <a:r>
              <a:rPr lang="en-US" altLang="zh-TW" dirty="0" smtClean="0"/>
              <a:t>IMS Research (2010)</a:t>
            </a:r>
          </a:p>
          <a:p>
            <a:pPr lvl="1"/>
            <a:r>
              <a:rPr lang="en-US" altLang="zh-TW" dirty="0" smtClean="0"/>
              <a:t>QNAP is Top 10 Embedded NVRs supplier in the world</a:t>
            </a:r>
          </a:p>
          <a:p>
            <a:r>
              <a:rPr lang="en-US" altLang="zh-TW" dirty="0" smtClean="0"/>
              <a:t>Recognition from Media around the World</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標題 1"/>
          <p:cNvSpPr>
            <a:spLocks noGrp="1"/>
          </p:cNvSpPr>
          <p:nvPr>
            <p:ph type="title"/>
          </p:nvPr>
        </p:nvSpPr>
        <p:spPr/>
        <p:txBody>
          <a:bodyPr/>
          <a:lstStyle/>
          <a:p>
            <a:r>
              <a:rPr lang="en-US" altLang="zh-TW" dirty="0" smtClean="0"/>
              <a:t>Success Story -</a:t>
            </a:r>
            <a:r>
              <a:rPr lang="zh-TW" altLang="en-US" dirty="0" smtClean="0"/>
              <a:t> </a:t>
            </a:r>
            <a:r>
              <a:rPr lang="en-US" altLang="zh-TW" dirty="0" smtClean="0"/>
              <a:t>Chain Store</a:t>
            </a:r>
            <a:endParaRPr lang="zh-TW" altLang="en-US" dirty="0" smtClean="0"/>
          </a:p>
        </p:txBody>
      </p:sp>
      <p:sp>
        <p:nvSpPr>
          <p:cNvPr id="16388" name="投影片編號版面配置區 3"/>
          <p:cNvSpPr>
            <a:spLocks noGrp="1"/>
          </p:cNvSpPr>
          <p:nvPr>
            <p:ph type="sldNum" sz="quarter" idx="12"/>
          </p:nvPr>
        </p:nvSpPr>
        <p:spPr/>
        <p:txBody>
          <a:bodyPr/>
          <a:lstStyle/>
          <a:p>
            <a:fld id="{5190A9E2-F596-4F28-A9FC-428D916D65BB}" type="slidenum">
              <a:rPr lang="zh-TW" altLang="en-US" smtClean="0"/>
              <a:pPr/>
              <a:t>50</a:t>
            </a:fld>
            <a:endParaRPr lang="en-US" altLang="zh-TW" smtClean="0"/>
          </a:p>
        </p:txBody>
      </p:sp>
      <p:grpSp>
        <p:nvGrpSpPr>
          <p:cNvPr id="2" name="群組 10"/>
          <p:cNvGrpSpPr>
            <a:grpSpLocks/>
          </p:cNvGrpSpPr>
          <p:nvPr/>
        </p:nvGrpSpPr>
        <p:grpSpPr bwMode="auto">
          <a:xfrm>
            <a:off x="755650" y="2903538"/>
            <a:ext cx="7859713" cy="3478212"/>
            <a:chOff x="755576" y="2780928"/>
            <a:chExt cx="7860278" cy="3478526"/>
          </a:xfrm>
        </p:grpSpPr>
        <p:pic>
          <p:nvPicPr>
            <p:cNvPr id="16390" name="Picture 4" descr="http://www.seicomart.co.jp/english/images/seicomart.jpg"/>
            <p:cNvPicPr>
              <a:picLocks noChangeAspect="1" noChangeArrowheads="1"/>
            </p:cNvPicPr>
            <p:nvPr/>
          </p:nvPicPr>
          <p:blipFill>
            <a:blip r:embed="rId3" cstate="print"/>
            <a:srcRect/>
            <a:stretch>
              <a:fillRect/>
            </a:stretch>
          </p:blipFill>
          <p:spPr bwMode="auto">
            <a:xfrm>
              <a:off x="755576" y="2780928"/>
              <a:ext cx="3924436" cy="2616291"/>
            </a:xfrm>
            <a:prstGeom prst="rect">
              <a:avLst/>
            </a:prstGeom>
            <a:noFill/>
            <a:ln w="9525">
              <a:noFill/>
              <a:miter lim="800000"/>
              <a:headEnd/>
              <a:tailEnd/>
            </a:ln>
          </p:spPr>
        </p:pic>
        <p:sp>
          <p:nvSpPr>
            <p:cNvPr id="16391" name="矩形 6"/>
            <p:cNvSpPr>
              <a:spLocks noChangeArrowheads="1"/>
            </p:cNvSpPr>
            <p:nvPr/>
          </p:nvSpPr>
          <p:spPr bwMode="auto">
            <a:xfrm>
              <a:off x="755576" y="5445224"/>
              <a:ext cx="4572000" cy="646331"/>
            </a:xfrm>
            <a:prstGeom prst="rect">
              <a:avLst/>
            </a:prstGeom>
            <a:noFill/>
            <a:ln w="9525">
              <a:noFill/>
              <a:miter lim="800000"/>
              <a:headEnd/>
              <a:tailEnd/>
            </a:ln>
          </p:spPr>
          <p:txBody>
            <a:bodyPr>
              <a:spAutoFit/>
            </a:bodyPr>
            <a:lstStyle/>
            <a:p>
              <a:r>
                <a:rPr lang="en-US" altLang="zh-TW"/>
                <a:t>Number of Stores in Hokkaido</a:t>
              </a:r>
              <a:r>
                <a:rPr lang="en-US" altLang="zh-TW" b="1"/>
                <a:t>: 986</a:t>
              </a:r>
              <a:br>
                <a:rPr lang="en-US" altLang="zh-TW" b="1"/>
              </a:br>
              <a:endParaRPr lang="zh-TW" altLang="en-US" b="1"/>
            </a:p>
          </p:txBody>
        </p:sp>
        <p:pic>
          <p:nvPicPr>
            <p:cNvPr id="16392" name="Picture 5"/>
            <p:cNvPicPr>
              <a:picLocks noChangeAspect="1" noChangeArrowheads="1"/>
            </p:cNvPicPr>
            <p:nvPr/>
          </p:nvPicPr>
          <p:blipFill>
            <a:blip r:embed="rId4" cstate="print"/>
            <a:srcRect/>
            <a:stretch>
              <a:fillRect/>
            </a:stretch>
          </p:blipFill>
          <p:spPr bwMode="auto">
            <a:xfrm>
              <a:off x="6372199" y="2924944"/>
              <a:ext cx="2243655" cy="3334510"/>
            </a:xfrm>
            <a:prstGeom prst="rect">
              <a:avLst/>
            </a:prstGeom>
            <a:noFill/>
            <a:ln w="9525">
              <a:noFill/>
              <a:miter lim="800000"/>
              <a:headEnd/>
              <a:tailEnd/>
            </a:ln>
          </p:spPr>
        </p:pic>
        <p:pic>
          <p:nvPicPr>
            <p:cNvPr id="16393" name="Picture 27"/>
            <p:cNvPicPr>
              <a:picLocks noChangeAspect="1" noChangeArrowheads="1"/>
            </p:cNvPicPr>
            <p:nvPr/>
          </p:nvPicPr>
          <p:blipFill>
            <a:blip r:embed="rId5" cstate="print"/>
            <a:srcRect/>
            <a:stretch>
              <a:fillRect/>
            </a:stretch>
          </p:blipFill>
          <p:spPr bwMode="auto">
            <a:xfrm>
              <a:off x="4788024" y="3717032"/>
              <a:ext cx="2088232" cy="1330787"/>
            </a:xfrm>
            <a:prstGeom prst="rect">
              <a:avLst/>
            </a:prstGeom>
            <a:noFill/>
            <a:ln w="9525">
              <a:noFill/>
              <a:miter lim="800000"/>
              <a:headEnd/>
              <a:tailEnd/>
            </a:ln>
          </p:spPr>
        </p:pic>
      </p:grpSp>
      <p:sp>
        <p:nvSpPr>
          <p:cNvPr id="10" name="內容版面配置區 2"/>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Famous Chain Stores in Hokkaido, Japan </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r>
            <a:b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Over 600 </a:t>
            </a:r>
            <a:r>
              <a:rPr kumimoji="0" lang="en-US" altLang="zh-TW" sz="2000" b="0" i="0" u="none" strike="noStrike" kern="1200" cap="none" spc="0" normalizeH="0" baseline="0" noProof="0" dirty="0" err="1" smtClean="0">
                <a:ln>
                  <a:noFill/>
                </a:ln>
                <a:solidFill>
                  <a:schemeClr val="tx1"/>
                </a:solidFill>
                <a:effectLst/>
                <a:uLnTx/>
                <a:uFillTx/>
                <a:latin typeface="Arial Unicode MS" pitchFamily="34" charset="-120"/>
                <a:ea typeface="Arial Unicode MS" pitchFamily="34" charset="-120"/>
                <a:cs typeface="+mn-cs"/>
              </a:rPr>
              <a:t>pcs</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VS-2008</a:t>
            </a:r>
            <a:r>
              <a:rPr kumimoji="0" lang="zh-TW" altLang="en-US"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Pro NVR have been installed in popular chain stores for local/remote monitoring and recording in Hokkaido.</a:t>
            </a:r>
            <a:b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Source: </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hlinkClick r:id="rId6"/>
              </a:rPr>
              <a:t>http://www.qnapsecurity.com/SucessStory04.asp</a:t>
            </a:r>
            <a:endPar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endParaRPr>
          </a:p>
        </p:txBody>
      </p:sp>
    </p:spTree>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4"/>
          <p:cNvSpPr>
            <a:spLocks noGrp="1"/>
          </p:cNvSpPr>
          <p:nvPr>
            <p:ph type="title"/>
          </p:nvPr>
        </p:nvSpPr>
        <p:spPr/>
        <p:txBody>
          <a:bodyPr/>
          <a:lstStyle/>
          <a:p>
            <a:r>
              <a:rPr lang="en-US" altLang="zh-TW" smtClean="0"/>
              <a:t>Success Story –</a:t>
            </a:r>
            <a:r>
              <a:rPr lang="zh-TW" altLang="en-US" smtClean="0"/>
              <a:t> </a:t>
            </a:r>
            <a:r>
              <a:rPr lang="en-US" altLang="zh-TW" smtClean="0"/>
              <a:t>Retail Stores</a:t>
            </a:r>
            <a:endParaRPr lang="zh-TW" altLang="en-US" smtClean="0"/>
          </a:p>
        </p:txBody>
      </p:sp>
      <p:sp>
        <p:nvSpPr>
          <p:cNvPr id="17412" name="投影片編號版面配置區 15"/>
          <p:cNvSpPr>
            <a:spLocks noGrp="1"/>
          </p:cNvSpPr>
          <p:nvPr>
            <p:ph type="sldNum" sz="quarter" idx="12"/>
          </p:nvPr>
        </p:nvSpPr>
        <p:spPr/>
        <p:txBody>
          <a:bodyPr/>
          <a:lstStyle/>
          <a:p>
            <a:fld id="{E16494AD-E439-47C8-8842-D62C605FD374}" type="slidenum">
              <a:rPr lang="zh-TW" altLang="en-US" smtClean="0"/>
              <a:pPr/>
              <a:t>51</a:t>
            </a:fld>
            <a:endParaRPr lang="en-US" altLang="zh-TW" smtClean="0"/>
          </a:p>
        </p:txBody>
      </p:sp>
      <p:pic>
        <p:nvPicPr>
          <p:cNvPr id="17413" name="Picture 11" descr="npo0006c4"/>
          <p:cNvPicPr>
            <a:picLocks noChangeAspect="1" noChangeArrowheads="1"/>
          </p:cNvPicPr>
          <p:nvPr/>
        </p:nvPicPr>
        <p:blipFill>
          <a:blip r:embed="rId3" cstate="print"/>
          <a:srcRect/>
          <a:stretch>
            <a:fillRect/>
          </a:stretch>
        </p:blipFill>
        <p:spPr bwMode="auto">
          <a:xfrm>
            <a:off x="3130550" y="2895600"/>
            <a:ext cx="900113" cy="876300"/>
          </a:xfrm>
          <a:prstGeom prst="rect">
            <a:avLst/>
          </a:prstGeom>
          <a:noFill/>
          <a:ln w="9525" algn="ctr">
            <a:noFill/>
            <a:miter lim="800000"/>
            <a:headEnd/>
            <a:tailEnd/>
          </a:ln>
        </p:spPr>
      </p:pic>
      <p:pic>
        <p:nvPicPr>
          <p:cNvPr id="17414" name="Picture 131" descr="200631511235285122"/>
          <p:cNvPicPr>
            <a:picLocks noChangeAspect="1" noChangeArrowheads="1"/>
          </p:cNvPicPr>
          <p:nvPr/>
        </p:nvPicPr>
        <p:blipFill>
          <a:blip r:embed="rId4" cstate="print"/>
          <a:srcRect t="11929" b="14217"/>
          <a:stretch>
            <a:fillRect/>
          </a:stretch>
        </p:blipFill>
        <p:spPr bwMode="auto">
          <a:xfrm>
            <a:off x="684213" y="4797425"/>
            <a:ext cx="2339975" cy="1727200"/>
          </a:xfrm>
          <a:prstGeom prst="rect">
            <a:avLst/>
          </a:prstGeom>
          <a:noFill/>
          <a:ln w="9525">
            <a:noFill/>
            <a:miter lim="800000"/>
            <a:headEnd/>
            <a:tailEnd/>
          </a:ln>
        </p:spPr>
      </p:pic>
      <p:sp>
        <p:nvSpPr>
          <p:cNvPr id="17415" name="Line 132"/>
          <p:cNvSpPr>
            <a:spLocks noChangeShapeType="1"/>
          </p:cNvSpPr>
          <p:nvPr/>
        </p:nvSpPr>
        <p:spPr bwMode="auto">
          <a:xfrm flipV="1">
            <a:off x="4121150" y="5105400"/>
            <a:ext cx="527050" cy="304800"/>
          </a:xfrm>
          <a:prstGeom prst="line">
            <a:avLst/>
          </a:prstGeom>
          <a:noFill/>
          <a:ln w="31750">
            <a:solidFill>
              <a:srgbClr val="808080"/>
            </a:solidFill>
            <a:round/>
            <a:headEnd/>
            <a:tailEnd type="triangle" w="med" len="med"/>
          </a:ln>
        </p:spPr>
        <p:txBody>
          <a:bodyPr/>
          <a:lstStyle/>
          <a:p>
            <a:endParaRPr lang="zh-TW" altLang="en-US"/>
          </a:p>
        </p:txBody>
      </p:sp>
      <p:pic>
        <p:nvPicPr>
          <p:cNvPr id="17416" name="Picture 14" descr="npo0006c6"/>
          <p:cNvPicPr>
            <a:picLocks noChangeAspect="1" noChangeArrowheads="1"/>
          </p:cNvPicPr>
          <p:nvPr/>
        </p:nvPicPr>
        <p:blipFill>
          <a:blip r:embed="rId5" cstate="print"/>
          <a:srcRect/>
          <a:stretch>
            <a:fillRect/>
          </a:stretch>
        </p:blipFill>
        <p:spPr bwMode="auto">
          <a:xfrm>
            <a:off x="3054350" y="5029200"/>
            <a:ext cx="1066800" cy="933450"/>
          </a:xfrm>
          <a:prstGeom prst="rect">
            <a:avLst/>
          </a:prstGeom>
          <a:solidFill>
            <a:schemeClr val="accent1">
              <a:alpha val="0"/>
            </a:schemeClr>
          </a:solidFill>
          <a:ln w="9525" algn="ctr">
            <a:noFill/>
            <a:miter lim="800000"/>
            <a:headEnd/>
            <a:tailEnd/>
          </a:ln>
        </p:spPr>
      </p:pic>
      <p:sp>
        <p:nvSpPr>
          <p:cNvPr id="11" name="Cloud"/>
          <p:cNvSpPr>
            <a:spLocks noChangeAspect="1" noEditPoints="1" noChangeArrowheads="1"/>
          </p:cNvSpPr>
          <p:nvPr/>
        </p:nvSpPr>
        <p:spPr bwMode="auto">
          <a:xfrm>
            <a:off x="4349750" y="3581400"/>
            <a:ext cx="1822450" cy="15922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chemeClr val="tx1"/>
            </a:solidFill>
            <a:miter lim="800000"/>
            <a:headEnd/>
            <a:tailEnd/>
          </a:ln>
          <a:effectLst>
            <a:outerShdw dist="107763" dir="2700000" algn="ctr" rotWithShape="0">
              <a:srgbClr val="808080"/>
            </a:outerShdw>
          </a:effectLst>
        </p:spPr>
        <p:txBody>
          <a:bodyPr/>
          <a:lstStyle/>
          <a:p>
            <a:pPr algn="ctr">
              <a:defRPr/>
            </a:pPr>
            <a:r>
              <a:rPr kumimoji="1" lang="en-US" altLang="zh-TW" sz="2000">
                <a:ea typeface="微軟正黑體" pitchFamily="34" charset="-120"/>
              </a:rPr>
              <a:t>Internet</a:t>
            </a:r>
          </a:p>
          <a:p>
            <a:pPr algn="ctr">
              <a:defRPr/>
            </a:pPr>
            <a:r>
              <a:rPr kumimoji="1" lang="en-US" altLang="zh-TW" sz="2000">
                <a:ea typeface="微軟正黑體" pitchFamily="34" charset="-120"/>
              </a:rPr>
              <a:t>or</a:t>
            </a:r>
          </a:p>
          <a:p>
            <a:pPr algn="ctr">
              <a:defRPr/>
            </a:pPr>
            <a:r>
              <a:rPr kumimoji="1" lang="en-US" altLang="zh-TW" sz="2000">
                <a:ea typeface="微軟正黑體" pitchFamily="34" charset="-120"/>
              </a:rPr>
              <a:t>Intranet</a:t>
            </a:r>
          </a:p>
          <a:p>
            <a:pPr algn="ctr">
              <a:defRPr/>
            </a:pPr>
            <a:endParaRPr kumimoji="1" lang="zh-TW" altLang="en-US" sz="2000">
              <a:ea typeface="微軟正黑體" pitchFamily="34" charset="-120"/>
            </a:endParaRPr>
          </a:p>
        </p:txBody>
      </p:sp>
      <p:pic>
        <p:nvPicPr>
          <p:cNvPr id="17418" name="Picture 135" descr="U3059P704T2D29444F101DT20081009180257"/>
          <p:cNvPicPr>
            <a:picLocks noChangeAspect="1" noChangeArrowheads="1"/>
          </p:cNvPicPr>
          <p:nvPr/>
        </p:nvPicPr>
        <p:blipFill>
          <a:blip r:embed="rId6" cstate="print"/>
          <a:srcRect/>
          <a:stretch>
            <a:fillRect/>
          </a:stretch>
        </p:blipFill>
        <p:spPr bwMode="auto">
          <a:xfrm>
            <a:off x="684213" y="2555875"/>
            <a:ext cx="2362200" cy="2025650"/>
          </a:xfrm>
          <a:prstGeom prst="rect">
            <a:avLst/>
          </a:prstGeom>
          <a:noFill/>
          <a:ln w="9525">
            <a:noFill/>
            <a:miter lim="800000"/>
            <a:headEnd/>
            <a:tailEnd/>
          </a:ln>
        </p:spPr>
      </p:pic>
      <p:sp>
        <p:nvSpPr>
          <p:cNvPr id="17419" name="Line 137"/>
          <p:cNvSpPr>
            <a:spLocks noChangeShapeType="1"/>
          </p:cNvSpPr>
          <p:nvPr/>
        </p:nvSpPr>
        <p:spPr bwMode="auto">
          <a:xfrm>
            <a:off x="4044950" y="3505200"/>
            <a:ext cx="609600" cy="228600"/>
          </a:xfrm>
          <a:prstGeom prst="line">
            <a:avLst/>
          </a:prstGeom>
          <a:noFill/>
          <a:ln w="31750">
            <a:solidFill>
              <a:srgbClr val="808080"/>
            </a:solidFill>
            <a:round/>
            <a:headEnd/>
            <a:tailEnd type="triangle" w="med" len="med"/>
          </a:ln>
        </p:spPr>
        <p:txBody>
          <a:bodyPr/>
          <a:lstStyle/>
          <a:p>
            <a:endParaRPr lang="zh-TW" altLang="en-US"/>
          </a:p>
        </p:txBody>
      </p:sp>
      <p:sp>
        <p:nvSpPr>
          <p:cNvPr id="17420" name="Rectangle 62"/>
          <p:cNvSpPr>
            <a:spLocks noChangeArrowheads="1"/>
          </p:cNvSpPr>
          <p:nvPr/>
        </p:nvSpPr>
        <p:spPr bwMode="auto">
          <a:xfrm>
            <a:off x="6553200" y="3276600"/>
            <a:ext cx="2438400" cy="523875"/>
          </a:xfrm>
          <a:prstGeom prst="rect">
            <a:avLst/>
          </a:prstGeom>
          <a:noFill/>
          <a:ln w="9525">
            <a:noFill/>
            <a:miter lim="800000"/>
            <a:headEnd/>
            <a:tailEnd/>
          </a:ln>
        </p:spPr>
        <p:txBody>
          <a:bodyPr>
            <a:spAutoFit/>
          </a:bodyPr>
          <a:lstStyle/>
          <a:p>
            <a:r>
              <a:rPr kumimoji="1" lang="en-US" altLang="zh-TW" sz="1400">
                <a:ea typeface="微軟正黑體" pitchFamily="34" charset="-120"/>
              </a:rPr>
              <a:t>Remote monitoring and management by IE browser</a:t>
            </a:r>
          </a:p>
        </p:txBody>
      </p:sp>
      <p:sp>
        <p:nvSpPr>
          <p:cNvPr id="17421" name="Line 137"/>
          <p:cNvSpPr>
            <a:spLocks noChangeShapeType="1"/>
          </p:cNvSpPr>
          <p:nvPr/>
        </p:nvSpPr>
        <p:spPr bwMode="auto">
          <a:xfrm flipV="1">
            <a:off x="6172200" y="4343400"/>
            <a:ext cx="533400" cy="46038"/>
          </a:xfrm>
          <a:prstGeom prst="line">
            <a:avLst/>
          </a:prstGeom>
          <a:noFill/>
          <a:ln w="31750">
            <a:solidFill>
              <a:srgbClr val="808080"/>
            </a:solidFill>
            <a:round/>
            <a:headEnd/>
            <a:tailEnd type="triangle" w="med" len="med"/>
          </a:ln>
        </p:spPr>
        <p:txBody>
          <a:bodyPr/>
          <a:lstStyle/>
          <a:p>
            <a:endParaRPr lang="zh-TW" altLang="en-US"/>
          </a:p>
        </p:txBody>
      </p:sp>
      <p:pic>
        <p:nvPicPr>
          <p:cNvPr id="17422" name="圖片 14" descr="201mon.PNG"/>
          <p:cNvPicPr>
            <a:picLocks noChangeAspect="1"/>
          </p:cNvPicPr>
          <p:nvPr/>
        </p:nvPicPr>
        <p:blipFill>
          <a:blip r:embed="rId7" cstate="print"/>
          <a:srcRect/>
          <a:stretch>
            <a:fillRect/>
          </a:stretch>
        </p:blipFill>
        <p:spPr bwMode="auto">
          <a:xfrm>
            <a:off x="6746875" y="3795713"/>
            <a:ext cx="2016125" cy="1385887"/>
          </a:xfrm>
          <a:prstGeom prst="rect">
            <a:avLst/>
          </a:prstGeom>
          <a:noFill/>
          <a:ln w="9525">
            <a:noFill/>
            <a:miter lim="800000"/>
            <a:headEnd/>
            <a:tailEnd/>
          </a:ln>
        </p:spPr>
      </p:pic>
      <p:sp>
        <p:nvSpPr>
          <p:cNvPr id="18" name="內容版面配置區 15"/>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Chain Stores in Malaysia</a:t>
            </a:r>
            <a: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r>
            <a:b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The </a:t>
            </a:r>
            <a:r>
              <a:rPr kumimoji="0" lang="en-US" altLang="zh-TW" sz="2000" b="0" i="0" u="none" strike="noStrike" kern="1200" cap="none" spc="0" normalizeH="0" baseline="0" noProof="0" dirty="0" err="1" smtClean="0">
                <a:ln>
                  <a:noFill/>
                </a:ln>
                <a:solidFill>
                  <a:schemeClr val="tx1"/>
                </a:solidFill>
                <a:effectLst/>
                <a:uLnTx/>
                <a:uFillTx/>
                <a:latin typeface="Arial Unicode MS" pitchFamily="34" charset="-120"/>
                <a:ea typeface="Arial Unicode MS" pitchFamily="34" charset="-120"/>
                <a:cs typeface="+mn-cs"/>
              </a:rPr>
              <a:t>VioStor</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NVR has been installed in popular chain stores for remote monitoring and recording in Malaysia.</a:t>
            </a:r>
            <a:endParaRPr kumimoji="0" lang="zh-TW" altLang="en-US"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endParaRPr>
          </a:p>
        </p:txBody>
      </p:sp>
    </p:spTree>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4"/>
          <p:cNvSpPr>
            <a:spLocks noGrp="1"/>
          </p:cNvSpPr>
          <p:nvPr>
            <p:ph type="title"/>
          </p:nvPr>
        </p:nvSpPr>
        <p:spPr/>
        <p:txBody>
          <a:bodyPr/>
          <a:lstStyle/>
          <a:p>
            <a:r>
              <a:rPr lang="en-US" altLang="zh-TW" smtClean="0"/>
              <a:t>Success Story – Sightseeing Spot</a:t>
            </a:r>
            <a:endParaRPr lang="zh-TW" altLang="en-US" smtClean="0"/>
          </a:p>
        </p:txBody>
      </p:sp>
      <p:sp>
        <p:nvSpPr>
          <p:cNvPr id="18436" name="投影片編號版面配置區 15"/>
          <p:cNvSpPr>
            <a:spLocks noGrp="1"/>
          </p:cNvSpPr>
          <p:nvPr>
            <p:ph type="sldNum" sz="quarter" idx="12"/>
          </p:nvPr>
        </p:nvSpPr>
        <p:spPr/>
        <p:txBody>
          <a:bodyPr/>
          <a:lstStyle/>
          <a:p>
            <a:fld id="{B7D14250-E0F9-41B2-9064-1006A48F4FFA}" type="slidenum">
              <a:rPr lang="zh-TW" altLang="en-US" smtClean="0"/>
              <a:pPr/>
              <a:t>52</a:t>
            </a:fld>
            <a:endParaRPr lang="en-US" altLang="zh-TW" smtClean="0"/>
          </a:p>
        </p:txBody>
      </p:sp>
      <p:pic>
        <p:nvPicPr>
          <p:cNvPr id="18437" name="Picture 6" descr="http://files.qnap.com/news/pressresource/product/VS-4016U_08.jpg"/>
          <p:cNvPicPr>
            <a:picLocks noChangeAspect="1" noChangeArrowheads="1"/>
          </p:cNvPicPr>
          <p:nvPr/>
        </p:nvPicPr>
        <p:blipFill>
          <a:blip r:embed="rId3" cstate="print"/>
          <a:srcRect/>
          <a:stretch>
            <a:fillRect/>
          </a:stretch>
        </p:blipFill>
        <p:spPr bwMode="auto">
          <a:xfrm>
            <a:off x="285750" y="3013075"/>
            <a:ext cx="2847975" cy="1928813"/>
          </a:xfrm>
          <a:prstGeom prst="rect">
            <a:avLst/>
          </a:prstGeom>
          <a:noFill/>
          <a:ln w="9525">
            <a:noFill/>
            <a:miter lim="800000"/>
            <a:headEnd/>
            <a:tailEnd/>
          </a:ln>
        </p:spPr>
      </p:pic>
      <p:sp>
        <p:nvSpPr>
          <p:cNvPr id="17" name="Cloud"/>
          <p:cNvSpPr>
            <a:spLocks noChangeAspect="1" noEditPoints="1" noChangeArrowheads="1"/>
          </p:cNvSpPr>
          <p:nvPr/>
        </p:nvSpPr>
        <p:spPr bwMode="auto">
          <a:xfrm>
            <a:off x="2928938" y="3441700"/>
            <a:ext cx="1774825" cy="9191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chemeClr val="tx1"/>
            </a:solidFill>
            <a:miter lim="800000"/>
            <a:headEnd/>
            <a:tailEnd/>
          </a:ln>
          <a:effectLst>
            <a:outerShdw dist="107763" dir="2700000" algn="ctr" rotWithShape="0">
              <a:srgbClr val="808080"/>
            </a:outerShdw>
          </a:effectLst>
        </p:spPr>
        <p:txBody>
          <a:bodyPr/>
          <a:lstStyle/>
          <a:p>
            <a:pPr algn="ctr" fontAlgn="auto">
              <a:spcBef>
                <a:spcPts val="0"/>
              </a:spcBef>
              <a:spcAft>
                <a:spcPts val="0"/>
              </a:spcAft>
              <a:defRPr/>
            </a:pPr>
            <a:r>
              <a:rPr kumimoji="1" lang="en-US" altLang="zh-TW" sz="1400" dirty="0">
                <a:ea typeface="微軟正黑體" pitchFamily="34" charset="-120"/>
              </a:rPr>
              <a:t>Internet</a:t>
            </a:r>
          </a:p>
          <a:p>
            <a:pPr algn="ctr" fontAlgn="auto">
              <a:spcBef>
                <a:spcPts val="0"/>
              </a:spcBef>
              <a:spcAft>
                <a:spcPts val="0"/>
              </a:spcAft>
              <a:defRPr/>
            </a:pPr>
            <a:r>
              <a:rPr kumimoji="1" lang="en-US" altLang="zh-TW" sz="1400" dirty="0">
                <a:ea typeface="微軟正黑體" pitchFamily="34" charset="-120"/>
              </a:rPr>
              <a:t>or</a:t>
            </a:r>
          </a:p>
          <a:p>
            <a:pPr algn="ctr" fontAlgn="auto">
              <a:spcBef>
                <a:spcPts val="0"/>
              </a:spcBef>
              <a:spcAft>
                <a:spcPts val="0"/>
              </a:spcAft>
              <a:defRPr/>
            </a:pPr>
            <a:r>
              <a:rPr kumimoji="1" lang="en-US" altLang="zh-TW" sz="1400" dirty="0">
                <a:ea typeface="微軟正黑體" pitchFamily="34" charset="-120"/>
              </a:rPr>
              <a:t>Intranet</a:t>
            </a:r>
          </a:p>
          <a:p>
            <a:pPr algn="ctr" fontAlgn="auto">
              <a:spcBef>
                <a:spcPts val="0"/>
              </a:spcBef>
              <a:spcAft>
                <a:spcPts val="0"/>
              </a:spcAft>
              <a:defRPr/>
            </a:pPr>
            <a:endParaRPr kumimoji="1" lang="zh-TW" altLang="en-US" sz="2000" dirty="0">
              <a:ea typeface="微軟正黑體" pitchFamily="34" charset="-120"/>
            </a:endParaRPr>
          </a:p>
        </p:txBody>
      </p:sp>
      <p:sp>
        <p:nvSpPr>
          <p:cNvPr id="18439" name="Rectangle 62"/>
          <p:cNvSpPr>
            <a:spLocks noChangeArrowheads="1"/>
          </p:cNvSpPr>
          <p:nvPr/>
        </p:nvSpPr>
        <p:spPr bwMode="auto">
          <a:xfrm>
            <a:off x="285750" y="4797425"/>
            <a:ext cx="2667000" cy="517525"/>
          </a:xfrm>
          <a:prstGeom prst="rect">
            <a:avLst/>
          </a:prstGeom>
          <a:noFill/>
          <a:ln w="9525">
            <a:noFill/>
            <a:miter lim="800000"/>
            <a:headEnd/>
            <a:tailEnd/>
          </a:ln>
        </p:spPr>
        <p:txBody>
          <a:bodyPr>
            <a:spAutoFit/>
          </a:bodyPr>
          <a:lstStyle/>
          <a:p>
            <a:r>
              <a:rPr kumimoji="1" lang="en-US" altLang="zh-TW" sz="1400"/>
              <a:t>Remote Monitoring/ Management by IE browser</a:t>
            </a:r>
          </a:p>
        </p:txBody>
      </p:sp>
      <p:sp>
        <p:nvSpPr>
          <p:cNvPr id="18440" name="Line 137"/>
          <p:cNvSpPr>
            <a:spLocks noChangeShapeType="1"/>
          </p:cNvSpPr>
          <p:nvPr/>
        </p:nvSpPr>
        <p:spPr bwMode="auto">
          <a:xfrm flipV="1">
            <a:off x="4800600" y="3441700"/>
            <a:ext cx="485775" cy="260350"/>
          </a:xfrm>
          <a:prstGeom prst="line">
            <a:avLst/>
          </a:prstGeom>
          <a:noFill/>
          <a:ln w="31750">
            <a:solidFill>
              <a:srgbClr val="808080"/>
            </a:solidFill>
            <a:round/>
            <a:headEnd/>
            <a:tailEnd type="triangle" w="med" len="med"/>
          </a:ln>
        </p:spPr>
        <p:txBody>
          <a:bodyPr/>
          <a:lstStyle/>
          <a:p>
            <a:endParaRPr lang="zh-TW" altLang="en-US"/>
          </a:p>
        </p:txBody>
      </p:sp>
      <p:pic>
        <p:nvPicPr>
          <p:cNvPr id="18441" name="Picture 2" descr="Palacio_La_Granja2_22-7-03"/>
          <p:cNvPicPr>
            <a:picLocks noChangeAspect="1" noChangeArrowheads="1"/>
          </p:cNvPicPr>
          <p:nvPr/>
        </p:nvPicPr>
        <p:blipFill>
          <a:blip r:embed="rId4" cstate="print"/>
          <a:srcRect/>
          <a:stretch>
            <a:fillRect/>
          </a:stretch>
        </p:blipFill>
        <p:spPr bwMode="auto">
          <a:xfrm>
            <a:off x="5508625" y="3068638"/>
            <a:ext cx="2309813" cy="1557337"/>
          </a:xfrm>
          <a:prstGeom prst="rect">
            <a:avLst/>
          </a:prstGeom>
          <a:noFill/>
          <a:ln w="9525">
            <a:noFill/>
            <a:miter lim="800000"/>
            <a:headEnd/>
            <a:tailEnd/>
          </a:ln>
        </p:spPr>
      </p:pic>
      <p:pic>
        <p:nvPicPr>
          <p:cNvPr id="18442" name="Picture 3" descr="LA GRANJA3"/>
          <p:cNvPicPr>
            <a:picLocks noChangeAspect="1" noChangeArrowheads="1"/>
          </p:cNvPicPr>
          <p:nvPr/>
        </p:nvPicPr>
        <p:blipFill>
          <a:blip r:embed="rId5" cstate="print"/>
          <a:srcRect/>
          <a:stretch>
            <a:fillRect/>
          </a:stretch>
        </p:blipFill>
        <p:spPr bwMode="auto">
          <a:xfrm>
            <a:off x="5508625" y="4724400"/>
            <a:ext cx="2309813" cy="1470025"/>
          </a:xfrm>
          <a:prstGeom prst="rect">
            <a:avLst/>
          </a:prstGeom>
          <a:noFill/>
          <a:ln w="9525">
            <a:noFill/>
            <a:miter lim="800000"/>
            <a:headEnd/>
            <a:tailEnd/>
          </a:ln>
        </p:spPr>
      </p:pic>
      <p:sp>
        <p:nvSpPr>
          <p:cNvPr id="18443" name="Line 137"/>
          <p:cNvSpPr>
            <a:spLocks noChangeShapeType="1"/>
          </p:cNvSpPr>
          <p:nvPr/>
        </p:nvSpPr>
        <p:spPr bwMode="auto">
          <a:xfrm>
            <a:off x="4724400" y="4189413"/>
            <a:ext cx="633413" cy="609600"/>
          </a:xfrm>
          <a:prstGeom prst="line">
            <a:avLst/>
          </a:prstGeom>
          <a:noFill/>
          <a:ln w="31750">
            <a:solidFill>
              <a:srgbClr val="808080"/>
            </a:solidFill>
            <a:round/>
            <a:headEnd/>
            <a:tailEnd type="triangle" w="med" len="med"/>
          </a:ln>
        </p:spPr>
        <p:txBody>
          <a:bodyPr/>
          <a:lstStyle/>
          <a:p>
            <a:endParaRPr lang="zh-TW" altLang="en-US"/>
          </a:p>
        </p:txBody>
      </p:sp>
      <p:pic>
        <p:nvPicPr>
          <p:cNvPr id="18444" name="Picture 4" descr="Palacio_de_la_Granja"/>
          <p:cNvPicPr>
            <a:picLocks noChangeAspect="1" noChangeArrowheads="1"/>
          </p:cNvPicPr>
          <p:nvPr/>
        </p:nvPicPr>
        <p:blipFill>
          <a:blip r:embed="rId6" cstate="print"/>
          <a:srcRect/>
          <a:stretch>
            <a:fillRect/>
          </a:stretch>
        </p:blipFill>
        <p:spPr bwMode="auto">
          <a:xfrm>
            <a:off x="2843213" y="4724400"/>
            <a:ext cx="2160587" cy="1470025"/>
          </a:xfrm>
          <a:prstGeom prst="rect">
            <a:avLst/>
          </a:prstGeom>
          <a:noFill/>
          <a:ln w="9525">
            <a:noFill/>
            <a:miter lim="800000"/>
            <a:headEnd/>
            <a:tailEnd/>
          </a:ln>
        </p:spPr>
      </p:pic>
      <p:sp>
        <p:nvSpPr>
          <p:cNvPr id="18445" name="Line 137"/>
          <p:cNvSpPr>
            <a:spLocks noChangeShapeType="1"/>
          </p:cNvSpPr>
          <p:nvPr/>
        </p:nvSpPr>
        <p:spPr bwMode="auto">
          <a:xfrm>
            <a:off x="4038600" y="4494213"/>
            <a:ext cx="33338" cy="304800"/>
          </a:xfrm>
          <a:prstGeom prst="line">
            <a:avLst/>
          </a:prstGeom>
          <a:noFill/>
          <a:ln w="31750">
            <a:solidFill>
              <a:srgbClr val="808080"/>
            </a:solidFill>
            <a:round/>
            <a:headEnd/>
            <a:tailEnd type="triangle" w="med" len="med"/>
          </a:ln>
        </p:spPr>
        <p:txBody>
          <a:bodyPr/>
          <a:lstStyle/>
          <a:p>
            <a:endParaRPr lang="zh-TW" altLang="en-US"/>
          </a:p>
        </p:txBody>
      </p:sp>
      <p:sp>
        <p:nvSpPr>
          <p:cNvPr id="18446" name="Line 132"/>
          <p:cNvSpPr>
            <a:spLocks noChangeShapeType="1"/>
          </p:cNvSpPr>
          <p:nvPr/>
        </p:nvSpPr>
        <p:spPr bwMode="auto">
          <a:xfrm>
            <a:off x="2357438" y="3941763"/>
            <a:ext cx="500062" cy="0"/>
          </a:xfrm>
          <a:prstGeom prst="line">
            <a:avLst/>
          </a:prstGeom>
          <a:noFill/>
          <a:ln w="31750">
            <a:solidFill>
              <a:srgbClr val="808080"/>
            </a:solidFill>
            <a:round/>
            <a:headEnd/>
            <a:tailEnd type="triangle" w="med" len="med"/>
          </a:ln>
        </p:spPr>
        <p:txBody>
          <a:bodyPr/>
          <a:lstStyle/>
          <a:p>
            <a:endParaRPr lang="zh-TW" altLang="en-US"/>
          </a:p>
        </p:txBody>
      </p:sp>
      <p:sp>
        <p:nvSpPr>
          <p:cNvPr id="15" name="內容版面配置區 14"/>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Cultural Center in Spain</a:t>
            </a:r>
            <a: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r>
            <a:b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QNAP VS-4016U-RP NVR has been installed in La Granja Palace, one of the most important cultural centers in Spain (Segovia). The NVR has been integrated with video servers to monitor the surroundings of the Palace.</a:t>
            </a:r>
          </a:p>
        </p:txBody>
      </p:sp>
    </p:spTree>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標題 14"/>
          <p:cNvSpPr>
            <a:spLocks noGrp="1"/>
          </p:cNvSpPr>
          <p:nvPr>
            <p:ph type="title"/>
          </p:nvPr>
        </p:nvSpPr>
        <p:spPr/>
        <p:txBody>
          <a:bodyPr/>
          <a:lstStyle/>
          <a:p>
            <a:r>
              <a:rPr lang="en-US" altLang="zh-TW" smtClean="0"/>
              <a:t>Success Story – Sightseeing Spot</a:t>
            </a:r>
            <a:endParaRPr lang="zh-TW" altLang="en-US" smtClean="0"/>
          </a:p>
        </p:txBody>
      </p:sp>
      <p:sp>
        <p:nvSpPr>
          <p:cNvPr id="19460" name="投影片編號版面配置區 15"/>
          <p:cNvSpPr>
            <a:spLocks noGrp="1"/>
          </p:cNvSpPr>
          <p:nvPr>
            <p:ph type="sldNum" sz="quarter" idx="12"/>
          </p:nvPr>
        </p:nvSpPr>
        <p:spPr bwMode="auto">
          <a:noFill/>
          <a:ln>
            <a:miter lim="800000"/>
            <a:headEnd/>
            <a:tailEnd/>
          </a:ln>
        </p:spPr>
        <p:txBody>
          <a:bodyPr/>
          <a:lstStyle/>
          <a:p>
            <a:fld id="{43E72EAA-920F-4C04-BE36-643D54A502B2}" type="slidenum">
              <a:rPr lang="zh-TW" altLang="en-US" smtClean="0"/>
              <a:pPr/>
              <a:t>53</a:t>
            </a:fld>
            <a:endParaRPr lang="en-US" altLang="zh-TW" smtClean="0"/>
          </a:p>
        </p:txBody>
      </p:sp>
      <p:sp>
        <p:nvSpPr>
          <p:cNvPr id="19461" name="Line 132"/>
          <p:cNvSpPr>
            <a:spLocks noChangeShapeType="1"/>
          </p:cNvSpPr>
          <p:nvPr/>
        </p:nvSpPr>
        <p:spPr bwMode="auto">
          <a:xfrm flipV="1">
            <a:off x="3000375" y="4143375"/>
            <a:ext cx="357188" cy="0"/>
          </a:xfrm>
          <a:prstGeom prst="line">
            <a:avLst/>
          </a:prstGeom>
          <a:noFill/>
          <a:ln w="31750">
            <a:solidFill>
              <a:srgbClr val="808080"/>
            </a:solidFill>
            <a:round/>
            <a:headEnd/>
            <a:tailEnd type="triangle" w="med" len="med"/>
          </a:ln>
        </p:spPr>
        <p:txBody>
          <a:bodyPr/>
          <a:lstStyle/>
          <a:p>
            <a:endParaRPr lang="zh-TW" altLang="en-US"/>
          </a:p>
        </p:txBody>
      </p:sp>
      <p:sp>
        <p:nvSpPr>
          <p:cNvPr id="19462" name="Rectangle 62"/>
          <p:cNvSpPr>
            <a:spLocks noChangeArrowheads="1"/>
          </p:cNvSpPr>
          <p:nvPr/>
        </p:nvSpPr>
        <p:spPr bwMode="auto">
          <a:xfrm>
            <a:off x="323850" y="4941888"/>
            <a:ext cx="2667000" cy="517525"/>
          </a:xfrm>
          <a:prstGeom prst="rect">
            <a:avLst/>
          </a:prstGeom>
          <a:noFill/>
          <a:ln w="9525">
            <a:noFill/>
            <a:miter lim="800000"/>
            <a:headEnd/>
            <a:tailEnd/>
          </a:ln>
        </p:spPr>
        <p:txBody>
          <a:bodyPr>
            <a:spAutoFit/>
          </a:bodyPr>
          <a:lstStyle/>
          <a:p>
            <a:r>
              <a:rPr kumimoji="1" lang="en-US" altLang="zh-TW" sz="1400"/>
              <a:t>Remote Monitoring/ Management by IE browser</a:t>
            </a:r>
          </a:p>
        </p:txBody>
      </p:sp>
      <p:sp>
        <p:nvSpPr>
          <p:cNvPr id="19463" name="Line 137"/>
          <p:cNvSpPr>
            <a:spLocks noChangeShapeType="1"/>
          </p:cNvSpPr>
          <p:nvPr/>
        </p:nvSpPr>
        <p:spPr bwMode="auto">
          <a:xfrm flipV="1">
            <a:off x="4929188" y="3500438"/>
            <a:ext cx="314325" cy="142875"/>
          </a:xfrm>
          <a:prstGeom prst="line">
            <a:avLst/>
          </a:prstGeom>
          <a:noFill/>
          <a:ln w="31750">
            <a:solidFill>
              <a:srgbClr val="808080"/>
            </a:solidFill>
            <a:round/>
            <a:headEnd/>
            <a:tailEnd type="triangle" w="med" len="med"/>
          </a:ln>
        </p:spPr>
        <p:txBody>
          <a:bodyPr/>
          <a:lstStyle/>
          <a:p>
            <a:endParaRPr lang="zh-TW" altLang="en-US"/>
          </a:p>
        </p:txBody>
      </p:sp>
      <p:pic>
        <p:nvPicPr>
          <p:cNvPr id="19464" name="Picture 12"/>
          <p:cNvPicPr>
            <a:picLocks noChangeAspect="1" noChangeArrowheads="1"/>
          </p:cNvPicPr>
          <p:nvPr/>
        </p:nvPicPr>
        <p:blipFill>
          <a:blip r:embed="rId3" cstate="print"/>
          <a:srcRect/>
          <a:stretch>
            <a:fillRect/>
          </a:stretch>
        </p:blipFill>
        <p:spPr bwMode="auto">
          <a:xfrm>
            <a:off x="312738" y="3143250"/>
            <a:ext cx="2687637" cy="1676400"/>
          </a:xfrm>
          <a:prstGeom prst="rect">
            <a:avLst/>
          </a:prstGeom>
          <a:noFill/>
          <a:ln w="9525">
            <a:noFill/>
            <a:miter lim="800000"/>
            <a:headEnd/>
            <a:tailEnd/>
          </a:ln>
        </p:spPr>
      </p:pic>
      <p:pic>
        <p:nvPicPr>
          <p:cNvPr id="19465" name="Picture 14"/>
          <p:cNvPicPr>
            <a:picLocks noChangeAspect="1" noChangeArrowheads="1"/>
          </p:cNvPicPr>
          <p:nvPr/>
        </p:nvPicPr>
        <p:blipFill>
          <a:blip r:embed="rId4" cstate="print"/>
          <a:srcRect/>
          <a:stretch>
            <a:fillRect/>
          </a:stretch>
        </p:blipFill>
        <p:spPr bwMode="auto">
          <a:xfrm>
            <a:off x="5364163" y="2983210"/>
            <a:ext cx="3038475" cy="1885950"/>
          </a:xfrm>
          <a:prstGeom prst="rect">
            <a:avLst/>
          </a:prstGeom>
          <a:noFill/>
          <a:ln w="9525">
            <a:noFill/>
            <a:miter lim="800000"/>
            <a:headEnd/>
            <a:tailEnd/>
          </a:ln>
        </p:spPr>
      </p:pic>
      <p:sp>
        <p:nvSpPr>
          <p:cNvPr id="19466" name="Line 137"/>
          <p:cNvSpPr>
            <a:spLocks noChangeShapeType="1"/>
          </p:cNvSpPr>
          <p:nvPr/>
        </p:nvSpPr>
        <p:spPr bwMode="auto">
          <a:xfrm>
            <a:off x="4357688" y="4572000"/>
            <a:ext cx="938212" cy="800100"/>
          </a:xfrm>
          <a:prstGeom prst="line">
            <a:avLst/>
          </a:prstGeom>
          <a:noFill/>
          <a:ln w="31750">
            <a:solidFill>
              <a:srgbClr val="808080"/>
            </a:solidFill>
            <a:round/>
            <a:headEnd/>
            <a:tailEnd type="triangle" w="med" len="med"/>
          </a:ln>
        </p:spPr>
        <p:txBody>
          <a:bodyPr/>
          <a:lstStyle/>
          <a:p>
            <a:endParaRPr lang="zh-TW" altLang="en-US"/>
          </a:p>
        </p:txBody>
      </p:sp>
      <p:pic>
        <p:nvPicPr>
          <p:cNvPr id="19467" name="Picture 2"/>
          <p:cNvPicPr>
            <a:picLocks noChangeAspect="1" noChangeArrowheads="1"/>
          </p:cNvPicPr>
          <p:nvPr/>
        </p:nvPicPr>
        <p:blipFill>
          <a:blip r:embed="rId5" cstate="print"/>
          <a:srcRect/>
          <a:stretch>
            <a:fillRect/>
          </a:stretch>
        </p:blipFill>
        <p:spPr bwMode="auto">
          <a:xfrm>
            <a:off x="5357813" y="4869160"/>
            <a:ext cx="3030537" cy="1751013"/>
          </a:xfrm>
          <a:prstGeom prst="rect">
            <a:avLst/>
          </a:prstGeom>
          <a:noFill/>
          <a:ln w="9525">
            <a:noFill/>
            <a:miter lim="800000"/>
            <a:headEnd/>
            <a:tailEnd/>
          </a:ln>
        </p:spPr>
      </p:pic>
      <p:sp>
        <p:nvSpPr>
          <p:cNvPr id="24" name="Cloud"/>
          <p:cNvSpPr>
            <a:spLocks noChangeAspect="1" noEditPoints="1" noChangeArrowheads="1"/>
          </p:cNvSpPr>
          <p:nvPr/>
        </p:nvSpPr>
        <p:spPr bwMode="auto">
          <a:xfrm>
            <a:off x="3297238" y="3509963"/>
            <a:ext cx="1774825" cy="9191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chemeClr val="tx1"/>
            </a:solidFill>
            <a:miter lim="800000"/>
            <a:headEnd/>
            <a:tailEnd/>
          </a:ln>
          <a:effectLst>
            <a:outerShdw dist="107763" dir="2700000" algn="ctr" rotWithShape="0">
              <a:srgbClr val="808080"/>
            </a:outerShdw>
          </a:effectLst>
        </p:spPr>
        <p:txBody>
          <a:bodyPr/>
          <a:lstStyle/>
          <a:p>
            <a:pPr algn="ctr" fontAlgn="auto">
              <a:spcBef>
                <a:spcPts val="0"/>
              </a:spcBef>
              <a:spcAft>
                <a:spcPts val="0"/>
              </a:spcAft>
              <a:defRPr/>
            </a:pPr>
            <a:r>
              <a:rPr kumimoji="1" lang="en-US" altLang="zh-TW" sz="1400" dirty="0">
                <a:ea typeface="微軟正黑體" pitchFamily="34" charset="-120"/>
              </a:rPr>
              <a:t>Internet</a:t>
            </a:r>
          </a:p>
          <a:p>
            <a:pPr algn="ctr" fontAlgn="auto">
              <a:spcBef>
                <a:spcPts val="0"/>
              </a:spcBef>
              <a:spcAft>
                <a:spcPts val="0"/>
              </a:spcAft>
              <a:defRPr/>
            </a:pPr>
            <a:r>
              <a:rPr kumimoji="1" lang="en-US" altLang="zh-TW" sz="1400" dirty="0">
                <a:ea typeface="微軟正黑體" pitchFamily="34" charset="-120"/>
              </a:rPr>
              <a:t>or</a:t>
            </a:r>
          </a:p>
          <a:p>
            <a:pPr algn="ctr" fontAlgn="auto">
              <a:spcBef>
                <a:spcPts val="0"/>
              </a:spcBef>
              <a:spcAft>
                <a:spcPts val="0"/>
              </a:spcAft>
              <a:defRPr/>
            </a:pPr>
            <a:r>
              <a:rPr kumimoji="1" lang="en-US" altLang="zh-TW" sz="1400" dirty="0">
                <a:ea typeface="微軟正黑體" pitchFamily="34" charset="-120"/>
              </a:rPr>
              <a:t>Intranet</a:t>
            </a:r>
          </a:p>
          <a:p>
            <a:pPr algn="ctr" fontAlgn="auto">
              <a:spcBef>
                <a:spcPts val="0"/>
              </a:spcBef>
              <a:spcAft>
                <a:spcPts val="0"/>
              </a:spcAft>
              <a:defRPr/>
            </a:pPr>
            <a:endParaRPr kumimoji="1" lang="zh-TW" altLang="en-US" sz="2000" dirty="0">
              <a:ea typeface="微軟正黑體" pitchFamily="34" charset="-120"/>
            </a:endParaRPr>
          </a:p>
        </p:txBody>
      </p:sp>
      <p:pic>
        <p:nvPicPr>
          <p:cNvPr id="19469" name="圖片 36" descr="VioStor-5020_02.jpg"/>
          <p:cNvPicPr>
            <a:picLocks noChangeAspect="1"/>
          </p:cNvPicPr>
          <p:nvPr/>
        </p:nvPicPr>
        <p:blipFill>
          <a:blip r:embed="rId6" cstate="print"/>
          <a:srcRect l="6892" r="6985" b="4034"/>
          <a:stretch>
            <a:fillRect/>
          </a:stretch>
        </p:blipFill>
        <p:spPr bwMode="auto">
          <a:xfrm>
            <a:off x="2195513" y="3860800"/>
            <a:ext cx="900112" cy="1081088"/>
          </a:xfrm>
          <a:prstGeom prst="rect">
            <a:avLst/>
          </a:prstGeom>
          <a:noFill/>
          <a:ln w="9525">
            <a:noFill/>
            <a:miter lim="800000"/>
            <a:headEnd/>
            <a:tailEnd/>
          </a:ln>
        </p:spPr>
      </p:pic>
      <p:sp>
        <p:nvSpPr>
          <p:cNvPr id="17" name="內容版面配置區 15"/>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Resort in Portugal</a:t>
            </a:r>
            <a: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r>
            <a:b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QNAP VS-5020 NVR has been installed in </a:t>
            </a:r>
            <a:r>
              <a:rPr kumimoji="0" lang="en-US" altLang="zh-TW" sz="2000" b="0" i="0" u="none" strike="noStrike" kern="1200" cap="none" spc="0" normalizeH="0" baseline="0" noProof="0" dirty="0" err="1" smtClean="0">
                <a:ln>
                  <a:noFill/>
                </a:ln>
                <a:solidFill>
                  <a:schemeClr val="tx1"/>
                </a:solidFill>
                <a:effectLst/>
                <a:uLnTx/>
                <a:uFillTx/>
                <a:latin typeface="Arial Unicode MS" pitchFamily="34" charset="-120"/>
                <a:ea typeface="Arial Unicode MS" pitchFamily="34" charset="-120"/>
                <a:cs typeface="+mn-cs"/>
              </a:rPr>
              <a:t>Montebel</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t>
            </a:r>
            <a:r>
              <a:rPr kumimoji="0" lang="en-US" altLang="zh-TW" sz="2000" b="0" i="0" u="none" strike="noStrike" kern="1200" cap="none" spc="0" normalizeH="0" baseline="0" noProof="0" dirty="0" err="1" smtClean="0">
                <a:ln>
                  <a:noFill/>
                </a:ln>
                <a:solidFill>
                  <a:schemeClr val="tx1"/>
                </a:solidFill>
                <a:effectLst/>
                <a:uLnTx/>
                <a:uFillTx/>
                <a:latin typeface="Arial Unicode MS" pitchFamily="34" charset="-120"/>
                <a:ea typeface="Arial Unicode MS" pitchFamily="34" charset="-120"/>
                <a:cs typeface="+mn-cs"/>
              </a:rPr>
              <a:t>Aguieira</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one of the most exclusive resorts in Portugal, together with the VIVOTEK IP7142 and SD7151, to monitor the visitors, staff, and resort surroundings through the private network of the company.</a:t>
            </a:r>
          </a:p>
        </p:txBody>
      </p:sp>
    </p:spTree>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1"/>
          <p:cNvSpPr>
            <a:spLocks noGrp="1"/>
          </p:cNvSpPr>
          <p:nvPr>
            <p:ph type="title"/>
          </p:nvPr>
        </p:nvSpPr>
        <p:spPr/>
        <p:txBody>
          <a:bodyPr/>
          <a:lstStyle/>
          <a:p>
            <a:r>
              <a:rPr lang="en-US" altLang="zh-TW" smtClean="0"/>
              <a:t>Success Story –</a:t>
            </a:r>
            <a:r>
              <a:rPr lang="zh-TW" altLang="en-US" smtClean="0"/>
              <a:t> </a:t>
            </a:r>
            <a:r>
              <a:rPr lang="en-US" altLang="zh-TW" smtClean="0"/>
              <a:t>Education</a:t>
            </a:r>
          </a:p>
        </p:txBody>
      </p:sp>
      <p:sp>
        <p:nvSpPr>
          <p:cNvPr id="20484" name="投影片編號版面配置區 3"/>
          <p:cNvSpPr>
            <a:spLocks noGrp="1"/>
          </p:cNvSpPr>
          <p:nvPr>
            <p:ph type="sldNum" sz="quarter" idx="12"/>
          </p:nvPr>
        </p:nvSpPr>
        <p:spPr bwMode="auto">
          <a:noFill/>
          <a:ln>
            <a:miter lim="800000"/>
            <a:headEnd/>
            <a:tailEnd/>
          </a:ln>
        </p:spPr>
        <p:txBody>
          <a:bodyPr/>
          <a:lstStyle/>
          <a:p>
            <a:fld id="{FBCE1461-1487-484A-926A-7316F304651C}" type="slidenum">
              <a:rPr lang="zh-TW" altLang="en-US" smtClean="0"/>
              <a:pPr/>
              <a:t>54</a:t>
            </a:fld>
            <a:endParaRPr lang="en-US" altLang="zh-TW" smtClean="0"/>
          </a:p>
        </p:txBody>
      </p:sp>
      <p:pic>
        <p:nvPicPr>
          <p:cNvPr id="20485" name="Picture 2" descr="大阪市~1"/>
          <p:cNvPicPr>
            <a:picLocks noChangeAspect="1" noChangeArrowheads="1"/>
          </p:cNvPicPr>
          <p:nvPr/>
        </p:nvPicPr>
        <p:blipFill>
          <a:blip r:embed="rId3" cstate="print"/>
          <a:srcRect/>
          <a:stretch>
            <a:fillRect/>
          </a:stretch>
        </p:blipFill>
        <p:spPr bwMode="auto">
          <a:xfrm>
            <a:off x="2411413" y="3285257"/>
            <a:ext cx="4321175" cy="3240087"/>
          </a:xfrm>
          <a:prstGeom prst="rect">
            <a:avLst/>
          </a:prstGeom>
          <a:noFill/>
          <a:ln w="9525">
            <a:noFill/>
            <a:miter lim="800000"/>
            <a:headEnd/>
            <a:tailEnd/>
          </a:ln>
        </p:spPr>
      </p:pic>
      <p:sp>
        <p:nvSpPr>
          <p:cNvPr id="6" name="內容版面配置區 2"/>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Japanese Communication International School in Japan</a:t>
            </a:r>
            <a: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r>
            <a:b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The </a:t>
            </a:r>
            <a:r>
              <a:rPr kumimoji="0" lang="en-US" altLang="zh-TW" sz="2000" b="0" i="0" u="none" strike="noStrike" kern="1200" cap="none" spc="0" normalizeH="0" baseline="0" noProof="0" dirty="0" err="1" smtClean="0">
                <a:ln>
                  <a:noFill/>
                </a:ln>
                <a:solidFill>
                  <a:schemeClr val="tx1"/>
                </a:solidFill>
                <a:effectLst/>
                <a:uLnTx/>
                <a:uFillTx/>
                <a:latin typeface="Arial Unicode MS" pitchFamily="34" charset="-120"/>
                <a:ea typeface="Arial Unicode MS" pitchFamily="34" charset="-120"/>
                <a:cs typeface="+mn-cs"/>
              </a:rPr>
              <a:t>VioStor</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NVR has been installed in many schools all over Japan to monitor/ playback the videos via internet. Also the CMS function is suitable the school managers to monitor and manage all the cameras.</a:t>
            </a:r>
            <a:b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Source: </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hlinkClick r:id="rId4"/>
              </a:rPr>
              <a:t>http://www.qnapsecurity.com/SucessStory06.asp</a:t>
            </a:r>
            <a:endPar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endParaRPr>
          </a:p>
        </p:txBody>
      </p:sp>
    </p:spTree>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標題 1"/>
          <p:cNvSpPr>
            <a:spLocks noGrp="1"/>
          </p:cNvSpPr>
          <p:nvPr>
            <p:ph type="title"/>
          </p:nvPr>
        </p:nvSpPr>
        <p:spPr/>
        <p:txBody>
          <a:bodyPr/>
          <a:lstStyle/>
          <a:p>
            <a:r>
              <a:rPr lang="en-US" altLang="zh-TW" smtClean="0"/>
              <a:t>Success Story – Large Office</a:t>
            </a:r>
          </a:p>
        </p:txBody>
      </p:sp>
      <p:sp>
        <p:nvSpPr>
          <p:cNvPr id="21508" name="投影片編號版面配置區 3"/>
          <p:cNvSpPr>
            <a:spLocks noGrp="1"/>
          </p:cNvSpPr>
          <p:nvPr>
            <p:ph type="sldNum" sz="quarter" idx="12"/>
          </p:nvPr>
        </p:nvSpPr>
        <p:spPr bwMode="auto">
          <a:noFill/>
          <a:ln>
            <a:miter lim="800000"/>
            <a:headEnd/>
            <a:tailEnd/>
          </a:ln>
        </p:spPr>
        <p:txBody>
          <a:bodyPr/>
          <a:lstStyle/>
          <a:p>
            <a:fld id="{CC7E3A70-A356-477E-86C1-1E9224B59B00}" type="slidenum">
              <a:rPr lang="zh-TW" altLang="en-US" smtClean="0"/>
              <a:pPr/>
              <a:t>55</a:t>
            </a:fld>
            <a:endParaRPr lang="en-US" altLang="zh-TW" smtClean="0"/>
          </a:p>
        </p:txBody>
      </p:sp>
      <p:pic>
        <p:nvPicPr>
          <p:cNvPr id="21509" name="Picture 2"/>
          <p:cNvPicPr>
            <a:picLocks noChangeAspect="1" noChangeArrowheads="1"/>
          </p:cNvPicPr>
          <p:nvPr/>
        </p:nvPicPr>
        <p:blipFill>
          <a:blip r:embed="rId3" cstate="print"/>
          <a:srcRect/>
          <a:stretch>
            <a:fillRect/>
          </a:stretch>
        </p:blipFill>
        <p:spPr bwMode="auto">
          <a:xfrm>
            <a:off x="2411413" y="3284984"/>
            <a:ext cx="4176712" cy="3341688"/>
          </a:xfrm>
          <a:prstGeom prst="rect">
            <a:avLst/>
          </a:prstGeom>
          <a:noFill/>
          <a:ln w="9525">
            <a:noFill/>
            <a:miter lim="800000"/>
            <a:headEnd/>
            <a:tailEnd/>
          </a:ln>
        </p:spPr>
      </p:pic>
      <p:sp>
        <p:nvSpPr>
          <p:cNvPr id="21510" name="文字方塊 6"/>
          <p:cNvSpPr txBox="1">
            <a:spLocks noChangeArrowheads="1"/>
          </p:cNvSpPr>
          <p:nvPr/>
        </p:nvSpPr>
        <p:spPr bwMode="auto">
          <a:xfrm>
            <a:off x="4716463" y="3429000"/>
            <a:ext cx="184150" cy="369888"/>
          </a:xfrm>
          <a:prstGeom prst="rect">
            <a:avLst/>
          </a:prstGeom>
          <a:noFill/>
          <a:ln w="9525">
            <a:noFill/>
            <a:miter lim="800000"/>
            <a:headEnd/>
            <a:tailEnd/>
          </a:ln>
        </p:spPr>
        <p:txBody>
          <a:bodyPr wrap="none">
            <a:spAutoFit/>
          </a:bodyPr>
          <a:lstStyle/>
          <a:p>
            <a:endParaRPr lang="zh-TW" altLang="zh-TW"/>
          </a:p>
        </p:txBody>
      </p:sp>
      <p:sp>
        <p:nvSpPr>
          <p:cNvPr id="7" name="內容版面配置區 2"/>
          <p:cNvSpPr txBox="1">
            <a:spLocks/>
          </p:cNvSpPr>
          <p:nvPr/>
        </p:nvSpPr>
        <p:spPr>
          <a:xfrm>
            <a:off x="446856"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Famous French Sawmill Company</a:t>
            </a:r>
            <a: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r>
            <a:br>
              <a:rPr kumimoji="0" lang="en-US" altLang="zh-TW" sz="2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Bois du </a:t>
            </a:r>
            <a:r>
              <a:rPr kumimoji="0" lang="en-US" altLang="zh-TW" sz="2000" b="0" i="0" u="none" strike="noStrike" kern="1200" cap="none" spc="0" normalizeH="0" baseline="0" noProof="0" dirty="0" err="1" smtClean="0">
                <a:ln>
                  <a:noFill/>
                </a:ln>
                <a:solidFill>
                  <a:schemeClr val="tx1"/>
                </a:solidFill>
                <a:effectLst/>
                <a:uLnTx/>
                <a:uFillTx/>
                <a:latin typeface="Arial Unicode MS" pitchFamily="34" charset="-120"/>
                <a:ea typeface="Arial Unicode MS" pitchFamily="34" charset="-120"/>
                <a:cs typeface="+mn-cs"/>
              </a:rPr>
              <a:t>Dauphiné</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put in place 20 VIVOTEK IP cameras to cover the sawmill. Coupled with QNAP VS-5020’s support for megapixel resolution, these cameras clearly display their respective views in great detail. </a:t>
            </a:r>
            <a:b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Source: </a:t>
            </a:r>
            <a:r>
              <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hlinkClick r:id="rId4"/>
              </a:rPr>
              <a:t>http://www.qnapsecurity.com/SucessStory07.asp</a:t>
            </a:r>
            <a:endParaRPr kumimoji="0" lang="en-US" altLang="zh-TW" sz="20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endParaRPr>
          </a:p>
        </p:txBody>
      </p:sp>
    </p:spTree>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標題 14"/>
          <p:cNvSpPr>
            <a:spLocks noGrp="1"/>
          </p:cNvSpPr>
          <p:nvPr>
            <p:ph type="title"/>
          </p:nvPr>
        </p:nvSpPr>
        <p:spPr/>
        <p:txBody>
          <a:bodyPr/>
          <a:lstStyle/>
          <a:p>
            <a:r>
              <a:rPr lang="en-US" altLang="zh-TW" smtClean="0"/>
              <a:t>Success Story – Large Office</a:t>
            </a:r>
            <a:endParaRPr lang="zh-TW" altLang="en-US" smtClean="0"/>
          </a:p>
        </p:txBody>
      </p:sp>
      <p:sp>
        <p:nvSpPr>
          <p:cNvPr id="22532" name="投影片編號版面配置區 15"/>
          <p:cNvSpPr>
            <a:spLocks noGrp="1"/>
          </p:cNvSpPr>
          <p:nvPr>
            <p:ph type="sldNum" sz="quarter" idx="12"/>
          </p:nvPr>
        </p:nvSpPr>
        <p:spPr bwMode="auto">
          <a:noFill/>
          <a:ln>
            <a:miter lim="800000"/>
            <a:headEnd/>
            <a:tailEnd/>
          </a:ln>
        </p:spPr>
        <p:txBody>
          <a:bodyPr/>
          <a:lstStyle/>
          <a:p>
            <a:fld id="{4155B0E9-C8A3-4F36-BC15-3E00EF8B5EE8}" type="slidenum">
              <a:rPr lang="zh-TW" altLang="en-US" smtClean="0"/>
              <a:pPr/>
              <a:t>56</a:t>
            </a:fld>
            <a:endParaRPr lang="en-US" altLang="zh-TW" smtClean="0"/>
          </a:p>
        </p:txBody>
      </p:sp>
      <p:sp>
        <p:nvSpPr>
          <p:cNvPr id="22533" name="Line 132"/>
          <p:cNvSpPr>
            <a:spLocks noChangeShapeType="1"/>
          </p:cNvSpPr>
          <p:nvPr/>
        </p:nvSpPr>
        <p:spPr bwMode="auto">
          <a:xfrm flipV="1">
            <a:off x="2771775" y="4652963"/>
            <a:ext cx="285750" cy="14287"/>
          </a:xfrm>
          <a:prstGeom prst="line">
            <a:avLst/>
          </a:prstGeom>
          <a:noFill/>
          <a:ln w="31750">
            <a:solidFill>
              <a:srgbClr val="808080"/>
            </a:solidFill>
            <a:round/>
            <a:headEnd/>
            <a:tailEnd type="triangle" w="med" len="med"/>
          </a:ln>
        </p:spPr>
        <p:txBody>
          <a:bodyPr/>
          <a:lstStyle/>
          <a:p>
            <a:endParaRPr lang="zh-TW" altLang="en-US"/>
          </a:p>
        </p:txBody>
      </p:sp>
      <p:sp>
        <p:nvSpPr>
          <p:cNvPr id="22534" name="Rectangle 62"/>
          <p:cNvSpPr>
            <a:spLocks noChangeArrowheads="1"/>
          </p:cNvSpPr>
          <p:nvPr/>
        </p:nvSpPr>
        <p:spPr bwMode="auto">
          <a:xfrm>
            <a:off x="4932363" y="6021388"/>
            <a:ext cx="3960812" cy="307975"/>
          </a:xfrm>
          <a:prstGeom prst="rect">
            <a:avLst/>
          </a:prstGeom>
          <a:noFill/>
          <a:ln w="9525">
            <a:noFill/>
            <a:miter lim="800000"/>
            <a:headEnd/>
            <a:tailEnd/>
          </a:ln>
        </p:spPr>
        <p:txBody>
          <a:bodyPr>
            <a:spAutoFit/>
          </a:bodyPr>
          <a:lstStyle/>
          <a:p>
            <a:r>
              <a:rPr kumimoji="1" lang="en-US" altLang="zh-TW" sz="1400"/>
              <a:t>Remote Monitoring/ Management by IE browser</a:t>
            </a:r>
          </a:p>
        </p:txBody>
      </p:sp>
      <p:sp>
        <p:nvSpPr>
          <p:cNvPr id="22535" name="Line 137"/>
          <p:cNvSpPr>
            <a:spLocks noChangeShapeType="1"/>
          </p:cNvSpPr>
          <p:nvPr/>
        </p:nvSpPr>
        <p:spPr bwMode="auto">
          <a:xfrm flipV="1">
            <a:off x="6096000" y="4648200"/>
            <a:ext cx="533400" cy="46038"/>
          </a:xfrm>
          <a:prstGeom prst="line">
            <a:avLst/>
          </a:prstGeom>
          <a:noFill/>
          <a:ln w="31750">
            <a:solidFill>
              <a:srgbClr val="808080"/>
            </a:solidFill>
            <a:round/>
            <a:headEnd/>
            <a:tailEnd type="triangle" w="med" len="med"/>
          </a:ln>
        </p:spPr>
        <p:txBody>
          <a:bodyPr/>
          <a:lstStyle/>
          <a:p>
            <a:endParaRPr lang="zh-TW" altLang="en-US"/>
          </a:p>
        </p:txBody>
      </p:sp>
      <p:pic>
        <p:nvPicPr>
          <p:cNvPr id="22536" name="Picture 2" descr="P1000566"/>
          <p:cNvPicPr>
            <a:picLocks noChangeAspect="1" noChangeArrowheads="1"/>
          </p:cNvPicPr>
          <p:nvPr/>
        </p:nvPicPr>
        <p:blipFill>
          <a:blip r:embed="rId3" cstate="print"/>
          <a:srcRect/>
          <a:stretch>
            <a:fillRect/>
          </a:stretch>
        </p:blipFill>
        <p:spPr bwMode="auto">
          <a:xfrm>
            <a:off x="5076825" y="3357563"/>
            <a:ext cx="3503613" cy="2627312"/>
          </a:xfrm>
          <a:prstGeom prst="rect">
            <a:avLst/>
          </a:prstGeom>
          <a:noFill/>
          <a:ln w="9525">
            <a:noFill/>
            <a:miter lim="800000"/>
            <a:headEnd/>
            <a:tailEnd/>
          </a:ln>
        </p:spPr>
      </p:pic>
      <p:pic>
        <p:nvPicPr>
          <p:cNvPr id="22537" name="Picture 3" descr="P1000544"/>
          <p:cNvPicPr>
            <a:picLocks noChangeAspect="1" noChangeArrowheads="1"/>
          </p:cNvPicPr>
          <p:nvPr/>
        </p:nvPicPr>
        <p:blipFill>
          <a:blip r:embed="rId4" cstate="print"/>
          <a:srcRect l="16455" r="29114" b="12520"/>
          <a:stretch>
            <a:fillRect/>
          </a:stretch>
        </p:blipFill>
        <p:spPr bwMode="auto">
          <a:xfrm>
            <a:off x="1043608" y="3429000"/>
            <a:ext cx="1656184" cy="2867612"/>
          </a:xfrm>
          <a:prstGeom prst="rect">
            <a:avLst/>
          </a:prstGeom>
          <a:noFill/>
          <a:ln w="9525">
            <a:noFill/>
            <a:miter lim="800000"/>
            <a:headEnd/>
            <a:tailEnd/>
          </a:ln>
        </p:spPr>
      </p:pic>
      <p:sp>
        <p:nvSpPr>
          <p:cNvPr id="20" name="Cloud"/>
          <p:cNvSpPr>
            <a:spLocks noChangeAspect="1" noEditPoints="1" noChangeArrowheads="1"/>
          </p:cNvSpPr>
          <p:nvPr/>
        </p:nvSpPr>
        <p:spPr bwMode="auto">
          <a:xfrm>
            <a:off x="3059113" y="4221163"/>
            <a:ext cx="1636712" cy="8477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chemeClr val="tx1"/>
            </a:solidFill>
            <a:miter lim="800000"/>
            <a:headEnd/>
            <a:tailEnd/>
          </a:ln>
          <a:effectLst>
            <a:outerShdw dist="107763" dir="2700000" algn="ctr" rotWithShape="0">
              <a:srgbClr val="808080"/>
            </a:outerShdw>
          </a:effectLst>
        </p:spPr>
        <p:txBody>
          <a:bodyPr/>
          <a:lstStyle/>
          <a:p>
            <a:pPr algn="ctr" fontAlgn="auto">
              <a:spcBef>
                <a:spcPts val="0"/>
              </a:spcBef>
              <a:spcAft>
                <a:spcPts val="0"/>
              </a:spcAft>
              <a:defRPr/>
            </a:pPr>
            <a:r>
              <a:rPr kumimoji="1" lang="en-US" altLang="zh-TW" sz="1400" dirty="0">
                <a:ea typeface="微軟正黑體" pitchFamily="34" charset="-120"/>
              </a:rPr>
              <a:t>Internet</a:t>
            </a:r>
          </a:p>
          <a:p>
            <a:pPr algn="ctr" fontAlgn="auto">
              <a:spcBef>
                <a:spcPts val="0"/>
              </a:spcBef>
              <a:spcAft>
                <a:spcPts val="0"/>
              </a:spcAft>
              <a:defRPr/>
            </a:pPr>
            <a:r>
              <a:rPr kumimoji="1" lang="en-US" altLang="zh-TW" sz="1400" dirty="0">
                <a:ea typeface="微軟正黑體" pitchFamily="34" charset="-120"/>
              </a:rPr>
              <a:t>or</a:t>
            </a:r>
          </a:p>
          <a:p>
            <a:pPr algn="ctr" fontAlgn="auto">
              <a:spcBef>
                <a:spcPts val="0"/>
              </a:spcBef>
              <a:spcAft>
                <a:spcPts val="0"/>
              </a:spcAft>
              <a:defRPr/>
            </a:pPr>
            <a:r>
              <a:rPr kumimoji="1" lang="en-US" altLang="zh-TW" sz="1400" dirty="0">
                <a:ea typeface="微軟正黑體" pitchFamily="34" charset="-120"/>
              </a:rPr>
              <a:t>Intranet</a:t>
            </a:r>
          </a:p>
          <a:p>
            <a:pPr algn="ctr" fontAlgn="auto">
              <a:spcBef>
                <a:spcPts val="0"/>
              </a:spcBef>
              <a:spcAft>
                <a:spcPts val="0"/>
              </a:spcAft>
              <a:defRPr/>
            </a:pPr>
            <a:endParaRPr kumimoji="1" lang="zh-TW" altLang="en-US" sz="2000" dirty="0">
              <a:ea typeface="微軟正黑體" pitchFamily="34" charset="-120"/>
            </a:endParaRPr>
          </a:p>
        </p:txBody>
      </p:sp>
      <p:sp>
        <p:nvSpPr>
          <p:cNvPr id="22539" name="Line 132"/>
          <p:cNvSpPr>
            <a:spLocks noChangeShapeType="1"/>
          </p:cNvSpPr>
          <p:nvPr/>
        </p:nvSpPr>
        <p:spPr bwMode="auto">
          <a:xfrm flipV="1">
            <a:off x="4787900" y="4581525"/>
            <a:ext cx="285750" cy="14288"/>
          </a:xfrm>
          <a:prstGeom prst="line">
            <a:avLst/>
          </a:prstGeom>
          <a:noFill/>
          <a:ln w="31750">
            <a:solidFill>
              <a:srgbClr val="808080"/>
            </a:solidFill>
            <a:round/>
            <a:headEnd/>
            <a:tailEnd type="triangle" w="med" len="med"/>
          </a:ln>
        </p:spPr>
        <p:txBody>
          <a:bodyPr/>
          <a:lstStyle/>
          <a:p>
            <a:endParaRPr lang="zh-TW" altLang="en-US"/>
          </a:p>
        </p:txBody>
      </p:sp>
      <p:sp>
        <p:nvSpPr>
          <p:cNvPr id="12" name="內容版面配置區 13"/>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Production &amp; Assembling Plant</a:t>
            </a:r>
            <a:r>
              <a:rPr kumimoji="0" lang="zh-TW" altLang="en-US"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t>
            </a: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in Mexico</a:t>
            </a:r>
            <a:b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QNAP VS-8024 NVR has been installed in one of the assembling plants of MAHLE in Mexico to monitor and record the visitors, staff, and the production process through the private network of the company. The MAHLE Group is one of the 30 largest companies in the automotive supply industry worldwide. Its offices locate in Europe, North America, South America, and Asia/Pacific.</a:t>
            </a:r>
          </a:p>
        </p:txBody>
      </p:sp>
    </p:spTree>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1"/>
          <p:cNvPicPr>
            <a:picLocks noChangeAspect="1" noChangeArrowheads="1"/>
          </p:cNvPicPr>
          <p:nvPr/>
        </p:nvPicPr>
        <p:blipFill>
          <a:blip r:embed="rId3" cstate="print"/>
          <a:srcRect t="3809"/>
          <a:stretch>
            <a:fillRect/>
          </a:stretch>
        </p:blipFill>
        <p:spPr bwMode="auto">
          <a:xfrm>
            <a:off x="393700" y="3212976"/>
            <a:ext cx="8499475" cy="3645024"/>
          </a:xfrm>
          <a:prstGeom prst="rect">
            <a:avLst/>
          </a:prstGeom>
          <a:noFill/>
          <a:ln w="9525">
            <a:noFill/>
            <a:miter lim="800000"/>
            <a:headEnd/>
            <a:tailEnd/>
          </a:ln>
        </p:spPr>
      </p:pic>
      <p:sp>
        <p:nvSpPr>
          <p:cNvPr id="83971" name="標題 6"/>
          <p:cNvSpPr>
            <a:spLocks noGrp="1"/>
          </p:cNvSpPr>
          <p:nvPr>
            <p:ph type="title"/>
          </p:nvPr>
        </p:nvSpPr>
        <p:spPr/>
        <p:txBody>
          <a:bodyPr>
            <a:normAutofit fontScale="90000"/>
          </a:bodyPr>
          <a:lstStyle/>
          <a:p>
            <a:pPr>
              <a:defRPr/>
            </a:pPr>
            <a:r>
              <a:rPr lang="en-US" altLang="zh-TW" smtClean="0"/>
              <a:t>Success Story –</a:t>
            </a:r>
            <a:r>
              <a:rPr lang="zh-TW" altLang="en-US" smtClean="0"/>
              <a:t> </a:t>
            </a:r>
            <a:r>
              <a:rPr lang="en-US" altLang="zh-TW" smtClean="0"/>
              <a:t>Supermarket &amp; Shopping Centre</a:t>
            </a:r>
            <a:endParaRPr lang="zh-TW" altLang="en-US" smtClean="0"/>
          </a:p>
        </p:txBody>
      </p:sp>
      <p:sp>
        <p:nvSpPr>
          <p:cNvPr id="23557" name="投影片編號版面配置區 6"/>
          <p:cNvSpPr>
            <a:spLocks noGrp="1"/>
          </p:cNvSpPr>
          <p:nvPr>
            <p:ph type="sldNum" sz="quarter" idx="12"/>
          </p:nvPr>
        </p:nvSpPr>
        <p:spPr bwMode="auto">
          <a:noFill/>
          <a:ln>
            <a:miter lim="800000"/>
            <a:headEnd/>
            <a:tailEnd/>
          </a:ln>
        </p:spPr>
        <p:txBody>
          <a:bodyPr/>
          <a:lstStyle/>
          <a:p>
            <a:fld id="{C1CD17D0-CB52-46AB-86D4-1C10476FDE99}" type="slidenum">
              <a:rPr lang="zh-TW" altLang="en-US" smtClean="0"/>
              <a:pPr/>
              <a:t>57</a:t>
            </a:fld>
            <a:endParaRPr lang="en-US" altLang="zh-TW" smtClean="0"/>
          </a:p>
        </p:txBody>
      </p:sp>
      <p:pic>
        <p:nvPicPr>
          <p:cNvPr id="23558" name="Picture 4" descr="npo0009de"/>
          <p:cNvPicPr>
            <a:picLocks noChangeAspect="1" noChangeArrowheads="1"/>
          </p:cNvPicPr>
          <p:nvPr/>
        </p:nvPicPr>
        <p:blipFill>
          <a:blip r:embed="rId4" cstate="print"/>
          <a:srcRect/>
          <a:stretch>
            <a:fillRect/>
          </a:stretch>
        </p:blipFill>
        <p:spPr bwMode="auto">
          <a:xfrm>
            <a:off x="388938" y="4237038"/>
            <a:ext cx="4038600" cy="2620962"/>
          </a:xfrm>
          <a:prstGeom prst="rect">
            <a:avLst/>
          </a:prstGeom>
          <a:noFill/>
          <a:ln w="9525" algn="ctr">
            <a:noFill/>
            <a:miter lim="800000"/>
            <a:headEnd/>
            <a:tailEnd/>
          </a:ln>
        </p:spPr>
      </p:pic>
      <p:sp>
        <p:nvSpPr>
          <p:cNvPr id="7" name="內容版面配置區 7"/>
          <p:cNvSpPr txBox="1">
            <a:spLocks/>
          </p:cNvSpPr>
          <p:nvPr/>
        </p:nvSpPr>
        <p:spPr>
          <a:xfrm>
            <a:off x="467544" y="1340768"/>
            <a:ext cx="8229600" cy="478539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The Largest Multi-functional Shopping Center in Taiwan</a:t>
            </a:r>
            <a:br>
              <a:rPr kumimoji="0" lang="en-US" altLang="zh-TW" sz="24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Dream Mall selected QNAP NVR</a:t>
            </a:r>
            <a:r>
              <a:rPr kumimoji="0" lang="zh-TW" altLang="en-US"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 </a:t>
            </a:r>
            <a:r>
              <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solutions for security system deployment. Multiple QNAP NVR servers are set up and attached to the network to monitor 600 Panasonic IP and analog cameras, using megapixel resolution and VGA resolution. </a:t>
            </a:r>
            <a:br>
              <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br>
            <a:r>
              <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rPr>
              <a:t>Source: </a:t>
            </a:r>
            <a:r>
              <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hlinkClick r:id="rId5"/>
              </a:rPr>
              <a:t>http://www.qnapsecurity.com/SucessStory01.asp</a:t>
            </a:r>
            <a:endParaRPr kumimoji="0" lang="en-US" altLang="zh-TW" sz="1800" b="0" i="0" u="none" strike="noStrike" kern="1200" cap="none" spc="0" normalizeH="0" baseline="0" noProof="0" dirty="0" smtClean="0">
              <a:ln>
                <a:noFill/>
              </a:ln>
              <a:solidFill>
                <a:schemeClr val="tx1"/>
              </a:solidFill>
              <a:effectLst/>
              <a:uLnTx/>
              <a:uFillTx/>
              <a:latin typeface="Arial Unicode MS" pitchFamily="34" charset="-120"/>
              <a:ea typeface="Arial Unicode MS" pitchFamily="34" charset="-120"/>
              <a:cs typeface="+mn-cs"/>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Top 10 Worldwide Storage Company</a:t>
            </a:r>
            <a:endParaRPr lang="zh-TW" altLang="en-US" dirty="0"/>
          </a:p>
        </p:txBody>
      </p:sp>
      <p:graphicFrame>
        <p:nvGraphicFramePr>
          <p:cNvPr id="5" name="內容版面配置區 4"/>
          <p:cNvGraphicFramePr>
            <a:graphicFrameLocks noGrp="1"/>
          </p:cNvGraphicFramePr>
          <p:nvPr>
            <p:ph idx="1"/>
          </p:nvPr>
        </p:nvGraphicFramePr>
        <p:xfrm>
          <a:off x="457200" y="1341437"/>
          <a:ext cx="8229600" cy="5242560"/>
        </p:xfrm>
        <a:graphic>
          <a:graphicData uri="http://schemas.openxmlformats.org/drawingml/2006/table">
            <a:tbl>
              <a:tblPr firstRow="1" bandRow="1">
                <a:tableStyleId>{5C22544A-7EE6-4342-B048-85BDC9FD1C3A}</a:tableStyleId>
              </a:tblPr>
              <a:tblGrid>
                <a:gridCol w="1450504"/>
                <a:gridCol w="2664296"/>
                <a:gridCol w="2057400"/>
                <a:gridCol w="2057400"/>
              </a:tblGrid>
              <a:tr h="670560">
                <a:tc>
                  <a:txBody>
                    <a:bodyPr/>
                    <a:lstStyle/>
                    <a:p>
                      <a:pPr algn="ctr"/>
                      <a:r>
                        <a:rPr lang="en-US" altLang="zh-TW" sz="1900" dirty="0" smtClean="0"/>
                        <a:t>Year</a:t>
                      </a:r>
                      <a:r>
                        <a:rPr lang="en-US" altLang="zh-TW" sz="1900" baseline="0" dirty="0" smtClean="0"/>
                        <a:t> Ranking</a:t>
                      </a:r>
                      <a:endParaRPr lang="zh-TW" altLang="en-US" sz="1900" dirty="0"/>
                    </a:p>
                  </a:txBody>
                  <a:tcPr anchor="ctr"/>
                </a:tc>
                <a:tc>
                  <a:txBody>
                    <a:bodyPr/>
                    <a:lstStyle/>
                    <a:p>
                      <a:pPr algn="ctr"/>
                      <a:r>
                        <a:rPr lang="en-US" altLang="zh-TW" sz="1900" dirty="0" smtClean="0"/>
                        <a:t>Company Name</a:t>
                      </a:r>
                      <a:endParaRPr lang="zh-TW" altLang="en-US" sz="1900" dirty="0"/>
                    </a:p>
                  </a:txBody>
                  <a:tcPr anchor="ctr"/>
                </a:tc>
                <a:tc>
                  <a:txBody>
                    <a:bodyPr/>
                    <a:lstStyle/>
                    <a:p>
                      <a:pPr algn="ctr"/>
                      <a:r>
                        <a:rPr lang="en-US" altLang="zh-TW" sz="1900" dirty="0" smtClean="0"/>
                        <a:t>Current Year Revenue ($M)</a:t>
                      </a:r>
                      <a:endParaRPr lang="zh-TW" altLang="en-US" sz="1900" dirty="0"/>
                    </a:p>
                  </a:txBody>
                  <a:tcPr anchor="ctr"/>
                </a:tc>
                <a:tc>
                  <a:txBody>
                    <a:bodyPr/>
                    <a:lstStyle/>
                    <a:p>
                      <a:pPr algn="ctr"/>
                      <a:r>
                        <a:rPr lang="en-US" altLang="zh-TW" sz="1900" dirty="0" smtClean="0"/>
                        <a:t>Current Year Market Share (%)</a:t>
                      </a:r>
                      <a:endParaRPr lang="zh-TW" altLang="en-US" sz="1900" dirty="0"/>
                    </a:p>
                  </a:txBody>
                  <a:tcPr anchor="ctr"/>
                </a:tc>
              </a:tr>
              <a:tr h="381000">
                <a:tc>
                  <a:txBody>
                    <a:bodyPr/>
                    <a:lstStyle/>
                    <a:p>
                      <a:pPr algn="r"/>
                      <a:r>
                        <a:rPr lang="en-US" altLang="zh-TW" sz="1900" dirty="0" smtClean="0"/>
                        <a:t>1</a:t>
                      </a:r>
                      <a:endParaRPr lang="zh-TW" altLang="en-US" sz="1900" dirty="0"/>
                    </a:p>
                  </a:txBody>
                  <a:tcPr/>
                </a:tc>
                <a:tc>
                  <a:txBody>
                    <a:bodyPr/>
                    <a:lstStyle/>
                    <a:p>
                      <a:r>
                        <a:rPr lang="en-US" altLang="zh-TW" sz="1900" dirty="0" smtClean="0"/>
                        <a:t>EMC</a:t>
                      </a:r>
                      <a:endParaRPr lang="zh-TW" altLang="en-US" sz="1900" dirty="0"/>
                    </a:p>
                  </a:txBody>
                  <a:tcPr/>
                </a:tc>
                <a:tc>
                  <a:txBody>
                    <a:bodyPr/>
                    <a:lstStyle/>
                    <a:p>
                      <a:pPr algn="r"/>
                      <a:r>
                        <a:rPr lang="en-US" altLang="zh-TW" sz="1900" dirty="0" smtClean="0"/>
                        <a:t>2,834</a:t>
                      </a:r>
                      <a:endParaRPr lang="zh-TW" altLang="en-US" sz="1900" dirty="0"/>
                    </a:p>
                  </a:txBody>
                  <a:tcPr/>
                </a:tc>
                <a:tc>
                  <a:txBody>
                    <a:bodyPr/>
                    <a:lstStyle/>
                    <a:p>
                      <a:pPr algn="r"/>
                      <a:r>
                        <a:rPr lang="en-US" altLang="zh-TW" sz="1900" dirty="0" smtClean="0"/>
                        <a:t>41.7</a:t>
                      </a:r>
                      <a:endParaRPr lang="zh-TW" altLang="en-US" sz="1900" dirty="0"/>
                    </a:p>
                  </a:txBody>
                  <a:tcPr/>
                </a:tc>
              </a:tr>
              <a:tr h="381000">
                <a:tc>
                  <a:txBody>
                    <a:bodyPr/>
                    <a:lstStyle/>
                    <a:p>
                      <a:pPr algn="r"/>
                      <a:r>
                        <a:rPr lang="en-US" altLang="zh-TW" sz="1900" dirty="0" smtClean="0"/>
                        <a:t>2</a:t>
                      </a:r>
                      <a:endParaRPr lang="zh-TW" altLang="en-US" sz="1900" dirty="0"/>
                    </a:p>
                  </a:txBody>
                  <a:tcPr/>
                </a:tc>
                <a:tc>
                  <a:txBody>
                    <a:bodyPr/>
                    <a:lstStyle/>
                    <a:p>
                      <a:r>
                        <a:rPr lang="en-US" altLang="zh-TW" sz="1900" dirty="0" err="1" smtClean="0"/>
                        <a:t>NetApp</a:t>
                      </a:r>
                      <a:endParaRPr lang="zh-TW" altLang="en-US" sz="1900" dirty="0"/>
                    </a:p>
                  </a:txBody>
                  <a:tcPr/>
                </a:tc>
                <a:tc>
                  <a:txBody>
                    <a:bodyPr/>
                    <a:lstStyle/>
                    <a:p>
                      <a:pPr algn="r"/>
                      <a:r>
                        <a:rPr lang="en-US" altLang="zh-TW" sz="1900" dirty="0" smtClean="0"/>
                        <a:t>2,446</a:t>
                      </a:r>
                      <a:endParaRPr lang="zh-TW" altLang="en-US" sz="1900" dirty="0"/>
                    </a:p>
                  </a:txBody>
                  <a:tcPr/>
                </a:tc>
                <a:tc>
                  <a:txBody>
                    <a:bodyPr/>
                    <a:lstStyle/>
                    <a:p>
                      <a:pPr algn="r"/>
                      <a:r>
                        <a:rPr lang="en-US" altLang="zh-TW" sz="1900" dirty="0" smtClean="0"/>
                        <a:t>36.0</a:t>
                      </a:r>
                      <a:endParaRPr lang="zh-TW" altLang="en-US" sz="1900" dirty="0"/>
                    </a:p>
                  </a:txBody>
                  <a:tcPr/>
                </a:tc>
              </a:tr>
              <a:tr h="381000">
                <a:tc>
                  <a:txBody>
                    <a:bodyPr/>
                    <a:lstStyle/>
                    <a:p>
                      <a:pPr algn="r"/>
                      <a:r>
                        <a:rPr lang="en-US" altLang="zh-TW" sz="1900" dirty="0" smtClean="0"/>
                        <a:t>3</a:t>
                      </a:r>
                      <a:endParaRPr lang="zh-TW" altLang="en-US" sz="1900" dirty="0"/>
                    </a:p>
                  </a:txBody>
                  <a:tcPr/>
                </a:tc>
                <a:tc>
                  <a:txBody>
                    <a:bodyPr/>
                    <a:lstStyle/>
                    <a:p>
                      <a:r>
                        <a:rPr lang="en-US" altLang="zh-TW" sz="1900" dirty="0" smtClean="0"/>
                        <a:t>IBM</a:t>
                      </a:r>
                      <a:endParaRPr lang="zh-TW" altLang="en-US" sz="1900" dirty="0"/>
                    </a:p>
                  </a:txBody>
                  <a:tcPr/>
                </a:tc>
                <a:tc>
                  <a:txBody>
                    <a:bodyPr/>
                    <a:lstStyle/>
                    <a:p>
                      <a:pPr algn="r"/>
                      <a:r>
                        <a:rPr lang="en-US" altLang="zh-TW" sz="1900" dirty="0" smtClean="0"/>
                        <a:t>341</a:t>
                      </a:r>
                      <a:endParaRPr lang="zh-TW" altLang="en-US" sz="1900" dirty="0"/>
                    </a:p>
                  </a:txBody>
                  <a:tcPr/>
                </a:tc>
                <a:tc>
                  <a:txBody>
                    <a:bodyPr/>
                    <a:lstStyle/>
                    <a:p>
                      <a:pPr algn="r"/>
                      <a:r>
                        <a:rPr lang="en-US" altLang="zh-TW" sz="1900" dirty="0" smtClean="0"/>
                        <a:t>5.0</a:t>
                      </a:r>
                      <a:endParaRPr lang="zh-TW" altLang="en-US" sz="1900" dirty="0"/>
                    </a:p>
                  </a:txBody>
                  <a:tcPr/>
                </a:tc>
              </a:tr>
              <a:tr h="381000">
                <a:tc>
                  <a:txBody>
                    <a:bodyPr/>
                    <a:lstStyle/>
                    <a:p>
                      <a:pPr algn="r"/>
                      <a:r>
                        <a:rPr lang="en-US" altLang="zh-TW" sz="1900" dirty="0" smtClean="0"/>
                        <a:t>4</a:t>
                      </a:r>
                      <a:endParaRPr lang="zh-TW" altLang="en-US" sz="1900" dirty="0"/>
                    </a:p>
                  </a:txBody>
                  <a:tcPr/>
                </a:tc>
                <a:tc>
                  <a:txBody>
                    <a:bodyPr/>
                    <a:lstStyle/>
                    <a:p>
                      <a:r>
                        <a:rPr lang="en-US" altLang="zh-TW" sz="1900" dirty="0" smtClean="0"/>
                        <a:t>HP</a:t>
                      </a:r>
                      <a:endParaRPr lang="zh-TW" altLang="en-US" sz="1900" dirty="0"/>
                    </a:p>
                  </a:txBody>
                  <a:tcPr/>
                </a:tc>
                <a:tc>
                  <a:txBody>
                    <a:bodyPr/>
                    <a:lstStyle/>
                    <a:p>
                      <a:pPr algn="r"/>
                      <a:r>
                        <a:rPr lang="en-US" altLang="zh-TW" sz="1900" dirty="0" smtClean="0"/>
                        <a:t>116</a:t>
                      </a:r>
                      <a:endParaRPr lang="zh-TW" altLang="en-US" sz="1900" dirty="0"/>
                    </a:p>
                  </a:txBody>
                  <a:tcPr/>
                </a:tc>
                <a:tc>
                  <a:txBody>
                    <a:bodyPr/>
                    <a:lstStyle/>
                    <a:p>
                      <a:pPr algn="r"/>
                      <a:r>
                        <a:rPr lang="en-US" altLang="zh-TW" sz="1900" dirty="0" smtClean="0"/>
                        <a:t>1.7</a:t>
                      </a:r>
                      <a:endParaRPr lang="zh-TW" altLang="en-US" sz="1900" dirty="0"/>
                    </a:p>
                  </a:txBody>
                  <a:tcPr/>
                </a:tc>
              </a:tr>
              <a:tr h="381000">
                <a:tc>
                  <a:txBody>
                    <a:bodyPr/>
                    <a:lstStyle/>
                    <a:p>
                      <a:pPr algn="r"/>
                      <a:r>
                        <a:rPr lang="en-US" altLang="zh-TW" sz="1900" dirty="0" smtClean="0"/>
                        <a:t>5</a:t>
                      </a:r>
                      <a:endParaRPr lang="zh-TW" altLang="en-US" sz="1900" dirty="0"/>
                    </a:p>
                  </a:txBody>
                  <a:tcPr/>
                </a:tc>
                <a:tc>
                  <a:txBody>
                    <a:bodyPr/>
                    <a:lstStyle/>
                    <a:p>
                      <a:r>
                        <a:rPr lang="en-US" altLang="zh-TW" sz="1900" dirty="0" smtClean="0"/>
                        <a:t>Oracle</a:t>
                      </a:r>
                      <a:endParaRPr lang="zh-TW" altLang="en-US" sz="1900" dirty="0"/>
                    </a:p>
                  </a:txBody>
                  <a:tcPr/>
                </a:tc>
                <a:tc>
                  <a:txBody>
                    <a:bodyPr/>
                    <a:lstStyle/>
                    <a:p>
                      <a:pPr algn="r"/>
                      <a:r>
                        <a:rPr lang="en-US" altLang="zh-TW" sz="1900" dirty="0" smtClean="0"/>
                        <a:t>94</a:t>
                      </a:r>
                      <a:endParaRPr lang="zh-TW" altLang="en-US" sz="1900" dirty="0"/>
                    </a:p>
                  </a:txBody>
                  <a:tcPr/>
                </a:tc>
                <a:tc>
                  <a:txBody>
                    <a:bodyPr/>
                    <a:lstStyle/>
                    <a:p>
                      <a:pPr algn="r"/>
                      <a:r>
                        <a:rPr lang="en-US" altLang="zh-TW" sz="1900" dirty="0" smtClean="0"/>
                        <a:t>1.4</a:t>
                      </a:r>
                      <a:endParaRPr lang="zh-TW" altLang="en-US" sz="1900" dirty="0"/>
                    </a:p>
                  </a:txBody>
                  <a:tcPr/>
                </a:tc>
              </a:tr>
              <a:tr h="381000">
                <a:tc>
                  <a:txBody>
                    <a:bodyPr/>
                    <a:lstStyle/>
                    <a:p>
                      <a:pPr algn="r"/>
                      <a:r>
                        <a:rPr lang="en-US" altLang="zh-TW" sz="1900" dirty="0" smtClean="0"/>
                        <a:t>6</a:t>
                      </a:r>
                      <a:endParaRPr lang="zh-TW" altLang="en-US" sz="1900" dirty="0"/>
                    </a:p>
                  </a:txBody>
                  <a:tcPr/>
                </a:tc>
                <a:tc>
                  <a:txBody>
                    <a:bodyPr/>
                    <a:lstStyle/>
                    <a:p>
                      <a:r>
                        <a:rPr lang="en-US" altLang="zh-TW" sz="1900" dirty="0" err="1" smtClean="0"/>
                        <a:t>Netgear</a:t>
                      </a:r>
                      <a:endParaRPr lang="zh-TW" altLang="en-US" sz="1900" dirty="0"/>
                    </a:p>
                  </a:txBody>
                  <a:tcPr/>
                </a:tc>
                <a:tc>
                  <a:txBody>
                    <a:bodyPr/>
                    <a:lstStyle/>
                    <a:p>
                      <a:pPr algn="r"/>
                      <a:r>
                        <a:rPr lang="en-US" altLang="zh-TW" sz="1900" dirty="0" smtClean="0"/>
                        <a:t>85</a:t>
                      </a:r>
                      <a:endParaRPr lang="zh-TW" altLang="en-US" sz="1900" dirty="0"/>
                    </a:p>
                  </a:txBody>
                  <a:tcPr/>
                </a:tc>
                <a:tc>
                  <a:txBody>
                    <a:bodyPr/>
                    <a:lstStyle/>
                    <a:p>
                      <a:pPr algn="r"/>
                      <a:r>
                        <a:rPr lang="en-US" altLang="zh-TW" sz="1900" dirty="0" smtClean="0"/>
                        <a:t>1.2</a:t>
                      </a:r>
                      <a:endParaRPr lang="zh-TW" altLang="en-US" sz="1900" dirty="0"/>
                    </a:p>
                  </a:txBody>
                  <a:tcPr/>
                </a:tc>
              </a:tr>
              <a:tr h="381000">
                <a:tc>
                  <a:txBody>
                    <a:bodyPr/>
                    <a:lstStyle/>
                    <a:p>
                      <a:pPr algn="r"/>
                      <a:r>
                        <a:rPr lang="en-US" altLang="zh-TW" sz="1900" dirty="0" smtClean="0"/>
                        <a:t>7</a:t>
                      </a:r>
                      <a:endParaRPr lang="zh-TW" altLang="en-US" sz="1900" dirty="0"/>
                    </a:p>
                  </a:txBody>
                  <a:tcPr/>
                </a:tc>
                <a:tc>
                  <a:txBody>
                    <a:bodyPr/>
                    <a:lstStyle/>
                    <a:p>
                      <a:r>
                        <a:rPr lang="en-US" altLang="zh-TW" sz="1900" dirty="0" smtClean="0"/>
                        <a:t>Dell</a:t>
                      </a:r>
                      <a:endParaRPr lang="zh-TW" altLang="en-US" sz="1900" dirty="0"/>
                    </a:p>
                  </a:txBody>
                  <a:tcPr/>
                </a:tc>
                <a:tc>
                  <a:txBody>
                    <a:bodyPr/>
                    <a:lstStyle/>
                    <a:p>
                      <a:pPr algn="r"/>
                      <a:r>
                        <a:rPr lang="en-US" altLang="zh-TW" sz="1900" dirty="0" smtClean="0"/>
                        <a:t>82</a:t>
                      </a:r>
                      <a:endParaRPr lang="zh-TW" altLang="en-US" sz="1900" dirty="0"/>
                    </a:p>
                  </a:txBody>
                  <a:tcPr/>
                </a:tc>
                <a:tc>
                  <a:txBody>
                    <a:bodyPr/>
                    <a:lstStyle/>
                    <a:p>
                      <a:pPr algn="r"/>
                      <a:r>
                        <a:rPr lang="en-US" altLang="zh-TW" sz="1900" dirty="0" smtClean="0"/>
                        <a:t>1.2</a:t>
                      </a:r>
                      <a:endParaRPr lang="zh-TW" altLang="en-US" sz="1900" dirty="0"/>
                    </a:p>
                  </a:txBody>
                  <a:tcPr/>
                </a:tc>
              </a:tr>
              <a:tr h="381000">
                <a:tc>
                  <a:txBody>
                    <a:bodyPr/>
                    <a:lstStyle/>
                    <a:p>
                      <a:pPr algn="r"/>
                      <a:r>
                        <a:rPr lang="en-US" altLang="zh-TW" sz="1900" dirty="0" smtClean="0"/>
                        <a:t>8</a:t>
                      </a:r>
                      <a:endParaRPr lang="zh-TW" altLang="en-US" sz="1900" dirty="0"/>
                    </a:p>
                  </a:txBody>
                  <a:tcPr/>
                </a:tc>
                <a:tc>
                  <a:txBody>
                    <a:bodyPr/>
                    <a:lstStyle/>
                    <a:p>
                      <a:r>
                        <a:rPr lang="en-US" altLang="zh-TW" sz="1900" dirty="0" smtClean="0"/>
                        <a:t>QNAP</a:t>
                      </a:r>
                      <a:endParaRPr lang="zh-TW" altLang="en-US" sz="1900" dirty="0"/>
                    </a:p>
                  </a:txBody>
                  <a:tcPr/>
                </a:tc>
                <a:tc>
                  <a:txBody>
                    <a:bodyPr/>
                    <a:lstStyle/>
                    <a:p>
                      <a:pPr algn="r"/>
                      <a:r>
                        <a:rPr lang="en-US" altLang="zh-TW" sz="1900" dirty="0" smtClean="0"/>
                        <a:t>79</a:t>
                      </a:r>
                      <a:endParaRPr lang="zh-TW" altLang="en-US" sz="1900" dirty="0"/>
                    </a:p>
                  </a:txBody>
                  <a:tcPr/>
                </a:tc>
                <a:tc>
                  <a:txBody>
                    <a:bodyPr/>
                    <a:lstStyle/>
                    <a:p>
                      <a:pPr algn="r"/>
                      <a:r>
                        <a:rPr lang="en-US" altLang="zh-TW" sz="1900" dirty="0" smtClean="0"/>
                        <a:t>1.2</a:t>
                      </a:r>
                      <a:endParaRPr lang="zh-TW" altLang="en-US" sz="1900" dirty="0"/>
                    </a:p>
                  </a:txBody>
                  <a:tcPr/>
                </a:tc>
              </a:tr>
              <a:tr h="381000">
                <a:tc>
                  <a:txBody>
                    <a:bodyPr/>
                    <a:lstStyle/>
                    <a:p>
                      <a:pPr algn="r"/>
                      <a:r>
                        <a:rPr lang="en-US" altLang="zh-TW" sz="1900" dirty="0" smtClean="0"/>
                        <a:t>9</a:t>
                      </a:r>
                      <a:endParaRPr lang="zh-TW" altLang="en-US" sz="1900" dirty="0"/>
                    </a:p>
                  </a:txBody>
                  <a:tcPr/>
                </a:tc>
                <a:tc>
                  <a:txBody>
                    <a:bodyPr/>
                    <a:lstStyle/>
                    <a:p>
                      <a:r>
                        <a:rPr lang="en-US" altLang="zh-TW" sz="1900" dirty="0" err="1" smtClean="0"/>
                        <a:t>Synology</a:t>
                      </a:r>
                      <a:endParaRPr lang="zh-TW" altLang="en-US" sz="1900" dirty="0"/>
                    </a:p>
                  </a:txBody>
                  <a:tcPr/>
                </a:tc>
                <a:tc>
                  <a:txBody>
                    <a:bodyPr/>
                    <a:lstStyle/>
                    <a:p>
                      <a:pPr algn="r"/>
                      <a:r>
                        <a:rPr lang="en-US" altLang="zh-TW" sz="1900" dirty="0" smtClean="0"/>
                        <a:t>57</a:t>
                      </a:r>
                      <a:endParaRPr lang="zh-TW" altLang="en-US" sz="1900" dirty="0"/>
                    </a:p>
                  </a:txBody>
                  <a:tcPr/>
                </a:tc>
                <a:tc>
                  <a:txBody>
                    <a:bodyPr/>
                    <a:lstStyle/>
                    <a:p>
                      <a:pPr algn="r"/>
                      <a:r>
                        <a:rPr lang="en-US" altLang="zh-TW" sz="1900" dirty="0" smtClean="0"/>
                        <a:t>0.8</a:t>
                      </a:r>
                      <a:endParaRPr lang="zh-TW" altLang="en-US" sz="1900" dirty="0"/>
                    </a:p>
                  </a:txBody>
                  <a:tcPr/>
                </a:tc>
              </a:tr>
              <a:tr h="381000">
                <a:tc>
                  <a:txBody>
                    <a:bodyPr/>
                    <a:lstStyle/>
                    <a:p>
                      <a:pPr algn="r"/>
                      <a:r>
                        <a:rPr lang="en-US" altLang="zh-TW" sz="1900" dirty="0" smtClean="0"/>
                        <a:t>10</a:t>
                      </a:r>
                      <a:endParaRPr lang="zh-TW" altLang="en-US" sz="1900" dirty="0"/>
                    </a:p>
                  </a:txBody>
                  <a:tcPr/>
                </a:tc>
                <a:tc>
                  <a:txBody>
                    <a:bodyPr/>
                    <a:lstStyle/>
                    <a:p>
                      <a:r>
                        <a:rPr lang="en-US" altLang="zh-TW" sz="1900" dirty="0" smtClean="0"/>
                        <a:t>Buffalo Technology</a:t>
                      </a:r>
                      <a:endParaRPr lang="zh-TW" altLang="en-US" sz="1900" dirty="0"/>
                    </a:p>
                  </a:txBody>
                  <a:tcPr/>
                </a:tc>
                <a:tc>
                  <a:txBody>
                    <a:bodyPr/>
                    <a:lstStyle/>
                    <a:p>
                      <a:pPr algn="r"/>
                      <a:r>
                        <a:rPr lang="en-US" altLang="zh-TW" sz="1900" dirty="0" smtClean="0"/>
                        <a:t>46</a:t>
                      </a:r>
                      <a:endParaRPr lang="zh-TW" altLang="en-US" sz="1900" dirty="0"/>
                    </a:p>
                  </a:txBody>
                  <a:tcPr/>
                </a:tc>
                <a:tc>
                  <a:txBody>
                    <a:bodyPr/>
                    <a:lstStyle/>
                    <a:p>
                      <a:pPr algn="r"/>
                      <a:r>
                        <a:rPr lang="en-US" altLang="zh-TW" sz="1900" dirty="0" smtClean="0"/>
                        <a:t>0.7</a:t>
                      </a:r>
                      <a:endParaRPr lang="zh-TW" altLang="en-US" sz="1900" dirty="0"/>
                    </a:p>
                  </a:txBody>
                  <a:tcPr/>
                </a:tc>
              </a:tr>
              <a:tr h="381000">
                <a:tc>
                  <a:txBody>
                    <a:bodyPr/>
                    <a:lstStyle/>
                    <a:p>
                      <a:endParaRPr lang="zh-TW" altLang="en-US" sz="1900" dirty="0"/>
                    </a:p>
                  </a:txBody>
                  <a:tcPr/>
                </a:tc>
                <a:tc>
                  <a:txBody>
                    <a:bodyPr/>
                    <a:lstStyle/>
                    <a:p>
                      <a:r>
                        <a:rPr lang="en-US" altLang="zh-TW" sz="1900" dirty="0" smtClean="0"/>
                        <a:t>Others</a:t>
                      </a:r>
                      <a:endParaRPr lang="zh-TW" altLang="en-US" sz="1900" dirty="0"/>
                    </a:p>
                  </a:txBody>
                  <a:tcPr/>
                </a:tc>
                <a:tc>
                  <a:txBody>
                    <a:bodyPr/>
                    <a:lstStyle/>
                    <a:p>
                      <a:pPr algn="r"/>
                      <a:r>
                        <a:rPr lang="en-US" altLang="zh-TW" sz="1900" dirty="0" smtClean="0"/>
                        <a:t>620</a:t>
                      </a:r>
                      <a:endParaRPr lang="zh-TW" altLang="en-US" sz="1900" dirty="0"/>
                    </a:p>
                  </a:txBody>
                  <a:tcPr/>
                </a:tc>
                <a:tc>
                  <a:txBody>
                    <a:bodyPr/>
                    <a:lstStyle/>
                    <a:p>
                      <a:pPr algn="r"/>
                      <a:r>
                        <a:rPr lang="en-US" altLang="zh-TW" sz="1900" dirty="0" smtClean="0"/>
                        <a:t>9.2</a:t>
                      </a:r>
                      <a:endParaRPr lang="zh-TW" altLang="en-US" sz="1900" dirty="0"/>
                    </a:p>
                  </a:txBody>
                  <a:tcPr/>
                </a:tc>
              </a:tr>
              <a:tr h="381000">
                <a:tc>
                  <a:txBody>
                    <a:bodyPr/>
                    <a:lstStyle/>
                    <a:p>
                      <a:endParaRPr lang="zh-TW" altLang="en-US" sz="1900" dirty="0"/>
                    </a:p>
                  </a:txBody>
                  <a:tcPr/>
                </a:tc>
                <a:tc>
                  <a:txBody>
                    <a:bodyPr/>
                    <a:lstStyle/>
                    <a:p>
                      <a:r>
                        <a:rPr lang="en-US" altLang="zh-TW" sz="1900" dirty="0" smtClean="0"/>
                        <a:t>Total</a:t>
                      </a:r>
                      <a:endParaRPr lang="zh-TW" altLang="en-US" sz="1900" dirty="0"/>
                    </a:p>
                  </a:txBody>
                  <a:tcPr/>
                </a:tc>
                <a:tc>
                  <a:txBody>
                    <a:bodyPr/>
                    <a:lstStyle/>
                    <a:p>
                      <a:pPr algn="r"/>
                      <a:r>
                        <a:rPr lang="en-US" altLang="zh-TW" sz="1900" dirty="0" smtClean="0"/>
                        <a:t>6,801</a:t>
                      </a:r>
                      <a:endParaRPr lang="zh-TW" altLang="en-US" sz="1900" dirty="0"/>
                    </a:p>
                  </a:txBody>
                  <a:tcPr/>
                </a:tc>
                <a:tc>
                  <a:txBody>
                    <a:bodyPr/>
                    <a:lstStyle/>
                    <a:p>
                      <a:pPr algn="r"/>
                      <a:r>
                        <a:rPr lang="en-US" altLang="zh-TW" sz="1900" dirty="0" smtClean="0"/>
                        <a:t>100.0</a:t>
                      </a:r>
                      <a:endParaRPr lang="zh-TW" altLang="en-US" sz="1900" dirty="0"/>
                    </a:p>
                  </a:txBody>
                  <a:tcPr/>
                </a:tc>
              </a:tr>
            </a:tbl>
          </a:graphicData>
        </a:graphic>
      </p:graphicFrame>
      <p:sp>
        <p:nvSpPr>
          <p:cNvPr id="6" name="矩形 5"/>
          <p:cNvSpPr/>
          <p:nvPr/>
        </p:nvSpPr>
        <p:spPr>
          <a:xfrm>
            <a:off x="468316" y="4653136"/>
            <a:ext cx="8207375" cy="4324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7" name="文字方塊 12"/>
          <p:cNvSpPr txBox="1">
            <a:spLocks noChangeArrowheads="1"/>
          </p:cNvSpPr>
          <p:nvPr/>
        </p:nvSpPr>
        <p:spPr bwMode="auto">
          <a:xfrm>
            <a:off x="1115616" y="6382491"/>
            <a:ext cx="7560840" cy="430887"/>
          </a:xfrm>
          <a:prstGeom prst="rect">
            <a:avLst/>
          </a:prstGeom>
          <a:noFill/>
          <a:ln w="9525">
            <a:noFill/>
            <a:miter lim="800000"/>
            <a:headEnd/>
            <a:tailEnd/>
          </a:ln>
        </p:spPr>
        <p:txBody>
          <a:bodyPr wrap="square">
            <a:spAutoFit/>
          </a:bodyPr>
          <a:lstStyle/>
          <a:p>
            <a:r>
              <a:rPr lang="en-US" altLang="zh-TW" sz="1100" dirty="0" smtClean="0">
                <a:latin typeface="Arial Unicode MS" pitchFamily="34" charset="-120"/>
                <a:ea typeface="Arial Unicode MS" pitchFamily="34" charset="-120"/>
              </a:rPr>
              <a:t>Vendor Revenue Market Share of Worldwide NAS and Unified Storage, 2011</a:t>
            </a:r>
          </a:p>
          <a:p>
            <a:r>
              <a:rPr lang="en-US" altLang="zh-TW" sz="1100" dirty="0" smtClean="0">
                <a:latin typeface="Arial Unicode MS" pitchFamily="34" charset="-120"/>
                <a:ea typeface="Arial Unicode MS" pitchFamily="34" charset="-120"/>
              </a:rPr>
              <a:t>Gartner </a:t>
            </a:r>
            <a:r>
              <a:rPr lang="en-US" altLang="zh-TW" sz="1100" dirty="0">
                <a:latin typeface="Arial Unicode MS" pitchFamily="34" charset="-120"/>
                <a:ea typeface="Arial Unicode MS" pitchFamily="34" charset="-120"/>
              </a:rPr>
              <a:t>(March </a:t>
            </a:r>
            <a:r>
              <a:rPr lang="en-US" altLang="zh-TW" sz="1100" dirty="0" smtClean="0">
                <a:latin typeface="Arial Unicode MS" pitchFamily="34" charset="-120"/>
                <a:ea typeface="Arial Unicode MS" pitchFamily="34" charset="-120"/>
              </a:rPr>
              <a:t>2012)</a:t>
            </a:r>
            <a:endParaRPr lang="zh-TW" altLang="en-US" sz="1100" dirty="0">
              <a:latin typeface="Arial Unicode MS" pitchFamily="34" charset="-120"/>
              <a:ea typeface="Arial Unicode MS" pitchFamily="34" charset="-12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4"/>
          <p:cNvSpPr>
            <a:spLocks noGrp="1"/>
          </p:cNvSpPr>
          <p:nvPr>
            <p:ph type="title"/>
          </p:nvPr>
        </p:nvSpPr>
        <p:spPr/>
        <p:txBody>
          <a:bodyPr>
            <a:normAutofit/>
          </a:bodyPr>
          <a:lstStyle/>
          <a:p>
            <a:r>
              <a:rPr lang="en-US" altLang="zh-TW" dirty="0" smtClean="0"/>
              <a:t>Proven Hardware Reliability</a:t>
            </a:r>
          </a:p>
        </p:txBody>
      </p:sp>
      <p:sp>
        <p:nvSpPr>
          <p:cNvPr id="20541" name="投影片編號版面配置區 2"/>
          <p:cNvSpPr>
            <a:spLocks noGrp="1"/>
          </p:cNvSpPr>
          <p:nvPr>
            <p:ph type="sldNum" sz="quarter" idx="12"/>
          </p:nvPr>
        </p:nvSpPr>
        <p:spPr/>
        <p:txBody>
          <a:bodyPr/>
          <a:lstStyle/>
          <a:p>
            <a:fld id="{2C6C8753-C191-4997-909D-B4D30E6ECC6D}" type="slidenum">
              <a:rPr lang="zh-TW" altLang="en-US" smtClean="0"/>
              <a:pPr/>
              <a:t>7</a:t>
            </a:fld>
            <a:endParaRPr lang="en-US" altLang="zh-TW" dirty="0" smtClean="0"/>
          </a:p>
        </p:txBody>
      </p:sp>
      <p:graphicFrame>
        <p:nvGraphicFramePr>
          <p:cNvPr id="16452" name="Group 68"/>
          <p:cNvGraphicFramePr>
            <a:graphicFrameLocks noGrp="1"/>
          </p:cNvGraphicFramePr>
          <p:nvPr>
            <p:ph idx="4294967295"/>
          </p:nvPr>
        </p:nvGraphicFramePr>
        <p:xfrm>
          <a:off x="446856" y="1341439"/>
          <a:ext cx="8229600" cy="4953000"/>
        </p:xfrm>
        <a:graphic>
          <a:graphicData uri="http://schemas.openxmlformats.org/drawingml/2006/table">
            <a:tbl>
              <a:tblPr/>
              <a:tblGrid>
                <a:gridCol w="2743200"/>
                <a:gridCol w="2743200"/>
                <a:gridCol w="2743200"/>
              </a:tblGrid>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2009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NetApp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228,108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475,259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43.9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Buffalo Technology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235,662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395,000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72.4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67.6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QNAP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177,743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371,291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9.5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212.5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108.9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err="1" smtClean="0">
                          <a:ln>
                            <a:noFill/>
                          </a:ln>
                          <a:solidFill>
                            <a:srgbClr val="000000"/>
                          </a:solidFill>
                          <a:effectLst/>
                          <a:latin typeface="Calibri" pitchFamily="34" charset="0"/>
                          <a:ea typeface="新細明體" pitchFamily="18" charset="-120"/>
                          <a:cs typeface="Arial" charset="0"/>
                        </a:rPr>
                        <a:t>Netgear</a:t>
                      </a:r>
                      <a:endPar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189,076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235,961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7.9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43.8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34.0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0542" name="文字方塊 12"/>
          <p:cNvSpPr txBox="1">
            <a:spLocks noChangeArrowheads="1"/>
          </p:cNvSpPr>
          <p:nvPr/>
        </p:nvSpPr>
        <p:spPr bwMode="auto">
          <a:xfrm>
            <a:off x="1114400" y="6309323"/>
            <a:ext cx="5780750" cy="430887"/>
          </a:xfrm>
          <a:prstGeom prst="rect">
            <a:avLst/>
          </a:prstGeom>
          <a:noFill/>
          <a:ln w="9525">
            <a:noFill/>
            <a:miter lim="800000"/>
            <a:headEnd/>
            <a:tailEnd/>
          </a:ln>
        </p:spPr>
        <p:txBody>
          <a:bodyPr wrap="none">
            <a:spAutoFit/>
          </a:bodyPr>
          <a:lstStyle/>
          <a:p>
            <a:r>
              <a:rPr lang="en-US" altLang="zh-TW" sz="1100">
                <a:latin typeface="Arial Unicode MS" pitchFamily="34" charset="-120"/>
                <a:ea typeface="Arial Unicode MS" pitchFamily="34" charset="-120"/>
              </a:rPr>
              <a:t>Low-end Standalone NAS/Unified Storage Vendor Market Share by Unit Shipments - Tool</a:t>
            </a:r>
            <a:endParaRPr lang="en-US" altLang="zh-TW" sz="1100">
              <a:latin typeface="Arial Unicode MS" pitchFamily="34" charset="-120"/>
              <a:ea typeface="Arial Unicode MS" pitchFamily="34" charset="-120"/>
              <a:cs typeface="Verdana" pitchFamily="34" charset="0"/>
            </a:endParaRPr>
          </a:p>
          <a:p>
            <a:r>
              <a:rPr lang="en-US" altLang="zh-TW" sz="1100">
                <a:latin typeface="Arial Unicode MS" pitchFamily="34" charset="-120"/>
                <a:ea typeface="Arial Unicode MS" pitchFamily="34" charset="-120"/>
              </a:rPr>
              <a:t>Gartner (March 2011)</a:t>
            </a:r>
            <a:endParaRPr lang="zh-TW" altLang="en-US" sz="1100">
              <a:latin typeface="Arial Unicode MS" pitchFamily="34" charset="-120"/>
              <a:ea typeface="Arial Unicode MS" pitchFamily="34" charset="-120"/>
            </a:endParaRPr>
          </a:p>
        </p:txBody>
      </p:sp>
      <p:sp>
        <p:nvSpPr>
          <p:cNvPr id="9" name="矩形 8"/>
          <p:cNvSpPr/>
          <p:nvPr/>
        </p:nvSpPr>
        <p:spPr>
          <a:xfrm>
            <a:off x="468316" y="4077694"/>
            <a:ext cx="8207375" cy="1079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20544" name="文字方塊 14"/>
          <p:cNvSpPr txBox="1">
            <a:spLocks noChangeArrowheads="1"/>
          </p:cNvSpPr>
          <p:nvPr/>
        </p:nvSpPr>
        <p:spPr bwMode="auto">
          <a:xfrm>
            <a:off x="684217" y="1042889"/>
            <a:ext cx="8267007" cy="369332"/>
          </a:xfrm>
          <a:prstGeom prst="rect">
            <a:avLst/>
          </a:prstGeom>
          <a:noFill/>
          <a:ln w="9525">
            <a:noFill/>
            <a:miter lim="800000"/>
            <a:headEnd/>
            <a:tailEnd/>
          </a:ln>
        </p:spPr>
        <p:txBody>
          <a:bodyPr wrap="none">
            <a:spAutoFit/>
          </a:bodyPr>
          <a:lstStyle/>
          <a:p>
            <a:r>
              <a:rPr lang="en-US" altLang="zh-TW" dirty="0">
                <a:latin typeface="Arial Unicode MS" pitchFamily="34" charset="-120"/>
                <a:ea typeface="Arial Unicode MS" pitchFamily="34" charset="-120"/>
              </a:rPr>
              <a:t>By Raw Terabytes Shipped </a:t>
            </a:r>
            <a:r>
              <a:rPr lang="en-US" altLang="zh-TW" sz="1600" dirty="0">
                <a:latin typeface="Arial Unicode MS" pitchFamily="34" charset="-120"/>
                <a:ea typeface="Arial Unicode MS" pitchFamily="34" charset="-120"/>
              </a:rPr>
              <a:t>(NAS System Price Band: Sub-$5,000 &amp; $5,000-$24,999)</a:t>
            </a:r>
          </a:p>
        </p:txBody>
      </p:sp>
      <p:sp>
        <p:nvSpPr>
          <p:cNvPr id="13" name="橢圓 12"/>
          <p:cNvSpPr/>
          <p:nvPr/>
        </p:nvSpPr>
        <p:spPr>
          <a:xfrm>
            <a:off x="7740654" y="4725146"/>
            <a:ext cx="1152525" cy="50482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標題 4"/>
          <p:cNvSpPr>
            <a:spLocks noGrp="1"/>
          </p:cNvSpPr>
          <p:nvPr>
            <p:ph type="title"/>
          </p:nvPr>
        </p:nvSpPr>
        <p:spPr/>
        <p:txBody>
          <a:bodyPr/>
          <a:lstStyle/>
          <a:p>
            <a:r>
              <a:rPr lang="en-US" altLang="zh-TW" dirty="0" smtClean="0"/>
              <a:t>Top 3 Suppliers of SMB NAS</a:t>
            </a:r>
          </a:p>
        </p:txBody>
      </p:sp>
      <p:sp>
        <p:nvSpPr>
          <p:cNvPr id="19517" name="投影片編號版面配置區 2"/>
          <p:cNvSpPr>
            <a:spLocks noGrp="1"/>
          </p:cNvSpPr>
          <p:nvPr>
            <p:ph type="sldNum" sz="quarter" idx="12"/>
          </p:nvPr>
        </p:nvSpPr>
        <p:spPr/>
        <p:txBody>
          <a:bodyPr/>
          <a:lstStyle/>
          <a:p>
            <a:fld id="{A2F388C2-5C53-4E6A-932F-3D092B531D2E}" type="slidenum">
              <a:rPr lang="zh-TW" altLang="en-US" smtClean="0"/>
              <a:pPr/>
              <a:t>8</a:t>
            </a:fld>
            <a:endParaRPr lang="en-US" altLang="zh-TW" smtClean="0"/>
          </a:p>
        </p:txBody>
      </p:sp>
      <p:graphicFrame>
        <p:nvGraphicFramePr>
          <p:cNvPr id="15427" name="Group 67"/>
          <p:cNvGraphicFramePr>
            <a:graphicFrameLocks noGrp="1"/>
          </p:cNvGraphicFramePr>
          <p:nvPr>
            <p:ph idx="4294967295"/>
          </p:nvPr>
        </p:nvGraphicFramePr>
        <p:xfrm>
          <a:off x="446856" y="1341439"/>
          <a:ext cx="8229600" cy="4983480"/>
        </p:xfrm>
        <a:graphic>
          <a:graphicData uri="http://schemas.openxmlformats.org/drawingml/2006/table">
            <a:tbl>
              <a:tblPr/>
              <a:tblGrid>
                <a:gridCol w="2743200"/>
                <a:gridCol w="2743200"/>
                <a:gridCol w="2743200"/>
              </a:tblGrid>
              <a:tr h="396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rPr>
                        <a:t>2009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rPr>
                        <a:t>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Buffalo Technology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72,750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98,705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14.2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15.6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35.7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6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000000"/>
                          </a:solidFill>
                          <a:effectLst/>
                          <a:latin typeface="Calibri" pitchFamily="34" charset="0"/>
                          <a:ea typeface="新細明體" pitchFamily="18" charset="-120"/>
                          <a:cs typeface="Arial" charset="0"/>
                        </a:rPr>
                        <a:t>QNAP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000000"/>
                          </a:solidFill>
                          <a:effectLst/>
                          <a:latin typeface="Calibri" pitchFamily="34" charset="0"/>
                          <a:ea typeface="新細明體" pitchFamily="18" charset="-120"/>
                          <a:cs typeface="Arial" charset="0"/>
                        </a:rPr>
                        <a:t>56,719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000000"/>
                          </a:solidFill>
                          <a:effectLst/>
                          <a:latin typeface="Calibri" pitchFamily="34" charset="0"/>
                          <a:ea typeface="新細明體" pitchFamily="18" charset="-120"/>
                          <a:cs typeface="Arial" charset="0"/>
                        </a:rPr>
                        <a:t>80,797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72.4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NETGEAR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62,812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69,294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20.2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EMC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46,550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67,205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9.2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9518" name="文字方塊 12"/>
          <p:cNvSpPr txBox="1">
            <a:spLocks noChangeArrowheads="1"/>
          </p:cNvSpPr>
          <p:nvPr/>
        </p:nvSpPr>
        <p:spPr bwMode="auto">
          <a:xfrm>
            <a:off x="1115616" y="6309323"/>
            <a:ext cx="7560840" cy="430887"/>
          </a:xfrm>
          <a:prstGeom prst="rect">
            <a:avLst/>
          </a:prstGeom>
          <a:noFill/>
          <a:ln w="9525">
            <a:noFill/>
            <a:miter lim="800000"/>
            <a:headEnd/>
            <a:tailEnd/>
          </a:ln>
        </p:spPr>
        <p:txBody>
          <a:bodyPr wrap="square">
            <a:spAutoFit/>
          </a:bodyPr>
          <a:lstStyle/>
          <a:p>
            <a:r>
              <a:rPr lang="en-US" altLang="zh-TW" sz="1100" dirty="0">
                <a:latin typeface="Arial Unicode MS" pitchFamily="34" charset="-120"/>
                <a:ea typeface="Arial Unicode MS" pitchFamily="34" charset="-120"/>
              </a:rPr>
              <a:t>Low-end Standalone NAS/Unified Storage Vendor Market Share by Unit Shipments </a:t>
            </a:r>
            <a:r>
              <a:rPr lang="en-US" altLang="zh-TW" sz="1100" dirty="0" smtClean="0">
                <a:latin typeface="Arial Unicode MS" pitchFamily="34" charset="-120"/>
                <a:ea typeface="Arial Unicode MS" pitchFamily="34" charset="-120"/>
              </a:rPr>
              <a:t>– Total</a:t>
            </a:r>
            <a:br>
              <a:rPr lang="en-US" altLang="zh-TW" sz="1100" dirty="0" smtClean="0">
                <a:latin typeface="Arial Unicode MS" pitchFamily="34" charset="-120"/>
                <a:ea typeface="Arial Unicode MS" pitchFamily="34" charset="-120"/>
              </a:rPr>
            </a:br>
            <a:r>
              <a:rPr lang="en-US" altLang="zh-TW" sz="1100" dirty="0" smtClean="0">
                <a:latin typeface="Arial Unicode MS" pitchFamily="34" charset="-120"/>
                <a:ea typeface="Arial Unicode MS" pitchFamily="34" charset="-120"/>
              </a:rPr>
              <a:t>Gartner </a:t>
            </a:r>
            <a:r>
              <a:rPr lang="en-US" altLang="zh-TW" sz="1100" dirty="0">
                <a:latin typeface="Arial Unicode MS" pitchFamily="34" charset="-120"/>
                <a:ea typeface="Arial Unicode MS" pitchFamily="34" charset="-120"/>
              </a:rPr>
              <a:t>(March 2011)</a:t>
            </a:r>
            <a:endParaRPr lang="zh-TW" altLang="en-US" sz="1100" dirty="0">
              <a:latin typeface="Arial Unicode MS" pitchFamily="34" charset="-120"/>
              <a:ea typeface="Arial Unicode MS" pitchFamily="34" charset="-120"/>
            </a:endParaRPr>
          </a:p>
        </p:txBody>
      </p:sp>
      <p:sp>
        <p:nvSpPr>
          <p:cNvPr id="9" name="矩形 8"/>
          <p:cNvSpPr/>
          <p:nvPr/>
        </p:nvSpPr>
        <p:spPr>
          <a:xfrm>
            <a:off x="468316" y="2852540"/>
            <a:ext cx="8207375" cy="11525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19520" name="文字方塊 14"/>
          <p:cNvSpPr txBox="1">
            <a:spLocks noChangeArrowheads="1"/>
          </p:cNvSpPr>
          <p:nvPr/>
        </p:nvSpPr>
        <p:spPr bwMode="auto">
          <a:xfrm>
            <a:off x="684215" y="1052736"/>
            <a:ext cx="7369325" cy="369332"/>
          </a:xfrm>
          <a:prstGeom prst="rect">
            <a:avLst/>
          </a:prstGeom>
          <a:noFill/>
          <a:ln w="9525">
            <a:noFill/>
            <a:miter lim="800000"/>
            <a:headEnd/>
            <a:tailEnd/>
          </a:ln>
        </p:spPr>
        <p:txBody>
          <a:bodyPr wrap="none">
            <a:spAutoFit/>
          </a:bodyPr>
          <a:lstStyle/>
          <a:p>
            <a:r>
              <a:rPr lang="en-US" altLang="zh-TW" dirty="0">
                <a:latin typeface="Arial Unicode MS" pitchFamily="34" charset="-120"/>
                <a:ea typeface="Arial Unicode MS" pitchFamily="34" charset="-120"/>
              </a:rPr>
              <a:t>By Unit Shipments </a:t>
            </a:r>
            <a:r>
              <a:rPr lang="en-US" altLang="zh-TW" sz="1600" dirty="0">
                <a:latin typeface="Arial Unicode MS" pitchFamily="34" charset="-120"/>
                <a:ea typeface="Arial Unicode MS" pitchFamily="34" charset="-120"/>
              </a:rPr>
              <a:t>(NAS System Price Band: Sub-$5,000 &amp; $5,000-$24,999)</a:t>
            </a:r>
            <a:endParaRPr lang="en-US" altLang="zh-TW" dirty="0">
              <a:latin typeface="Arial Unicode MS" pitchFamily="34" charset="-120"/>
              <a:ea typeface="Arial Unicode MS" pitchFamily="34" charset="-12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2"/>
          <p:cNvSpPr>
            <a:spLocks noGrp="1"/>
          </p:cNvSpPr>
          <p:nvPr>
            <p:ph type="title"/>
          </p:nvPr>
        </p:nvSpPr>
        <p:spPr/>
        <p:txBody>
          <a:bodyPr/>
          <a:lstStyle/>
          <a:p>
            <a:r>
              <a:rPr lang="en-US" altLang="zh-TW" smtClean="0"/>
              <a:t>Top 10 Players of Embedded NVR</a:t>
            </a:r>
          </a:p>
        </p:txBody>
      </p:sp>
      <p:sp>
        <p:nvSpPr>
          <p:cNvPr id="20483" name="投影片編號版面配置區 13"/>
          <p:cNvSpPr>
            <a:spLocks noGrp="1"/>
          </p:cNvSpPr>
          <p:nvPr>
            <p:ph type="sldNum" sz="quarter" idx="12"/>
          </p:nvPr>
        </p:nvSpPr>
        <p:spPr/>
        <p:txBody>
          <a:bodyPr/>
          <a:lstStyle/>
          <a:p>
            <a:fld id="{26630503-1E6D-4B75-BC9E-B7A3EF95E709}" type="slidenum">
              <a:rPr lang="en-US" altLang="zh-TW" smtClean="0"/>
              <a:pPr/>
              <a:t>9</a:t>
            </a:fld>
            <a:endParaRPr lang="en-US" altLang="zh-TW" smtClean="0"/>
          </a:p>
        </p:txBody>
      </p:sp>
      <p:graphicFrame>
        <p:nvGraphicFramePr>
          <p:cNvPr id="17444" name="Group 36"/>
          <p:cNvGraphicFramePr>
            <a:graphicFrameLocks noGrp="1"/>
          </p:cNvGraphicFramePr>
          <p:nvPr>
            <p:ph idx="4294967295"/>
          </p:nvPr>
        </p:nvGraphicFramePr>
        <p:xfrm>
          <a:off x="1187624" y="1600200"/>
          <a:ext cx="6840760" cy="3341688"/>
        </p:xfrm>
        <a:graphic>
          <a:graphicData uri="http://schemas.openxmlformats.org/drawingml/2006/table">
            <a:tbl>
              <a:tblPr/>
              <a:tblGrid>
                <a:gridCol w="4345757"/>
                <a:gridCol w="2495003"/>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dirty="0" smtClean="0">
                          <a:ln>
                            <a:noFill/>
                          </a:ln>
                          <a:solidFill>
                            <a:srgbClr val="FFFFFF"/>
                          </a:solidFill>
                          <a:effectLst/>
                          <a:latin typeface="Calibri" pitchFamily="34" charset="0"/>
                          <a:ea typeface="新細明體" pitchFamily="18" charset="-120"/>
                          <a:cs typeface="Arial" charset="0"/>
                        </a:rPr>
                        <a:t>Company Name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rgbClr val="FFFFFF"/>
                          </a:solidFill>
                          <a:effectLst/>
                          <a:latin typeface="Calibri" pitchFamily="34" charset="0"/>
                          <a:ea typeface="新細明體" pitchFamily="18" charset="-120"/>
                          <a:cs typeface="Arial" charset="0"/>
                        </a:rPr>
                        <a:t>2009 Market Share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1. GEUTEBRÜCK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14.0%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2. NICE Systems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13.0%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3. Panasonic System Solutions (PSS)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112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10. QNAP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Others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34.1%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8" name="向下箭號 27"/>
          <p:cNvSpPr/>
          <p:nvPr/>
        </p:nvSpPr>
        <p:spPr>
          <a:xfrm flipV="1">
            <a:off x="468313" y="3860800"/>
            <a:ext cx="574675" cy="647700"/>
          </a:xfrm>
          <a:prstGeom prst="downArrow">
            <a:avLst/>
          </a:prstGeom>
          <a:solidFill>
            <a:schemeClr val="accent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dirty="0">
              <a:ln>
                <a:solidFill>
                  <a:srgbClr val="C00000"/>
                </a:solidFill>
              </a:ln>
              <a:solidFill>
                <a:srgbClr val="337307"/>
              </a:solidFill>
            </a:endParaRPr>
          </a:p>
        </p:txBody>
      </p:sp>
      <p:pic>
        <p:nvPicPr>
          <p:cNvPr id="27" name="Picture 2"/>
          <p:cNvPicPr>
            <a:picLocks noChangeAspect="1" noChangeArrowheads="1"/>
          </p:cNvPicPr>
          <p:nvPr/>
        </p:nvPicPr>
        <p:blipFill>
          <a:blip r:embed="rId3" cstate="print"/>
          <a:srcRect/>
          <a:stretch>
            <a:fillRect/>
          </a:stretch>
        </p:blipFill>
        <p:spPr bwMode="auto">
          <a:xfrm>
            <a:off x="1116013" y="4149725"/>
            <a:ext cx="6985000" cy="436563"/>
          </a:xfrm>
          <a:prstGeom prst="rect">
            <a:avLst/>
          </a:prstGeom>
          <a:noFill/>
          <a:ln w="28575">
            <a:solidFill>
              <a:srgbClr val="FF0000"/>
            </a:solidFill>
            <a:miter lim="800000"/>
            <a:headEnd/>
            <a:tailEnd/>
          </a:ln>
        </p:spPr>
      </p:pic>
      <p:sp>
        <p:nvSpPr>
          <p:cNvPr id="20512" name="文字方塊 12"/>
          <p:cNvSpPr txBox="1">
            <a:spLocks noChangeArrowheads="1"/>
          </p:cNvSpPr>
          <p:nvPr/>
        </p:nvSpPr>
        <p:spPr bwMode="auto">
          <a:xfrm>
            <a:off x="1187624" y="6213475"/>
            <a:ext cx="2124075" cy="428625"/>
          </a:xfrm>
          <a:prstGeom prst="rect">
            <a:avLst/>
          </a:prstGeom>
          <a:noFill/>
          <a:ln w="9525">
            <a:noFill/>
            <a:miter lim="800000"/>
            <a:headEnd/>
            <a:tailEnd/>
          </a:ln>
        </p:spPr>
        <p:txBody>
          <a:bodyPr wrap="none">
            <a:spAutoFit/>
          </a:bodyPr>
          <a:lstStyle/>
          <a:p>
            <a:r>
              <a:rPr lang="en-US" altLang="zh-TW" sz="1100" dirty="0">
                <a:latin typeface="Calibri" pitchFamily="34" charset="0"/>
              </a:rPr>
              <a:t>Market Shares for Embedded NVR</a:t>
            </a:r>
          </a:p>
          <a:p>
            <a:r>
              <a:rPr lang="en-US" altLang="zh-TW" sz="1100" dirty="0">
                <a:latin typeface="Calibri" pitchFamily="34" charset="0"/>
              </a:rPr>
              <a:t>© IMS Research</a:t>
            </a:r>
            <a:endParaRPr lang="zh-TW" altLang="en-US" sz="1100" dirty="0">
              <a:latin typeface="Calibri" pitchFamily="34" charset="0"/>
            </a:endParaRPr>
          </a:p>
        </p:txBody>
      </p:sp>
      <p:sp>
        <p:nvSpPr>
          <p:cNvPr id="20513" name="文字方塊 11"/>
          <p:cNvSpPr txBox="1">
            <a:spLocks noChangeArrowheads="1"/>
          </p:cNvSpPr>
          <p:nvPr/>
        </p:nvSpPr>
        <p:spPr bwMode="auto">
          <a:xfrm>
            <a:off x="1828800" y="4953000"/>
            <a:ext cx="4117975" cy="366713"/>
          </a:xfrm>
          <a:prstGeom prst="rect">
            <a:avLst/>
          </a:prstGeom>
          <a:noFill/>
          <a:ln w="9525">
            <a:noFill/>
            <a:miter lim="800000"/>
            <a:headEnd/>
            <a:tailEnd/>
          </a:ln>
        </p:spPr>
        <p:txBody>
          <a:bodyPr wrap="none">
            <a:spAutoFit/>
          </a:bodyPr>
          <a:lstStyle/>
          <a:p>
            <a:r>
              <a:rPr lang="en-US" altLang="zh-TW">
                <a:latin typeface="Calibri" pitchFamily="34" charset="0"/>
              </a:rPr>
              <a:t>World in 2009 - Revenues = $167.8 million</a:t>
            </a:r>
          </a:p>
        </p:txBody>
      </p:sp>
      <p:sp>
        <p:nvSpPr>
          <p:cNvPr id="13" name="矩形 13"/>
          <p:cNvSpPr>
            <a:spLocks noChangeArrowheads="1"/>
          </p:cNvSpPr>
          <p:nvPr/>
        </p:nvSpPr>
        <p:spPr bwMode="auto">
          <a:xfrm>
            <a:off x="1447800" y="5580063"/>
            <a:ext cx="6840538" cy="366712"/>
          </a:xfrm>
          <a:prstGeom prst="rect">
            <a:avLst/>
          </a:prstGeom>
          <a:noFill/>
          <a:ln w="9525">
            <a:noFill/>
            <a:miter lim="800000"/>
            <a:headEnd/>
            <a:tailEnd/>
          </a:ln>
        </p:spPr>
        <p:txBody>
          <a:bodyPr>
            <a:spAutoFit/>
          </a:bodyPr>
          <a:lstStyle/>
          <a:p>
            <a:r>
              <a:rPr lang="en-US" altLang="zh-TW" b="1">
                <a:solidFill>
                  <a:srgbClr val="FF0000"/>
                </a:solidFill>
                <a:latin typeface="Calibri" pitchFamily="34" charset="0"/>
              </a:rPr>
              <a:t>QNAP is one of the top 10 embedded NVR suppliers in the world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500"/>
                                        <p:tgtEl>
                                          <p:spTgt spid="27"/>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ox(in)">
                                      <p:cBhvr>
                                        <p:cTn id="11" dur="500"/>
                                        <p:tgtEl>
                                          <p:spTgt spid="28"/>
                                        </p:tgtEl>
                                      </p:cBhvr>
                                    </p:animEffect>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3" grpId="0"/>
    </p:bld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1497</TotalTime>
  <Words>2796</Words>
  <Application>Microsoft Office PowerPoint</Application>
  <PresentationFormat>如螢幕大小 (4:3)</PresentationFormat>
  <Paragraphs>716</Paragraphs>
  <Slides>57</Slides>
  <Notes>38</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57</vt:i4>
      </vt:variant>
    </vt:vector>
  </HeadingPairs>
  <TitlesOfParts>
    <vt:vector size="59" baseType="lpstr">
      <vt:lpstr>Office 佈景主題</vt:lpstr>
      <vt:lpstr>Visio</vt:lpstr>
      <vt:lpstr>QNAP Surveillance Solution</vt:lpstr>
      <vt:lpstr>Agenda</vt:lpstr>
      <vt:lpstr>Core Technology</vt:lpstr>
      <vt:lpstr>Solid Development Power</vt:lpstr>
      <vt:lpstr>QNAP Global Market Position</vt:lpstr>
      <vt:lpstr>Top 10 Worldwide Storage Company</vt:lpstr>
      <vt:lpstr>Proven Hardware Reliability</vt:lpstr>
      <vt:lpstr>Top 3 Suppliers of SMB NAS</vt:lpstr>
      <vt:lpstr>Top 10 Players of Embedded NVR</vt:lpstr>
      <vt:lpstr>Recognition around the World</vt:lpstr>
      <vt:lpstr>Agenda</vt:lpstr>
      <vt:lpstr>Advantages of Standalone NVR</vt:lpstr>
      <vt:lpstr>Innovative NVR Solutions</vt:lpstr>
      <vt:lpstr>Full spectrum of NVR</vt:lpstr>
      <vt:lpstr>Agenda</vt:lpstr>
      <vt:lpstr>VS-12100U-RP Pro</vt:lpstr>
      <vt:lpstr>VS-12100U-RP Pro Introduction</vt:lpstr>
      <vt:lpstr>Key Features of VS-12100U-RP Pro</vt:lpstr>
      <vt:lpstr>Product Specification Table</vt:lpstr>
      <vt:lpstr>4 Gigabit LAN Ports Support</vt:lpstr>
      <vt:lpstr>4 Gigabit LAN Ports Support</vt:lpstr>
      <vt:lpstr>VioStor NVR FW v4.0.0</vt:lpstr>
      <vt:lpstr>Cross Browsers Enhancement</vt:lpstr>
      <vt:lpstr>New Remote Monitoring/Playback Interface</vt:lpstr>
      <vt:lpstr>360° Panomorph Ready</vt:lpstr>
      <vt:lpstr>Hardware Decode Support</vt:lpstr>
      <vt:lpstr>More Network Camera Support</vt:lpstr>
      <vt:lpstr>Agenda</vt:lpstr>
      <vt:lpstr>VioStor NVR is…</vt:lpstr>
      <vt:lpstr>Supports a Broad Range of IP Cameras</vt:lpstr>
      <vt:lpstr>First Linux-based Standalone NVR  with HD Local Display</vt:lpstr>
      <vt:lpstr>QNAP Surveillance Client for Mac</vt:lpstr>
      <vt:lpstr>128-channel Monitoring  from Multiple VioStor NVR Servers</vt:lpstr>
      <vt:lpstr>Advanced Event Management  for Event Handling</vt:lpstr>
      <vt:lpstr>Megapixel Recording</vt:lpstr>
      <vt:lpstr>Fisheye dewarping Support</vt:lpstr>
      <vt:lpstr>Intelligent Video Analytics  for Fast Video Retrieval</vt:lpstr>
      <vt:lpstr>Live View on Mobile Devices</vt:lpstr>
      <vt:lpstr>Green NVR Solution</vt:lpstr>
      <vt:lpstr>Agenda</vt:lpstr>
      <vt:lpstr>New NVR Models</vt:lpstr>
      <vt:lpstr>VS-6100 Pro+ 6-bay / HDMI Local Display</vt:lpstr>
      <vt:lpstr>VS-4100 Pro+  4-bay / HDMI Local Display</vt:lpstr>
      <vt:lpstr>VS-2100 Pro+ 2-bay / HDMI Local Display</vt:lpstr>
      <vt:lpstr>New NVR Features</vt:lpstr>
      <vt:lpstr>Storage Expansion Solutions</vt:lpstr>
      <vt:lpstr>Surveillance Storage Expansion</vt:lpstr>
      <vt:lpstr>Agenda</vt:lpstr>
      <vt:lpstr>Success Story - Petrol Station</vt:lpstr>
      <vt:lpstr>Success Story - Chain Store</vt:lpstr>
      <vt:lpstr>Success Story – Retail Stores</vt:lpstr>
      <vt:lpstr>Success Story – Sightseeing Spot</vt:lpstr>
      <vt:lpstr>Success Story – Sightseeing Spot</vt:lpstr>
      <vt:lpstr>Success Story – Education</vt:lpstr>
      <vt:lpstr>Success Story – Large Office</vt:lpstr>
      <vt:lpstr>Success Story – Large Office</vt:lpstr>
      <vt:lpstr>Success Story – Supermarket &amp; Shopping Centre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andrew</dc:creator>
  <cp:lastModifiedBy>andrew</cp:lastModifiedBy>
  <cp:revision>181</cp:revision>
  <dcterms:created xsi:type="dcterms:W3CDTF">2012-03-26T13:06:17Z</dcterms:created>
  <dcterms:modified xsi:type="dcterms:W3CDTF">2012-11-12T13:04:40Z</dcterms:modified>
</cp:coreProperties>
</file>