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diagrams/data2.xml" ContentType="application/vnd.openxmlformats-officedocument.drawingml.diagramData+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diagrams/drawing3.xml" ContentType="application/vnd.ms-office.drawingml.diagramDrawing+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diagrams/layout2.xml" ContentType="application/vnd.openxmlformats-officedocument.drawingml.diagramLayout+xml"/>
  <Default Extension="tiff" ContentType="image/tiff"/>
  <Default Extension="gif" ContentType="image/gif"/>
  <Override PartName="/ppt/notesSlides/notesSlide31.xml" ContentType="application/vnd.openxmlformats-officedocument.presentationml.notesSlide+xml"/>
  <Override PartName="/ppt/notesSlides/notesSlide40.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diagrams/data3.xml" ContentType="application/vnd.openxmlformats-officedocument.drawingml.diagramData+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diagrams/data1.xml" ContentType="application/vnd.openxmlformats-officedocument.drawingml.diagramData+xml"/>
  <Override PartName="/ppt/diagrams/colors3.xml" ContentType="application/vnd.openxmlformats-officedocument.drawingml.diagramColor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diagrams/layout3.xml" ContentType="application/vnd.openxmlformats-officedocument.drawingml.diagramLayout+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diagrams/quickStyle1.xml" ContentType="application/vnd.openxmlformats-officedocument.drawingml.diagramStyle+xml"/>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256" r:id="rId2"/>
    <p:sldId id="299" r:id="rId3"/>
    <p:sldId id="298" r:id="rId4"/>
    <p:sldId id="265" r:id="rId5"/>
    <p:sldId id="300" r:id="rId6"/>
    <p:sldId id="301" r:id="rId7"/>
    <p:sldId id="302" r:id="rId8"/>
    <p:sldId id="303" r:id="rId9"/>
    <p:sldId id="304" r:id="rId10"/>
    <p:sldId id="305" r:id="rId11"/>
    <p:sldId id="264" r:id="rId12"/>
    <p:sldId id="306" r:id="rId13"/>
    <p:sldId id="269" r:id="rId14"/>
    <p:sldId id="268" r:id="rId15"/>
    <p:sldId id="270" r:id="rId16"/>
    <p:sldId id="271" r:id="rId17"/>
    <p:sldId id="272" r:id="rId18"/>
    <p:sldId id="273" r:id="rId19"/>
    <p:sldId id="274" r:id="rId20"/>
    <p:sldId id="307" r:id="rId21"/>
    <p:sldId id="275" r:id="rId22"/>
    <p:sldId id="311" r:id="rId23"/>
    <p:sldId id="290" r:id="rId24"/>
    <p:sldId id="312" r:id="rId25"/>
    <p:sldId id="310" r:id="rId26"/>
    <p:sldId id="309" r:id="rId27"/>
    <p:sldId id="313" r:id="rId28"/>
    <p:sldId id="316" r:id="rId29"/>
    <p:sldId id="315" r:id="rId30"/>
    <p:sldId id="317" r:id="rId31"/>
    <p:sldId id="318" r:id="rId32"/>
    <p:sldId id="319" r:id="rId33"/>
    <p:sldId id="320" r:id="rId34"/>
    <p:sldId id="321" r:id="rId35"/>
    <p:sldId id="322" r:id="rId36"/>
    <p:sldId id="323" r:id="rId37"/>
    <p:sldId id="324" r:id="rId38"/>
    <p:sldId id="325" r:id="rId39"/>
    <p:sldId id="326" r:id="rId40"/>
    <p:sldId id="333" r:id="rId41"/>
    <p:sldId id="334" r:id="rId42"/>
    <p:sldId id="335" r:id="rId43"/>
    <p:sldId id="336" r:id="rId44"/>
    <p:sldId id="337" r:id="rId45"/>
    <p:sldId id="338" r:id="rId46"/>
    <p:sldId id="327" r:id="rId47"/>
    <p:sldId id="328" r:id="rId48"/>
    <p:sldId id="329" r:id="rId49"/>
    <p:sldId id="330" r:id="rId50"/>
    <p:sldId id="331" r:id="rId51"/>
    <p:sldId id="332" r:id="rId52"/>
    <p:sldId id="339" r:id="rId53"/>
    <p:sldId id="294" r:id="rId54"/>
    <p:sldId id="292" r:id="rId55"/>
    <p:sldId id="293" r:id="rId56"/>
    <p:sldId id="295" r:id="rId57"/>
    <p:sldId id="297" r:id="rId58"/>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p:clrMru>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佈景主題樣式 1 - 輔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C89EF96-8CEA-46FF-86C4-4CE0E7609802}" styleName="淺色樣式 3 - 輔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中等深淺樣式 4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B301B821-A1FF-4177-AEE7-76D212191A09}" styleName="中等深淺樣式 1 - 輔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710" autoAdjust="0"/>
  </p:normalViewPr>
  <p:slideViewPr>
    <p:cSldViewPr>
      <p:cViewPr>
        <p:scale>
          <a:sx n="60" d="100"/>
          <a:sy n="60" d="100"/>
        </p:scale>
        <p:origin x="-1320" y="60"/>
      </p:cViewPr>
      <p:guideLst>
        <p:guide orient="horz" pos="2160"/>
        <p:guide pos="2880"/>
      </p:guideLst>
    </p:cSldViewPr>
  </p:slideViewPr>
  <p:outlineViewPr>
    <p:cViewPr>
      <p:scale>
        <a:sx n="33" d="100"/>
        <a:sy n="33" d="100"/>
      </p:scale>
      <p:origin x="0" y="16374"/>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07D0D2B-BBE2-4447-B2BC-3BABC28AFFEE}" type="doc">
      <dgm:prSet loTypeId="urn:microsoft.com/office/officeart/2005/8/layout/matrix1" loCatId="matrix" qsTypeId="urn:microsoft.com/office/officeart/2005/8/quickstyle/simple1" qsCatId="simple" csTypeId="urn:microsoft.com/office/officeart/2005/8/colors/accent1_2" csCatId="accent1" phldr="1"/>
      <dgm:spPr/>
      <dgm:t>
        <a:bodyPr/>
        <a:lstStyle/>
        <a:p>
          <a:endParaRPr lang="en-US"/>
        </a:p>
      </dgm:t>
    </dgm:pt>
    <dgm:pt modelId="{CEE5FE8F-7F40-4233-B1BB-F75047F3C17F}">
      <dgm:prSet phldrT="[文字]" phldr="1"/>
      <dgm:spPr>
        <a:solidFill>
          <a:schemeClr val="tx2">
            <a:lumMod val="20000"/>
            <a:lumOff val="80000"/>
          </a:schemeClr>
        </a:solidFill>
      </dgm:spPr>
      <dgm:t>
        <a:bodyPr/>
        <a:lstStyle/>
        <a:p>
          <a:endParaRPr lang="en-US" dirty="0"/>
        </a:p>
      </dgm:t>
    </dgm:pt>
    <dgm:pt modelId="{7F382195-F390-4C15-A85D-5840FE89DF55}" type="parTrans" cxnId="{A88CBF2E-7E2C-45FB-A3A5-4A81F7CB7342}">
      <dgm:prSet/>
      <dgm:spPr/>
      <dgm:t>
        <a:bodyPr/>
        <a:lstStyle/>
        <a:p>
          <a:endParaRPr lang="en-US"/>
        </a:p>
      </dgm:t>
    </dgm:pt>
    <dgm:pt modelId="{A1D101E3-0632-43A6-8184-5F2D5ABE15C0}" type="sibTrans" cxnId="{A88CBF2E-7E2C-45FB-A3A5-4A81F7CB7342}">
      <dgm:prSet/>
      <dgm:spPr/>
      <dgm:t>
        <a:bodyPr/>
        <a:lstStyle/>
        <a:p>
          <a:endParaRPr lang="en-US"/>
        </a:p>
      </dgm:t>
    </dgm:pt>
    <dgm:pt modelId="{8838A1E5-7692-4FDF-8FF0-45884472F55F}">
      <dgm:prSet phldrT="[文字]"/>
      <dgm:spPr/>
      <dgm:t>
        <a:bodyPr/>
        <a:lstStyle/>
        <a:p>
          <a:r>
            <a:rPr lang="zh-TW" altLang="en-US" dirty="0" smtClean="0">
              <a:solidFill>
                <a:schemeClr val="bg1"/>
              </a:solidFill>
              <a:latin typeface="Calibri" pitchFamily="34" charset="0"/>
              <a:ea typeface="標楷體" pitchFamily="65" charset="-120"/>
            </a:rPr>
            <a:t>數位影像</a:t>
          </a:r>
          <a:r>
            <a:rPr lang="en-US" altLang="zh-TW" dirty="0" smtClean="0">
              <a:solidFill>
                <a:schemeClr val="bg1"/>
              </a:solidFill>
              <a:latin typeface="Calibri" pitchFamily="34" charset="0"/>
              <a:ea typeface="標楷體" pitchFamily="65" charset="-120"/>
            </a:rPr>
            <a:t>=</a:t>
          </a:r>
          <a:r>
            <a:rPr lang="zh-CN" altLang="en-US" dirty="0" smtClean="0">
              <a:solidFill>
                <a:schemeClr val="bg1"/>
              </a:solidFill>
              <a:latin typeface="Calibri" pitchFamily="34" charset="0"/>
              <a:ea typeface="標楷體" pitchFamily="65" charset="-120"/>
            </a:rPr>
            <a:t>不</a:t>
          </a:r>
          <a:r>
            <a:rPr lang="zh-TW" altLang="en-US" dirty="0" smtClean="0">
              <a:solidFill>
                <a:schemeClr val="bg1"/>
              </a:solidFill>
              <a:latin typeface="Calibri" pitchFamily="34" charset="0"/>
              <a:ea typeface="標楷體" pitchFamily="65" charset="-120"/>
            </a:rPr>
            <a:t>會</a:t>
          </a:r>
          <a:r>
            <a:rPr lang="zh-CN" altLang="en-US" dirty="0" smtClean="0">
              <a:solidFill>
                <a:schemeClr val="bg1"/>
              </a:solidFill>
              <a:latin typeface="Calibri" pitchFamily="34" charset="0"/>
              <a:ea typeface="標楷體" pitchFamily="65" charset="-120"/>
            </a:rPr>
            <a:t>因</a:t>
          </a:r>
          <a:r>
            <a:rPr lang="zh-TW" altLang="en-US" dirty="0" smtClean="0">
              <a:solidFill>
                <a:schemeClr val="bg1"/>
              </a:solidFill>
              <a:latin typeface="Calibri" pitchFamily="34" charset="0"/>
              <a:ea typeface="標楷體" pitchFamily="65" charset="-120"/>
            </a:rPr>
            <a:t>為距離太長</a:t>
          </a:r>
          <a:r>
            <a:rPr lang="zh-CN" altLang="en-US" dirty="0" smtClean="0">
              <a:solidFill>
                <a:schemeClr val="bg1"/>
              </a:solidFill>
              <a:latin typeface="Calibri" pitchFamily="34" charset="0"/>
              <a:ea typeface="標楷體" pitchFamily="65" charset="-120"/>
            </a:rPr>
            <a:t>造成影像</a:t>
          </a:r>
          <a:r>
            <a:rPr lang="zh-TW" altLang="en-US" dirty="0" smtClean="0">
              <a:solidFill>
                <a:schemeClr val="bg1"/>
              </a:solidFill>
              <a:latin typeface="Calibri" pitchFamily="34" charset="0"/>
              <a:ea typeface="標楷體" pitchFamily="65" charset="-120"/>
            </a:rPr>
            <a:t>畫質</a:t>
          </a:r>
          <a:r>
            <a:rPr lang="zh-CN" altLang="en-US" dirty="0" smtClean="0">
              <a:solidFill>
                <a:schemeClr val="bg1"/>
              </a:solidFill>
              <a:latin typeface="Calibri" pitchFamily="34" charset="0"/>
              <a:ea typeface="標楷體" pitchFamily="65" charset="-120"/>
            </a:rPr>
            <a:t>衰减</a:t>
          </a:r>
          <a:endParaRPr lang="en-US" dirty="0"/>
        </a:p>
      </dgm:t>
    </dgm:pt>
    <dgm:pt modelId="{E4530200-F6F7-446E-A7FB-221231E54B56}" type="parTrans" cxnId="{311E08F0-8A23-4877-AACD-143375B35EBE}">
      <dgm:prSet/>
      <dgm:spPr/>
      <dgm:t>
        <a:bodyPr/>
        <a:lstStyle/>
        <a:p>
          <a:endParaRPr lang="en-US"/>
        </a:p>
      </dgm:t>
    </dgm:pt>
    <dgm:pt modelId="{CFE0074B-FA53-4380-9D95-693882545489}" type="sibTrans" cxnId="{311E08F0-8A23-4877-AACD-143375B35EBE}">
      <dgm:prSet/>
      <dgm:spPr/>
      <dgm:t>
        <a:bodyPr/>
        <a:lstStyle/>
        <a:p>
          <a:endParaRPr lang="en-US"/>
        </a:p>
      </dgm:t>
    </dgm:pt>
    <dgm:pt modelId="{909032E5-8A48-4884-9F35-85C29B5AA4F2}">
      <dgm:prSet phldrT="[文字]"/>
      <dgm:spPr/>
      <dgm:t>
        <a:bodyPr/>
        <a:lstStyle/>
        <a:p>
          <a:r>
            <a:rPr lang="zh-TW" altLang="en-US" dirty="0" smtClean="0">
              <a:solidFill>
                <a:schemeClr val="bg1"/>
              </a:solidFill>
              <a:latin typeface="Calibri" pitchFamily="34" charset="0"/>
              <a:ea typeface="標楷體" pitchFamily="65" charset="-120"/>
            </a:rPr>
            <a:t>相容性網路基礎設備較容易取得</a:t>
          </a:r>
          <a:endParaRPr lang="en-US" dirty="0"/>
        </a:p>
      </dgm:t>
    </dgm:pt>
    <dgm:pt modelId="{B216D67F-7513-4C28-B5CF-C3C63EF8254A}" type="parTrans" cxnId="{ECDD145E-706E-4DCE-98D7-8DFFB8FAB3A4}">
      <dgm:prSet/>
      <dgm:spPr/>
      <dgm:t>
        <a:bodyPr/>
        <a:lstStyle/>
        <a:p>
          <a:endParaRPr lang="en-US"/>
        </a:p>
      </dgm:t>
    </dgm:pt>
    <dgm:pt modelId="{6F12C1E8-DEDA-457D-A948-4D51C9FD8D5B}" type="sibTrans" cxnId="{ECDD145E-706E-4DCE-98D7-8DFFB8FAB3A4}">
      <dgm:prSet/>
      <dgm:spPr/>
      <dgm:t>
        <a:bodyPr/>
        <a:lstStyle/>
        <a:p>
          <a:endParaRPr lang="en-US"/>
        </a:p>
      </dgm:t>
    </dgm:pt>
    <dgm:pt modelId="{8DA76EB2-4FF4-4DC7-87C1-A08603CB85B3}">
      <dgm:prSet/>
      <dgm:spPr/>
      <dgm:t>
        <a:bodyPr/>
        <a:lstStyle/>
        <a:p>
          <a:r>
            <a:rPr lang="zh-TW" altLang="en-US" spc="-100" dirty="0" smtClean="0">
              <a:solidFill>
                <a:schemeClr val="bg1"/>
              </a:solidFill>
              <a:latin typeface="Calibri" pitchFamily="34" charset="0"/>
              <a:ea typeface="標楷體" pitchFamily="65" charset="-120"/>
            </a:rPr>
            <a:t>許</a:t>
          </a:r>
          <a:r>
            <a:rPr lang="zh-CN" altLang="en-US" spc="-100" dirty="0" smtClean="0">
              <a:solidFill>
                <a:schemeClr val="bg1"/>
              </a:solidFill>
              <a:latin typeface="Calibri" pitchFamily="34" charset="0"/>
              <a:ea typeface="標楷體" pitchFamily="65" charset="-120"/>
            </a:rPr>
            <a:t>多</a:t>
          </a:r>
          <a:r>
            <a:rPr lang="zh-TW" altLang="en-US" spc="-100" dirty="0" smtClean="0">
              <a:solidFill>
                <a:schemeClr val="bg1"/>
              </a:solidFill>
              <a:latin typeface="Calibri" pitchFamily="34" charset="0"/>
              <a:ea typeface="標楷體" pitchFamily="65" charset="-120"/>
            </a:rPr>
            <a:t>視訊</a:t>
          </a:r>
          <a:r>
            <a:rPr lang="zh-CN" altLang="en-US" spc="-100" dirty="0" smtClean="0">
              <a:solidFill>
                <a:schemeClr val="bg1"/>
              </a:solidFill>
              <a:latin typeface="Calibri" pitchFamily="34" charset="0"/>
              <a:ea typeface="標楷體" pitchFamily="65" charset="-120"/>
            </a:rPr>
            <a:t>串流可以同时在相同一</a:t>
          </a:r>
          <a:r>
            <a:rPr lang="zh-TW" altLang="en-US" spc="-100" dirty="0" smtClean="0">
              <a:solidFill>
                <a:schemeClr val="bg1"/>
              </a:solidFill>
              <a:latin typeface="Calibri" pitchFamily="34" charset="0"/>
              <a:ea typeface="標楷體" pitchFamily="65" charset="-120"/>
            </a:rPr>
            <a:t>條線路</a:t>
          </a:r>
          <a:r>
            <a:rPr lang="zh-CN" altLang="en-US" spc="-100" dirty="0" smtClean="0">
              <a:solidFill>
                <a:schemeClr val="bg1"/>
              </a:solidFill>
              <a:latin typeface="Calibri" pitchFamily="34" charset="0"/>
              <a:ea typeface="標楷體" pitchFamily="65" charset="-120"/>
            </a:rPr>
            <a:t>上</a:t>
          </a:r>
          <a:r>
            <a:rPr lang="zh-TW" altLang="en-US" spc="-100" dirty="0" smtClean="0">
              <a:solidFill>
                <a:schemeClr val="bg1"/>
              </a:solidFill>
              <a:latin typeface="Calibri" pitchFamily="34" charset="0"/>
              <a:ea typeface="標楷體" pitchFamily="65" charset="-120"/>
            </a:rPr>
            <a:t>傳</a:t>
          </a:r>
          <a:r>
            <a:rPr lang="zh-CN" altLang="en-US" spc="-100" dirty="0" smtClean="0">
              <a:solidFill>
                <a:schemeClr val="bg1"/>
              </a:solidFill>
              <a:latin typeface="Calibri" pitchFamily="34" charset="0"/>
              <a:ea typeface="標楷體" pitchFamily="65" charset="-120"/>
            </a:rPr>
            <a:t>送</a:t>
          </a:r>
          <a:endParaRPr lang="en-US" spc="-100" dirty="0">
            <a:solidFill>
              <a:schemeClr val="bg1"/>
            </a:solidFill>
            <a:latin typeface="Calibri" pitchFamily="34" charset="0"/>
            <a:ea typeface="標楷體" pitchFamily="65" charset="-120"/>
          </a:endParaRPr>
        </a:p>
      </dgm:t>
    </dgm:pt>
    <dgm:pt modelId="{902E35A4-C406-4880-8EEF-976875D037B5}" type="parTrans" cxnId="{4B415360-2EB3-40A9-B182-E1B1FA17DD61}">
      <dgm:prSet/>
      <dgm:spPr/>
      <dgm:t>
        <a:bodyPr/>
        <a:lstStyle/>
        <a:p>
          <a:endParaRPr lang="en-US"/>
        </a:p>
      </dgm:t>
    </dgm:pt>
    <dgm:pt modelId="{E08D7CB5-68CD-47E9-A3B9-EE7127ADE27C}" type="sibTrans" cxnId="{4B415360-2EB3-40A9-B182-E1B1FA17DD61}">
      <dgm:prSet/>
      <dgm:spPr/>
      <dgm:t>
        <a:bodyPr/>
        <a:lstStyle/>
        <a:p>
          <a:endParaRPr lang="en-US"/>
        </a:p>
      </dgm:t>
    </dgm:pt>
    <dgm:pt modelId="{2B6C54D7-71F9-47D3-AD40-67CB2DA97449}">
      <dgm:prSet phldrT="[文字]"/>
      <dgm:spPr/>
      <dgm:t>
        <a:bodyPr/>
        <a:lstStyle/>
        <a:p>
          <a:r>
            <a:rPr lang="en-US" altLang="zh-TW" dirty="0" smtClean="0">
              <a:solidFill>
                <a:schemeClr val="bg1"/>
              </a:solidFill>
              <a:latin typeface="Calibri" pitchFamily="34" charset="0"/>
              <a:ea typeface="標楷體" pitchFamily="65" charset="-120"/>
            </a:rPr>
            <a:t>IP =</a:t>
          </a:r>
          <a:r>
            <a:rPr lang="zh-CN" altLang="en-US" dirty="0" smtClean="0">
              <a:solidFill>
                <a:schemeClr val="bg1"/>
              </a:solidFill>
              <a:latin typeface="Calibri" pitchFamily="34" charset="0"/>
              <a:ea typeface="標楷體" pitchFamily="65" charset="-120"/>
            </a:rPr>
            <a:t>更低成本</a:t>
          </a:r>
          <a:r>
            <a:rPr lang="zh-TW" altLang="en-US" dirty="0" smtClean="0">
              <a:solidFill>
                <a:schemeClr val="bg1"/>
              </a:solidFill>
              <a:latin typeface="Calibri" pitchFamily="34" charset="0"/>
              <a:ea typeface="標楷體" pitchFamily="65" charset="-120"/>
            </a:rPr>
            <a:t>與</a:t>
          </a:r>
          <a:r>
            <a:rPr lang="zh-CN" altLang="en-US" dirty="0" smtClean="0">
              <a:solidFill>
                <a:schemeClr val="bg1"/>
              </a:solidFill>
              <a:latin typeface="Calibri" pitchFamily="34" charset="0"/>
              <a:ea typeface="標楷體" pitchFamily="65" charset="-120"/>
            </a:rPr>
            <a:t>更多</a:t>
          </a:r>
          <a:r>
            <a:rPr lang="zh-TW" altLang="en-US" dirty="0" smtClean="0">
              <a:solidFill>
                <a:schemeClr val="bg1"/>
              </a:solidFill>
              <a:latin typeface="Calibri" pitchFamily="34" charset="0"/>
              <a:ea typeface="標楷體" pitchFamily="65" charset="-120"/>
            </a:rPr>
            <a:t>選擇</a:t>
          </a:r>
          <a:endParaRPr lang="en-US" dirty="0"/>
        </a:p>
      </dgm:t>
    </dgm:pt>
    <dgm:pt modelId="{23796D14-BEC6-4BA3-97D0-1D67E3294D2A}" type="sibTrans" cxnId="{0EFA4A43-C6A3-46D4-8013-3AF8D4E12114}">
      <dgm:prSet/>
      <dgm:spPr/>
      <dgm:t>
        <a:bodyPr/>
        <a:lstStyle/>
        <a:p>
          <a:endParaRPr lang="en-US"/>
        </a:p>
      </dgm:t>
    </dgm:pt>
    <dgm:pt modelId="{10A2CD54-F5CD-4339-9BA8-89E338B77F82}" type="parTrans" cxnId="{0EFA4A43-C6A3-46D4-8013-3AF8D4E12114}">
      <dgm:prSet/>
      <dgm:spPr/>
      <dgm:t>
        <a:bodyPr/>
        <a:lstStyle/>
        <a:p>
          <a:endParaRPr lang="en-US"/>
        </a:p>
      </dgm:t>
    </dgm:pt>
    <dgm:pt modelId="{9038D693-2113-4432-9238-EFA57CC096C4}" type="pres">
      <dgm:prSet presAssocID="{807D0D2B-BBE2-4447-B2BC-3BABC28AFFEE}" presName="diagram" presStyleCnt="0">
        <dgm:presLayoutVars>
          <dgm:chMax val="1"/>
          <dgm:dir/>
          <dgm:animLvl val="ctr"/>
          <dgm:resizeHandles val="exact"/>
        </dgm:presLayoutVars>
      </dgm:prSet>
      <dgm:spPr/>
      <dgm:t>
        <a:bodyPr/>
        <a:lstStyle/>
        <a:p>
          <a:endParaRPr lang="zh-TW" altLang="en-US"/>
        </a:p>
      </dgm:t>
    </dgm:pt>
    <dgm:pt modelId="{04350FCF-875C-4321-82FC-0A5401854F38}" type="pres">
      <dgm:prSet presAssocID="{807D0D2B-BBE2-4447-B2BC-3BABC28AFFEE}" presName="matrix" presStyleCnt="0"/>
      <dgm:spPr/>
    </dgm:pt>
    <dgm:pt modelId="{BA30D8F6-21B2-4F5D-9F2E-DC4C437C651A}" type="pres">
      <dgm:prSet presAssocID="{807D0D2B-BBE2-4447-B2BC-3BABC28AFFEE}" presName="tile1" presStyleLbl="node1" presStyleIdx="0" presStyleCnt="4"/>
      <dgm:spPr/>
      <dgm:t>
        <a:bodyPr/>
        <a:lstStyle/>
        <a:p>
          <a:endParaRPr lang="en-US"/>
        </a:p>
      </dgm:t>
    </dgm:pt>
    <dgm:pt modelId="{BCFF3793-A751-49E6-AAA0-6DBD68F4C0BF}" type="pres">
      <dgm:prSet presAssocID="{807D0D2B-BBE2-4447-B2BC-3BABC28AFFEE}" presName="tile1text" presStyleLbl="node1" presStyleIdx="0" presStyleCnt="4">
        <dgm:presLayoutVars>
          <dgm:chMax val="0"/>
          <dgm:chPref val="0"/>
          <dgm:bulletEnabled val="1"/>
        </dgm:presLayoutVars>
      </dgm:prSet>
      <dgm:spPr/>
      <dgm:t>
        <a:bodyPr/>
        <a:lstStyle/>
        <a:p>
          <a:endParaRPr lang="en-US"/>
        </a:p>
      </dgm:t>
    </dgm:pt>
    <dgm:pt modelId="{BFCC94C9-67BA-43EA-AC10-418D7ED29964}" type="pres">
      <dgm:prSet presAssocID="{807D0D2B-BBE2-4447-B2BC-3BABC28AFFEE}" presName="tile2" presStyleLbl="node1" presStyleIdx="1" presStyleCnt="4"/>
      <dgm:spPr/>
      <dgm:t>
        <a:bodyPr/>
        <a:lstStyle/>
        <a:p>
          <a:endParaRPr lang="en-US"/>
        </a:p>
      </dgm:t>
    </dgm:pt>
    <dgm:pt modelId="{74DDFDDB-27D1-4C99-98DA-D5E97DA3F502}" type="pres">
      <dgm:prSet presAssocID="{807D0D2B-BBE2-4447-B2BC-3BABC28AFFEE}" presName="tile2text" presStyleLbl="node1" presStyleIdx="1" presStyleCnt="4">
        <dgm:presLayoutVars>
          <dgm:chMax val="0"/>
          <dgm:chPref val="0"/>
          <dgm:bulletEnabled val="1"/>
        </dgm:presLayoutVars>
      </dgm:prSet>
      <dgm:spPr/>
      <dgm:t>
        <a:bodyPr/>
        <a:lstStyle/>
        <a:p>
          <a:endParaRPr lang="en-US"/>
        </a:p>
      </dgm:t>
    </dgm:pt>
    <dgm:pt modelId="{C118B6BA-A3BC-401F-A5AC-4CE67216B752}" type="pres">
      <dgm:prSet presAssocID="{807D0D2B-BBE2-4447-B2BC-3BABC28AFFEE}" presName="tile3" presStyleLbl="node1" presStyleIdx="2" presStyleCnt="4"/>
      <dgm:spPr/>
      <dgm:t>
        <a:bodyPr/>
        <a:lstStyle/>
        <a:p>
          <a:endParaRPr lang="en-US"/>
        </a:p>
      </dgm:t>
    </dgm:pt>
    <dgm:pt modelId="{1DC96745-4E31-4853-9CB2-F80CBAFA1215}" type="pres">
      <dgm:prSet presAssocID="{807D0D2B-BBE2-4447-B2BC-3BABC28AFFEE}" presName="tile3text" presStyleLbl="node1" presStyleIdx="2" presStyleCnt="4">
        <dgm:presLayoutVars>
          <dgm:chMax val="0"/>
          <dgm:chPref val="0"/>
          <dgm:bulletEnabled val="1"/>
        </dgm:presLayoutVars>
      </dgm:prSet>
      <dgm:spPr/>
      <dgm:t>
        <a:bodyPr/>
        <a:lstStyle/>
        <a:p>
          <a:endParaRPr lang="en-US"/>
        </a:p>
      </dgm:t>
    </dgm:pt>
    <dgm:pt modelId="{1F127D75-904F-4145-A302-3D7C22B4E66D}" type="pres">
      <dgm:prSet presAssocID="{807D0D2B-BBE2-4447-B2BC-3BABC28AFFEE}" presName="tile4" presStyleLbl="node1" presStyleIdx="3" presStyleCnt="4"/>
      <dgm:spPr/>
      <dgm:t>
        <a:bodyPr/>
        <a:lstStyle/>
        <a:p>
          <a:endParaRPr lang="en-US"/>
        </a:p>
      </dgm:t>
    </dgm:pt>
    <dgm:pt modelId="{179A884A-93A4-4BA6-9EF3-E79BBF33D692}" type="pres">
      <dgm:prSet presAssocID="{807D0D2B-BBE2-4447-B2BC-3BABC28AFFEE}" presName="tile4text" presStyleLbl="node1" presStyleIdx="3" presStyleCnt="4">
        <dgm:presLayoutVars>
          <dgm:chMax val="0"/>
          <dgm:chPref val="0"/>
          <dgm:bulletEnabled val="1"/>
        </dgm:presLayoutVars>
      </dgm:prSet>
      <dgm:spPr/>
      <dgm:t>
        <a:bodyPr/>
        <a:lstStyle/>
        <a:p>
          <a:endParaRPr lang="en-US"/>
        </a:p>
      </dgm:t>
    </dgm:pt>
    <dgm:pt modelId="{9B98F488-00B2-4729-9F8E-021F8F1145A0}" type="pres">
      <dgm:prSet presAssocID="{807D0D2B-BBE2-4447-B2BC-3BABC28AFFEE}" presName="centerTile" presStyleLbl="fgShp" presStyleIdx="0" presStyleCnt="1">
        <dgm:presLayoutVars>
          <dgm:chMax val="0"/>
          <dgm:chPref val="0"/>
        </dgm:presLayoutVars>
      </dgm:prSet>
      <dgm:spPr/>
      <dgm:t>
        <a:bodyPr/>
        <a:lstStyle/>
        <a:p>
          <a:endParaRPr lang="en-US"/>
        </a:p>
      </dgm:t>
    </dgm:pt>
  </dgm:ptLst>
  <dgm:cxnLst>
    <dgm:cxn modelId="{9E9F6F2E-2A80-42BA-8135-054E60B74279}" type="presOf" srcId="{909032E5-8A48-4884-9F35-85C29B5AA4F2}" destId="{1DC96745-4E31-4853-9CB2-F80CBAFA1215}" srcOrd="1" destOrd="0" presId="urn:microsoft.com/office/officeart/2005/8/layout/matrix1"/>
    <dgm:cxn modelId="{F08A5C22-F3FA-42E8-B7D6-E220BA9F9F56}" type="presOf" srcId="{8DA76EB2-4FF4-4DC7-87C1-A08603CB85B3}" destId="{179A884A-93A4-4BA6-9EF3-E79BBF33D692}" srcOrd="1" destOrd="0" presId="urn:microsoft.com/office/officeart/2005/8/layout/matrix1"/>
    <dgm:cxn modelId="{ECDD145E-706E-4DCE-98D7-8DFFB8FAB3A4}" srcId="{CEE5FE8F-7F40-4233-B1BB-F75047F3C17F}" destId="{909032E5-8A48-4884-9F35-85C29B5AA4F2}" srcOrd="2" destOrd="0" parTransId="{B216D67F-7513-4C28-B5CF-C3C63EF8254A}" sibTransId="{6F12C1E8-DEDA-457D-A948-4D51C9FD8D5B}"/>
    <dgm:cxn modelId="{DBD0058F-922C-47D6-8808-D441440F79F7}" type="presOf" srcId="{807D0D2B-BBE2-4447-B2BC-3BABC28AFFEE}" destId="{9038D693-2113-4432-9238-EFA57CC096C4}" srcOrd="0" destOrd="0" presId="urn:microsoft.com/office/officeart/2005/8/layout/matrix1"/>
    <dgm:cxn modelId="{E136856F-E8A7-47CB-814C-A74AB1D6228D}" type="presOf" srcId="{2B6C54D7-71F9-47D3-AD40-67CB2DA97449}" destId="{BCFF3793-A751-49E6-AAA0-6DBD68F4C0BF}" srcOrd="1" destOrd="0" presId="urn:microsoft.com/office/officeart/2005/8/layout/matrix1"/>
    <dgm:cxn modelId="{2CF0B493-1958-4D18-B359-C2B084894065}" type="presOf" srcId="{8DA76EB2-4FF4-4DC7-87C1-A08603CB85B3}" destId="{1F127D75-904F-4145-A302-3D7C22B4E66D}" srcOrd="0" destOrd="0" presId="urn:microsoft.com/office/officeart/2005/8/layout/matrix1"/>
    <dgm:cxn modelId="{4B415360-2EB3-40A9-B182-E1B1FA17DD61}" srcId="{CEE5FE8F-7F40-4233-B1BB-F75047F3C17F}" destId="{8DA76EB2-4FF4-4DC7-87C1-A08603CB85B3}" srcOrd="3" destOrd="0" parTransId="{902E35A4-C406-4880-8EEF-976875D037B5}" sibTransId="{E08D7CB5-68CD-47E9-A3B9-EE7127ADE27C}"/>
    <dgm:cxn modelId="{F6E64BCD-57D5-4FFB-8D43-7AAC6053487B}" type="presOf" srcId="{2B6C54D7-71F9-47D3-AD40-67CB2DA97449}" destId="{BA30D8F6-21B2-4F5D-9F2E-DC4C437C651A}" srcOrd="0" destOrd="0" presId="urn:microsoft.com/office/officeart/2005/8/layout/matrix1"/>
    <dgm:cxn modelId="{149F9CDB-B5B0-48E5-88D4-0B8885973277}" type="presOf" srcId="{8838A1E5-7692-4FDF-8FF0-45884472F55F}" destId="{74DDFDDB-27D1-4C99-98DA-D5E97DA3F502}" srcOrd="1" destOrd="0" presId="urn:microsoft.com/office/officeart/2005/8/layout/matrix1"/>
    <dgm:cxn modelId="{470F66D3-0CDE-4ECD-B65F-6B34CD4D6355}" type="presOf" srcId="{8838A1E5-7692-4FDF-8FF0-45884472F55F}" destId="{BFCC94C9-67BA-43EA-AC10-418D7ED29964}" srcOrd="0" destOrd="0" presId="urn:microsoft.com/office/officeart/2005/8/layout/matrix1"/>
    <dgm:cxn modelId="{311E08F0-8A23-4877-AACD-143375B35EBE}" srcId="{CEE5FE8F-7F40-4233-B1BB-F75047F3C17F}" destId="{8838A1E5-7692-4FDF-8FF0-45884472F55F}" srcOrd="1" destOrd="0" parTransId="{E4530200-F6F7-446E-A7FB-221231E54B56}" sibTransId="{CFE0074B-FA53-4380-9D95-693882545489}"/>
    <dgm:cxn modelId="{0EFA4A43-C6A3-46D4-8013-3AF8D4E12114}" srcId="{CEE5FE8F-7F40-4233-B1BB-F75047F3C17F}" destId="{2B6C54D7-71F9-47D3-AD40-67CB2DA97449}" srcOrd="0" destOrd="0" parTransId="{10A2CD54-F5CD-4339-9BA8-89E338B77F82}" sibTransId="{23796D14-BEC6-4BA3-97D0-1D67E3294D2A}"/>
    <dgm:cxn modelId="{A88CBF2E-7E2C-45FB-A3A5-4A81F7CB7342}" srcId="{807D0D2B-BBE2-4447-B2BC-3BABC28AFFEE}" destId="{CEE5FE8F-7F40-4233-B1BB-F75047F3C17F}" srcOrd="0" destOrd="0" parTransId="{7F382195-F390-4C15-A85D-5840FE89DF55}" sibTransId="{A1D101E3-0632-43A6-8184-5F2D5ABE15C0}"/>
    <dgm:cxn modelId="{6A883BDD-16A6-4F0C-A4C4-CA1F80B2A66A}" type="presOf" srcId="{909032E5-8A48-4884-9F35-85C29B5AA4F2}" destId="{C118B6BA-A3BC-401F-A5AC-4CE67216B752}" srcOrd="0" destOrd="0" presId="urn:microsoft.com/office/officeart/2005/8/layout/matrix1"/>
    <dgm:cxn modelId="{BFC353DD-6825-4AEA-B03F-D8F2604BEF64}" type="presOf" srcId="{CEE5FE8F-7F40-4233-B1BB-F75047F3C17F}" destId="{9B98F488-00B2-4729-9F8E-021F8F1145A0}" srcOrd="0" destOrd="0" presId="urn:microsoft.com/office/officeart/2005/8/layout/matrix1"/>
    <dgm:cxn modelId="{125CB15B-9161-4FC5-B0D0-5443122E4D94}" type="presParOf" srcId="{9038D693-2113-4432-9238-EFA57CC096C4}" destId="{04350FCF-875C-4321-82FC-0A5401854F38}" srcOrd="0" destOrd="0" presId="urn:microsoft.com/office/officeart/2005/8/layout/matrix1"/>
    <dgm:cxn modelId="{43239D7A-F2BA-46F2-BD27-B01F1CB6879F}" type="presParOf" srcId="{04350FCF-875C-4321-82FC-0A5401854F38}" destId="{BA30D8F6-21B2-4F5D-9F2E-DC4C437C651A}" srcOrd="0" destOrd="0" presId="urn:microsoft.com/office/officeart/2005/8/layout/matrix1"/>
    <dgm:cxn modelId="{A88EF332-8BF0-401D-A5AB-7743DC70B65B}" type="presParOf" srcId="{04350FCF-875C-4321-82FC-0A5401854F38}" destId="{BCFF3793-A751-49E6-AAA0-6DBD68F4C0BF}" srcOrd="1" destOrd="0" presId="urn:microsoft.com/office/officeart/2005/8/layout/matrix1"/>
    <dgm:cxn modelId="{66BDD9B1-8BB8-48DE-9E85-B884AD23EAC7}" type="presParOf" srcId="{04350FCF-875C-4321-82FC-0A5401854F38}" destId="{BFCC94C9-67BA-43EA-AC10-418D7ED29964}" srcOrd="2" destOrd="0" presId="urn:microsoft.com/office/officeart/2005/8/layout/matrix1"/>
    <dgm:cxn modelId="{BFBE3942-F6CA-4374-BD34-540DBAF0CE32}" type="presParOf" srcId="{04350FCF-875C-4321-82FC-0A5401854F38}" destId="{74DDFDDB-27D1-4C99-98DA-D5E97DA3F502}" srcOrd="3" destOrd="0" presId="urn:microsoft.com/office/officeart/2005/8/layout/matrix1"/>
    <dgm:cxn modelId="{837C129F-44F1-41E2-8407-39FCD4A48438}" type="presParOf" srcId="{04350FCF-875C-4321-82FC-0A5401854F38}" destId="{C118B6BA-A3BC-401F-A5AC-4CE67216B752}" srcOrd="4" destOrd="0" presId="urn:microsoft.com/office/officeart/2005/8/layout/matrix1"/>
    <dgm:cxn modelId="{83379B8D-E181-464E-B0C3-8A56301A0AF9}" type="presParOf" srcId="{04350FCF-875C-4321-82FC-0A5401854F38}" destId="{1DC96745-4E31-4853-9CB2-F80CBAFA1215}" srcOrd="5" destOrd="0" presId="urn:microsoft.com/office/officeart/2005/8/layout/matrix1"/>
    <dgm:cxn modelId="{1B676C71-D32C-46C6-A81A-220035454C6E}" type="presParOf" srcId="{04350FCF-875C-4321-82FC-0A5401854F38}" destId="{1F127D75-904F-4145-A302-3D7C22B4E66D}" srcOrd="6" destOrd="0" presId="urn:microsoft.com/office/officeart/2005/8/layout/matrix1"/>
    <dgm:cxn modelId="{471BCF0E-4E8B-4634-ADFB-AC0521D4AD65}" type="presParOf" srcId="{04350FCF-875C-4321-82FC-0A5401854F38}" destId="{179A884A-93A4-4BA6-9EF3-E79BBF33D692}" srcOrd="7" destOrd="0" presId="urn:microsoft.com/office/officeart/2005/8/layout/matrix1"/>
    <dgm:cxn modelId="{248B5078-6F56-438D-AF3D-C3FB94DEB738}" type="presParOf" srcId="{9038D693-2113-4432-9238-EFA57CC096C4}" destId="{9B98F488-00B2-4729-9F8E-021F8F1145A0}" srcOrd="1" destOrd="0" presId="urn:microsoft.com/office/officeart/2005/8/layout/matrix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4544792-123D-443F-AE5C-3FB075B1EEBF}" type="doc">
      <dgm:prSet loTypeId="urn:microsoft.com/office/officeart/2005/8/layout/pList1" loCatId="list" qsTypeId="urn:microsoft.com/office/officeart/2005/8/quickstyle/simple1" qsCatId="simple" csTypeId="urn:microsoft.com/office/officeart/2005/8/colors/accent1_2" csCatId="accent1" phldr="1"/>
      <dgm:spPr/>
      <dgm:t>
        <a:bodyPr/>
        <a:lstStyle/>
        <a:p>
          <a:endParaRPr lang="en-US"/>
        </a:p>
      </dgm:t>
    </dgm:pt>
    <dgm:pt modelId="{043945D9-29F0-41CD-BB66-0FAE024F2886}">
      <dgm:prSet phldrT="[文字]" custT="1"/>
      <dgm:spPr/>
      <dgm:t>
        <a:bodyPr/>
        <a:lstStyle/>
        <a:p>
          <a:r>
            <a:rPr lang="zh-TW" altLang="en-US" sz="1200" dirty="0" smtClean="0"/>
            <a:t>與主流攝影機品牌相容</a:t>
          </a:r>
          <a:endParaRPr lang="en-US" sz="1200" dirty="0"/>
        </a:p>
      </dgm:t>
    </dgm:pt>
    <dgm:pt modelId="{F0B225C6-3493-43EA-9DB2-3EE9460B2594}" type="parTrans" cxnId="{E611D4F9-829A-48F0-BFD3-C06074199CAC}">
      <dgm:prSet/>
      <dgm:spPr/>
      <dgm:t>
        <a:bodyPr/>
        <a:lstStyle/>
        <a:p>
          <a:endParaRPr lang="en-US"/>
        </a:p>
      </dgm:t>
    </dgm:pt>
    <dgm:pt modelId="{A578FAFC-F431-4E9D-A9F8-D6B2B45D686A}" type="sibTrans" cxnId="{E611D4F9-829A-48F0-BFD3-C06074199CAC}">
      <dgm:prSet/>
      <dgm:spPr/>
      <dgm:t>
        <a:bodyPr/>
        <a:lstStyle/>
        <a:p>
          <a:endParaRPr lang="en-US"/>
        </a:p>
      </dgm:t>
    </dgm:pt>
    <dgm:pt modelId="{67B6E65E-ADEE-4F45-B68A-B8AD44281A7A}">
      <dgm:prSet phldrT="[文字]" custT="1"/>
      <dgm:spPr/>
      <dgm:t>
        <a:bodyPr/>
        <a:lstStyle/>
        <a:p>
          <a:r>
            <a:rPr lang="zh-TW" altLang="en-US" sz="1200" dirty="0" smtClean="0"/>
            <a:t>世界上第一個嵌入式</a:t>
          </a:r>
          <a:r>
            <a:rPr lang="en-US" altLang="zh-TW" sz="1200" dirty="0" smtClean="0"/>
            <a:t>Linux</a:t>
          </a:r>
          <a:r>
            <a:rPr lang="zh-TW" altLang="en-US" sz="1200" dirty="0" smtClean="0"/>
            <a:t>系統支援本機輸出</a:t>
          </a:r>
          <a:endParaRPr lang="en-US" sz="1200" dirty="0"/>
        </a:p>
      </dgm:t>
    </dgm:pt>
    <dgm:pt modelId="{163EB5AD-FE80-49B9-8D0B-35B337E6FF07}" type="parTrans" cxnId="{75B31135-B2E2-48B2-8B41-AE7B17EDF18D}">
      <dgm:prSet/>
      <dgm:spPr/>
      <dgm:t>
        <a:bodyPr/>
        <a:lstStyle/>
        <a:p>
          <a:endParaRPr lang="en-US"/>
        </a:p>
      </dgm:t>
    </dgm:pt>
    <dgm:pt modelId="{AD6BC126-61DC-444D-AEE1-E4DC264F6C5F}" type="sibTrans" cxnId="{75B31135-B2E2-48B2-8B41-AE7B17EDF18D}">
      <dgm:prSet/>
      <dgm:spPr/>
      <dgm:t>
        <a:bodyPr/>
        <a:lstStyle/>
        <a:p>
          <a:endParaRPr lang="en-US"/>
        </a:p>
      </dgm:t>
    </dgm:pt>
    <dgm:pt modelId="{31C67CD9-F5DE-4E16-8213-2A2720AB3445}">
      <dgm:prSet phldrT="[文字]" custT="1"/>
      <dgm:spPr/>
      <dgm:t>
        <a:bodyPr/>
        <a:lstStyle/>
        <a:p>
          <a:r>
            <a:rPr lang="en-US" altLang="zh-TW" sz="1200" dirty="0" smtClean="0"/>
            <a:t>QNAP Surveillance Client for Windows</a:t>
          </a:r>
          <a:r>
            <a:rPr lang="zh-TW" altLang="en-US" sz="1200" dirty="0" smtClean="0"/>
            <a:t> 和 </a:t>
          </a:r>
          <a:r>
            <a:rPr lang="en-US" altLang="zh-TW" sz="1200" dirty="0" smtClean="0"/>
            <a:t>Mac</a:t>
          </a:r>
          <a:endParaRPr lang="en-US" sz="1200" dirty="0"/>
        </a:p>
      </dgm:t>
    </dgm:pt>
    <dgm:pt modelId="{25FC083C-A08B-496E-969E-4EF486A333D8}" type="parTrans" cxnId="{71FA29DD-F976-4F19-9BAC-55FB195E7EF5}">
      <dgm:prSet/>
      <dgm:spPr/>
      <dgm:t>
        <a:bodyPr/>
        <a:lstStyle/>
        <a:p>
          <a:endParaRPr lang="en-US"/>
        </a:p>
      </dgm:t>
    </dgm:pt>
    <dgm:pt modelId="{952F31B1-DAC2-4C67-8817-3E664F199AB9}" type="sibTrans" cxnId="{71FA29DD-F976-4F19-9BAC-55FB195E7EF5}">
      <dgm:prSet/>
      <dgm:spPr/>
      <dgm:t>
        <a:bodyPr/>
        <a:lstStyle/>
        <a:p>
          <a:endParaRPr lang="en-US"/>
        </a:p>
      </dgm:t>
    </dgm:pt>
    <dgm:pt modelId="{B3991341-B077-4A68-BFE9-46DC09ED1B10}">
      <dgm:prSet custT="1"/>
      <dgm:spPr/>
      <dgm:t>
        <a:bodyPr/>
        <a:lstStyle/>
        <a:p>
          <a:r>
            <a:rPr lang="zh-TW" altLang="en-US" sz="1200" dirty="0" smtClean="0"/>
            <a:t>支援</a:t>
          </a:r>
          <a:r>
            <a:rPr lang="en-US" altLang="zh-TW" sz="1200" dirty="0" smtClean="0"/>
            <a:t>IVA</a:t>
          </a:r>
          <a:r>
            <a:rPr lang="zh-TW" altLang="en-US" sz="1200" dirty="0" smtClean="0"/>
            <a:t>影像搜尋</a:t>
          </a:r>
          <a:endParaRPr lang="en-US" altLang="zh-TW" sz="1200" dirty="0" smtClean="0"/>
        </a:p>
      </dgm:t>
    </dgm:pt>
    <dgm:pt modelId="{3F8D5F4E-1F68-4439-8D15-99E19C49DDA5}" type="parTrans" cxnId="{0FC6A7E8-5A86-4F06-80F1-77658EA6A9A5}">
      <dgm:prSet/>
      <dgm:spPr/>
      <dgm:t>
        <a:bodyPr/>
        <a:lstStyle/>
        <a:p>
          <a:endParaRPr lang="en-US"/>
        </a:p>
      </dgm:t>
    </dgm:pt>
    <dgm:pt modelId="{D97C73F9-8FB2-43BD-B2CD-628CE35F0CCB}" type="sibTrans" cxnId="{0FC6A7E8-5A86-4F06-80F1-77658EA6A9A5}">
      <dgm:prSet/>
      <dgm:spPr/>
      <dgm:t>
        <a:bodyPr/>
        <a:lstStyle/>
        <a:p>
          <a:endParaRPr lang="en-US"/>
        </a:p>
      </dgm:t>
    </dgm:pt>
    <dgm:pt modelId="{1130AFB4-11CB-4D9B-AFD4-497BD253A52F}">
      <dgm:prSet custT="1"/>
      <dgm:spPr/>
      <dgm:t>
        <a:bodyPr/>
        <a:lstStyle/>
        <a:p>
          <a:r>
            <a:rPr lang="zh-TW" altLang="en-US" sz="1200" dirty="0" smtClean="0"/>
            <a:t>手機監控解決方案</a:t>
          </a:r>
          <a:r>
            <a:rPr lang="en-US" altLang="zh-TW" sz="1200" dirty="0" err="1" smtClean="0"/>
            <a:t>VMobile</a:t>
          </a:r>
          <a:endParaRPr lang="en-US" altLang="zh-TW" sz="1200" dirty="0" smtClean="0"/>
        </a:p>
      </dgm:t>
    </dgm:pt>
    <dgm:pt modelId="{35A7D11A-8122-442F-8A53-A0B0187BFE47}" type="parTrans" cxnId="{54959477-19E6-4BFF-945C-1F8C5DC64D53}">
      <dgm:prSet/>
      <dgm:spPr/>
      <dgm:t>
        <a:bodyPr/>
        <a:lstStyle/>
        <a:p>
          <a:endParaRPr lang="en-US"/>
        </a:p>
      </dgm:t>
    </dgm:pt>
    <dgm:pt modelId="{35493376-86D2-4F08-9281-2F9B508CC0C4}" type="sibTrans" cxnId="{54959477-19E6-4BFF-945C-1F8C5DC64D53}">
      <dgm:prSet/>
      <dgm:spPr/>
      <dgm:t>
        <a:bodyPr/>
        <a:lstStyle/>
        <a:p>
          <a:endParaRPr lang="en-US"/>
        </a:p>
      </dgm:t>
    </dgm:pt>
    <dgm:pt modelId="{0CDF175D-8E10-42F2-864A-7E54A9592068}">
      <dgm:prSet custT="1"/>
      <dgm:spPr/>
      <dgm:t>
        <a:bodyPr/>
        <a:lstStyle/>
        <a:p>
          <a:r>
            <a:rPr lang="zh-TW" altLang="en-US" sz="1200" dirty="0" smtClean="0"/>
            <a:t>節能省電的</a:t>
          </a:r>
          <a:r>
            <a:rPr lang="en-US" altLang="zh-TW" sz="1200" dirty="0" smtClean="0"/>
            <a:t>NVR</a:t>
          </a:r>
          <a:r>
            <a:rPr lang="zh-TW" altLang="en-US" sz="1200" dirty="0" smtClean="0"/>
            <a:t>解決方案</a:t>
          </a:r>
          <a:endParaRPr lang="en-US" altLang="zh-TW" sz="1200" dirty="0" smtClean="0"/>
        </a:p>
      </dgm:t>
    </dgm:pt>
    <dgm:pt modelId="{BA09155F-D3A3-4D17-B8F1-7E198576CDAD}" type="parTrans" cxnId="{45C63202-A1A9-4F0B-9BEC-CB4288BF8DF8}">
      <dgm:prSet/>
      <dgm:spPr/>
      <dgm:t>
        <a:bodyPr/>
        <a:lstStyle/>
        <a:p>
          <a:endParaRPr lang="en-US"/>
        </a:p>
      </dgm:t>
    </dgm:pt>
    <dgm:pt modelId="{AAECD5E4-30C7-46BE-B4E0-3D5B10E05741}" type="sibTrans" cxnId="{45C63202-A1A9-4F0B-9BEC-CB4288BF8DF8}">
      <dgm:prSet/>
      <dgm:spPr/>
      <dgm:t>
        <a:bodyPr/>
        <a:lstStyle/>
        <a:p>
          <a:endParaRPr lang="en-US"/>
        </a:p>
      </dgm:t>
    </dgm:pt>
    <dgm:pt modelId="{E04108A0-BE3F-4CAA-8CDC-001B6E5861A6}">
      <dgm:prSet custT="1"/>
      <dgm:spPr/>
      <dgm:t>
        <a:bodyPr/>
        <a:lstStyle/>
        <a:p>
          <a:r>
            <a:rPr lang="zh-TW" altLang="en-US" sz="1200" dirty="0" smtClean="0"/>
            <a:t>進階事件管理</a:t>
          </a:r>
          <a:endParaRPr lang="en-US" altLang="zh-TW" sz="1200" dirty="0" smtClean="0"/>
        </a:p>
      </dgm:t>
    </dgm:pt>
    <dgm:pt modelId="{F3DCB450-609B-40E2-9AB0-6815D8F17631}" type="parTrans" cxnId="{8DABFD8A-6449-4253-AEC6-0B3C9D550156}">
      <dgm:prSet/>
      <dgm:spPr/>
      <dgm:t>
        <a:bodyPr/>
        <a:lstStyle/>
        <a:p>
          <a:endParaRPr lang="zh-TW" altLang="en-US"/>
        </a:p>
      </dgm:t>
    </dgm:pt>
    <dgm:pt modelId="{5733D254-E6A1-429B-BE5F-89EC7671993D}" type="sibTrans" cxnId="{8DABFD8A-6449-4253-AEC6-0B3C9D550156}">
      <dgm:prSet/>
      <dgm:spPr/>
      <dgm:t>
        <a:bodyPr/>
        <a:lstStyle/>
        <a:p>
          <a:endParaRPr lang="zh-TW" altLang="en-US"/>
        </a:p>
      </dgm:t>
    </dgm:pt>
    <dgm:pt modelId="{D90DD9D7-5DA6-455D-8B95-04D52213811A}">
      <dgm:prSet phldrT="[文字]" custT="1"/>
      <dgm:spPr/>
      <dgm:t>
        <a:bodyPr/>
        <a:lstStyle/>
        <a:p>
          <a:r>
            <a:rPr lang="zh-TW" altLang="en-US" sz="1200" dirty="0" smtClean="0">
              <a:solidFill>
                <a:schemeClr val="tx1"/>
              </a:solidFill>
            </a:rPr>
            <a:t>多伺服器監看，至多</a:t>
          </a:r>
          <a:r>
            <a:rPr lang="en-US" altLang="zh-TW" sz="1200" dirty="0" smtClean="0">
              <a:solidFill>
                <a:schemeClr val="tx1"/>
              </a:solidFill>
            </a:rPr>
            <a:t>128</a:t>
          </a:r>
          <a:r>
            <a:rPr lang="zh-TW" altLang="en-US" sz="1200" dirty="0" smtClean="0">
              <a:solidFill>
                <a:schemeClr val="tx1"/>
              </a:solidFill>
            </a:rPr>
            <a:t>頻道</a:t>
          </a:r>
          <a:endParaRPr lang="en-US" sz="1200" dirty="0">
            <a:solidFill>
              <a:schemeClr val="tx1"/>
            </a:solidFill>
          </a:endParaRPr>
        </a:p>
      </dgm:t>
    </dgm:pt>
    <dgm:pt modelId="{C0FCC485-7DAF-468A-93B2-0A8857584168}" type="parTrans" cxnId="{117AB356-3FE8-413C-A4C4-9FE2C7E79F45}">
      <dgm:prSet/>
      <dgm:spPr/>
      <dgm:t>
        <a:bodyPr/>
        <a:lstStyle/>
        <a:p>
          <a:endParaRPr lang="zh-TW" altLang="en-US"/>
        </a:p>
      </dgm:t>
    </dgm:pt>
    <dgm:pt modelId="{B4EE7D09-153D-4722-9796-5D5C98718C6D}" type="sibTrans" cxnId="{117AB356-3FE8-413C-A4C4-9FE2C7E79F45}">
      <dgm:prSet/>
      <dgm:spPr/>
      <dgm:t>
        <a:bodyPr/>
        <a:lstStyle/>
        <a:p>
          <a:endParaRPr lang="zh-TW" altLang="en-US"/>
        </a:p>
      </dgm:t>
    </dgm:pt>
    <dgm:pt modelId="{D0988588-2DA7-4319-8FB4-9F8B5582FD4D}">
      <dgm:prSet custT="1"/>
      <dgm:spPr/>
      <dgm:t>
        <a:bodyPr/>
        <a:lstStyle/>
        <a:p>
          <a:r>
            <a:rPr lang="zh-TW" altLang="en-US" sz="1200" dirty="0" smtClean="0"/>
            <a:t>魚眼攝影機支援</a:t>
          </a:r>
          <a:endParaRPr lang="en-US" altLang="zh-TW" sz="1200" dirty="0" smtClean="0"/>
        </a:p>
      </dgm:t>
    </dgm:pt>
    <dgm:pt modelId="{ACCD66E6-6D88-45B3-97A4-C43931726D3E}" type="parTrans" cxnId="{05550C09-C6A4-415B-82CF-96A879C35EC5}">
      <dgm:prSet/>
      <dgm:spPr/>
      <dgm:t>
        <a:bodyPr/>
        <a:lstStyle/>
        <a:p>
          <a:endParaRPr lang="zh-TW" altLang="en-US"/>
        </a:p>
      </dgm:t>
    </dgm:pt>
    <dgm:pt modelId="{0BD1EBE7-A244-458A-A3B5-EA4356292EDE}" type="sibTrans" cxnId="{05550C09-C6A4-415B-82CF-96A879C35EC5}">
      <dgm:prSet/>
      <dgm:spPr/>
      <dgm:t>
        <a:bodyPr/>
        <a:lstStyle/>
        <a:p>
          <a:endParaRPr lang="zh-TW" altLang="en-US"/>
        </a:p>
      </dgm:t>
    </dgm:pt>
    <dgm:pt modelId="{28E5BA71-05FA-4325-8DDD-6629959B5D0A}">
      <dgm:prSet custT="1"/>
      <dgm:spPr/>
      <dgm:t>
        <a:bodyPr/>
        <a:lstStyle/>
        <a:p>
          <a:r>
            <a:rPr lang="zh-TW" altLang="en-US" sz="1200" dirty="0" smtClean="0"/>
            <a:t>百萬畫素錄影</a:t>
          </a:r>
          <a:r>
            <a:rPr lang="en-US" altLang="zh-TW" sz="1200" dirty="0" smtClean="0"/>
            <a:t/>
          </a:r>
          <a:br>
            <a:rPr lang="en-US" altLang="zh-TW" sz="1200" dirty="0" smtClean="0"/>
          </a:br>
          <a:r>
            <a:rPr lang="en-US" altLang="zh-TW" sz="1200" dirty="0" smtClean="0"/>
            <a:t>(</a:t>
          </a:r>
          <a:r>
            <a:rPr lang="zh-TW" altLang="en-US" sz="1200" dirty="0" smtClean="0"/>
            <a:t>千萬畫素的攝影機也支援</a:t>
          </a:r>
          <a:r>
            <a:rPr lang="en-US" altLang="zh-TW" sz="1200" dirty="0" smtClean="0"/>
            <a:t>)</a:t>
          </a:r>
        </a:p>
      </dgm:t>
    </dgm:pt>
    <dgm:pt modelId="{B88669CF-EA72-4DA4-8A07-72EB7AFB8E1C}" type="parTrans" cxnId="{B9E3D8F2-BDBC-43CA-AAF4-EAFD6C02A83C}">
      <dgm:prSet/>
      <dgm:spPr/>
      <dgm:t>
        <a:bodyPr/>
        <a:lstStyle/>
        <a:p>
          <a:endParaRPr lang="zh-TW" altLang="en-US"/>
        </a:p>
      </dgm:t>
    </dgm:pt>
    <dgm:pt modelId="{C00DA6C1-A86E-464E-B197-77F4A53E05CC}" type="sibTrans" cxnId="{B9E3D8F2-BDBC-43CA-AAF4-EAFD6C02A83C}">
      <dgm:prSet/>
      <dgm:spPr/>
      <dgm:t>
        <a:bodyPr/>
        <a:lstStyle/>
        <a:p>
          <a:endParaRPr lang="zh-TW" altLang="en-US"/>
        </a:p>
      </dgm:t>
    </dgm:pt>
    <dgm:pt modelId="{DE8A3FE9-3F2E-4F6F-93F1-47884BD6E614}" type="pres">
      <dgm:prSet presAssocID="{04544792-123D-443F-AE5C-3FB075B1EEBF}" presName="Name0" presStyleCnt="0">
        <dgm:presLayoutVars>
          <dgm:dir/>
          <dgm:resizeHandles val="exact"/>
        </dgm:presLayoutVars>
      </dgm:prSet>
      <dgm:spPr/>
      <dgm:t>
        <a:bodyPr/>
        <a:lstStyle/>
        <a:p>
          <a:endParaRPr lang="en-US"/>
        </a:p>
      </dgm:t>
    </dgm:pt>
    <dgm:pt modelId="{603A9EBD-573A-41CD-ACB0-1D4F27A32E1C}" type="pres">
      <dgm:prSet presAssocID="{043945D9-29F0-41CD-BB66-0FAE024F2886}" presName="compNode" presStyleCnt="0"/>
      <dgm:spPr/>
    </dgm:pt>
    <dgm:pt modelId="{8DEE0FC1-F063-4AE6-8F45-8BC588E4CC62}" type="pres">
      <dgm:prSet presAssocID="{043945D9-29F0-41CD-BB66-0FAE024F2886}" presName="pictRect" presStyleLbl="node1" presStyleIdx="0" presStyleCnt="10"/>
      <dgm:spPr>
        <a:noFill/>
        <a:ln>
          <a:solidFill>
            <a:schemeClr val="tx2"/>
          </a:solidFill>
        </a:ln>
      </dgm:spPr>
      <dgm:t>
        <a:bodyPr/>
        <a:lstStyle/>
        <a:p>
          <a:endParaRPr lang="en-US"/>
        </a:p>
      </dgm:t>
    </dgm:pt>
    <dgm:pt modelId="{E7DD0D98-46A7-4A62-9A78-3F7170FD705C}" type="pres">
      <dgm:prSet presAssocID="{043945D9-29F0-41CD-BB66-0FAE024F2886}" presName="textRect" presStyleLbl="revTx" presStyleIdx="0" presStyleCnt="10">
        <dgm:presLayoutVars>
          <dgm:bulletEnabled val="1"/>
        </dgm:presLayoutVars>
      </dgm:prSet>
      <dgm:spPr/>
      <dgm:t>
        <a:bodyPr/>
        <a:lstStyle/>
        <a:p>
          <a:endParaRPr lang="en-US"/>
        </a:p>
      </dgm:t>
    </dgm:pt>
    <dgm:pt modelId="{D5D76875-1F23-4B36-9227-87D5DCBDA489}" type="pres">
      <dgm:prSet presAssocID="{A578FAFC-F431-4E9D-A9F8-D6B2B45D686A}" presName="sibTrans" presStyleLbl="sibTrans2D1" presStyleIdx="0" presStyleCnt="0"/>
      <dgm:spPr/>
      <dgm:t>
        <a:bodyPr/>
        <a:lstStyle/>
        <a:p>
          <a:endParaRPr lang="en-US"/>
        </a:p>
      </dgm:t>
    </dgm:pt>
    <dgm:pt modelId="{D413118D-26C9-4DF1-8674-C746A5D23FA4}" type="pres">
      <dgm:prSet presAssocID="{67B6E65E-ADEE-4F45-B68A-B8AD44281A7A}" presName="compNode" presStyleCnt="0"/>
      <dgm:spPr/>
    </dgm:pt>
    <dgm:pt modelId="{03AE24B8-F828-48D0-A59B-E4F766C9A4E6}" type="pres">
      <dgm:prSet presAssocID="{67B6E65E-ADEE-4F45-B68A-B8AD44281A7A}" presName="pictRect" presStyleLbl="node1" presStyleIdx="1" presStyleCnt="10"/>
      <dgm:spPr>
        <a:noFill/>
        <a:ln>
          <a:solidFill>
            <a:schemeClr val="tx2"/>
          </a:solidFill>
        </a:ln>
      </dgm:spPr>
    </dgm:pt>
    <dgm:pt modelId="{D51BC168-499B-4CBE-8469-1D88700804DA}" type="pres">
      <dgm:prSet presAssocID="{67B6E65E-ADEE-4F45-B68A-B8AD44281A7A}" presName="textRect" presStyleLbl="revTx" presStyleIdx="1" presStyleCnt="10">
        <dgm:presLayoutVars>
          <dgm:bulletEnabled val="1"/>
        </dgm:presLayoutVars>
      </dgm:prSet>
      <dgm:spPr/>
      <dgm:t>
        <a:bodyPr/>
        <a:lstStyle/>
        <a:p>
          <a:endParaRPr lang="en-US"/>
        </a:p>
      </dgm:t>
    </dgm:pt>
    <dgm:pt modelId="{2B02E9F1-7FEA-4EF2-907D-54BEC607E4ED}" type="pres">
      <dgm:prSet presAssocID="{AD6BC126-61DC-444D-AEE1-E4DC264F6C5F}" presName="sibTrans" presStyleLbl="sibTrans2D1" presStyleIdx="0" presStyleCnt="0"/>
      <dgm:spPr/>
      <dgm:t>
        <a:bodyPr/>
        <a:lstStyle/>
        <a:p>
          <a:endParaRPr lang="en-US"/>
        </a:p>
      </dgm:t>
    </dgm:pt>
    <dgm:pt modelId="{23D3315D-3F7E-4311-BF80-4614F3105DE0}" type="pres">
      <dgm:prSet presAssocID="{31C67CD9-F5DE-4E16-8213-2A2720AB3445}" presName="compNode" presStyleCnt="0"/>
      <dgm:spPr/>
    </dgm:pt>
    <dgm:pt modelId="{514F16BB-2FC8-4CE0-9ED7-3C4347A50D2A}" type="pres">
      <dgm:prSet presAssocID="{31C67CD9-F5DE-4E16-8213-2A2720AB3445}" presName="pictRect" presStyleLbl="node1" presStyleIdx="2" presStyleCnt="10"/>
      <dgm:spPr>
        <a:noFill/>
        <a:ln>
          <a:solidFill>
            <a:schemeClr val="tx2"/>
          </a:solidFill>
        </a:ln>
      </dgm:spPr>
    </dgm:pt>
    <dgm:pt modelId="{14134579-8658-45D8-A3A2-935DEBA21009}" type="pres">
      <dgm:prSet presAssocID="{31C67CD9-F5DE-4E16-8213-2A2720AB3445}" presName="textRect" presStyleLbl="revTx" presStyleIdx="2" presStyleCnt="10">
        <dgm:presLayoutVars>
          <dgm:bulletEnabled val="1"/>
        </dgm:presLayoutVars>
      </dgm:prSet>
      <dgm:spPr/>
      <dgm:t>
        <a:bodyPr/>
        <a:lstStyle/>
        <a:p>
          <a:endParaRPr lang="en-US"/>
        </a:p>
      </dgm:t>
    </dgm:pt>
    <dgm:pt modelId="{33DA5771-E103-422D-88AD-36C0103765B1}" type="pres">
      <dgm:prSet presAssocID="{952F31B1-DAC2-4C67-8817-3E664F199AB9}" presName="sibTrans" presStyleLbl="sibTrans2D1" presStyleIdx="0" presStyleCnt="0"/>
      <dgm:spPr/>
      <dgm:t>
        <a:bodyPr/>
        <a:lstStyle/>
        <a:p>
          <a:endParaRPr lang="en-US"/>
        </a:p>
      </dgm:t>
    </dgm:pt>
    <dgm:pt modelId="{263CF64E-D58F-4327-BF9F-696713515E2A}" type="pres">
      <dgm:prSet presAssocID="{D90DD9D7-5DA6-455D-8B95-04D52213811A}" presName="compNode" presStyleCnt="0"/>
      <dgm:spPr/>
    </dgm:pt>
    <dgm:pt modelId="{CFA1EAF7-753B-4887-B74C-3A161CC76CC0}" type="pres">
      <dgm:prSet presAssocID="{D90DD9D7-5DA6-455D-8B95-04D52213811A}" presName="pictRect" presStyleLbl="node1" presStyleIdx="3" presStyleCnt="10"/>
      <dgm:spPr>
        <a:noFill/>
        <a:ln>
          <a:solidFill>
            <a:schemeClr val="tx2"/>
          </a:solidFill>
        </a:ln>
      </dgm:spPr>
      <dgm:t>
        <a:bodyPr/>
        <a:lstStyle/>
        <a:p>
          <a:endParaRPr lang="zh-TW" altLang="en-US"/>
        </a:p>
      </dgm:t>
    </dgm:pt>
    <dgm:pt modelId="{CA63204F-FDB7-4EE9-9BDB-84AE2A939441}" type="pres">
      <dgm:prSet presAssocID="{D90DD9D7-5DA6-455D-8B95-04D52213811A}" presName="textRect" presStyleLbl="revTx" presStyleIdx="3" presStyleCnt="10">
        <dgm:presLayoutVars>
          <dgm:bulletEnabled val="1"/>
        </dgm:presLayoutVars>
      </dgm:prSet>
      <dgm:spPr/>
      <dgm:t>
        <a:bodyPr/>
        <a:lstStyle/>
        <a:p>
          <a:endParaRPr lang="zh-TW" altLang="en-US"/>
        </a:p>
      </dgm:t>
    </dgm:pt>
    <dgm:pt modelId="{E2BE3E97-9C28-49A6-BA36-0B752ECC7CFD}" type="pres">
      <dgm:prSet presAssocID="{B4EE7D09-153D-4722-9796-5D5C98718C6D}" presName="sibTrans" presStyleLbl="sibTrans2D1" presStyleIdx="0" presStyleCnt="0"/>
      <dgm:spPr/>
      <dgm:t>
        <a:bodyPr/>
        <a:lstStyle/>
        <a:p>
          <a:endParaRPr lang="zh-TW" altLang="en-US"/>
        </a:p>
      </dgm:t>
    </dgm:pt>
    <dgm:pt modelId="{25E96931-4407-4730-885E-C3EA6774B4F1}" type="pres">
      <dgm:prSet presAssocID="{E04108A0-BE3F-4CAA-8CDC-001B6E5861A6}" presName="compNode" presStyleCnt="0"/>
      <dgm:spPr/>
    </dgm:pt>
    <dgm:pt modelId="{3FE5F577-9065-4B1A-A08C-046971AF758F}" type="pres">
      <dgm:prSet presAssocID="{E04108A0-BE3F-4CAA-8CDC-001B6E5861A6}" presName="pictRect" presStyleLbl="node1" presStyleIdx="4" presStyleCnt="10"/>
      <dgm:spPr>
        <a:noFill/>
        <a:ln>
          <a:solidFill>
            <a:schemeClr val="tx2"/>
          </a:solidFill>
        </a:ln>
      </dgm:spPr>
      <dgm:t>
        <a:bodyPr/>
        <a:lstStyle/>
        <a:p>
          <a:endParaRPr lang="zh-TW" altLang="en-US"/>
        </a:p>
      </dgm:t>
    </dgm:pt>
    <dgm:pt modelId="{F2032EBE-07D3-4099-BE84-3A305CA13409}" type="pres">
      <dgm:prSet presAssocID="{E04108A0-BE3F-4CAA-8CDC-001B6E5861A6}" presName="textRect" presStyleLbl="revTx" presStyleIdx="4" presStyleCnt="10">
        <dgm:presLayoutVars>
          <dgm:bulletEnabled val="1"/>
        </dgm:presLayoutVars>
      </dgm:prSet>
      <dgm:spPr/>
      <dgm:t>
        <a:bodyPr/>
        <a:lstStyle/>
        <a:p>
          <a:endParaRPr lang="zh-TW" altLang="en-US"/>
        </a:p>
      </dgm:t>
    </dgm:pt>
    <dgm:pt modelId="{BAC03934-761E-44FC-B325-300885EBD470}" type="pres">
      <dgm:prSet presAssocID="{5733D254-E6A1-429B-BE5F-89EC7671993D}" presName="sibTrans" presStyleLbl="sibTrans2D1" presStyleIdx="0" presStyleCnt="0"/>
      <dgm:spPr/>
      <dgm:t>
        <a:bodyPr/>
        <a:lstStyle/>
        <a:p>
          <a:endParaRPr lang="zh-TW" altLang="en-US"/>
        </a:p>
      </dgm:t>
    </dgm:pt>
    <dgm:pt modelId="{42CBC31A-2465-4519-A3A0-C19FCAF0E17E}" type="pres">
      <dgm:prSet presAssocID="{28E5BA71-05FA-4325-8DDD-6629959B5D0A}" presName="compNode" presStyleCnt="0"/>
      <dgm:spPr/>
    </dgm:pt>
    <dgm:pt modelId="{569478E5-A27C-43A5-936C-E113F1B211DA}" type="pres">
      <dgm:prSet presAssocID="{28E5BA71-05FA-4325-8DDD-6629959B5D0A}" presName="pictRect" presStyleLbl="node1" presStyleIdx="5" presStyleCnt="10"/>
      <dgm:spPr>
        <a:noFill/>
        <a:ln>
          <a:solidFill>
            <a:schemeClr val="tx2"/>
          </a:solidFill>
        </a:ln>
      </dgm:spPr>
      <dgm:t>
        <a:bodyPr/>
        <a:lstStyle/>
        <a:p>
          <a:endParaRPr lang="zh-TW" altLang="en-US"/>
        </a:p>
      </dgm:t>
    </dgm:pt>
    <dgm:pt modelId="{D360AE73-FF6A-4D37-964A-50CD239C0692}" type="pres">
      <dgm:prSet presAssocID="{28E5BA71-05FA-4325-8DDD-6629959B5D0A}" presName="textRect" presStyleLbl="revTx" presStyleIdx="5" presStyleCnt="10">
        <dgm:presLayoutVars>
          <dgm:bulletEnabled val="1"/>
        </dgm:presLayoutVars>
      </dgm:prSet>
      <dgm:spPr/>
      <dgm:t>
        <a:bodyPr/>
        <a:lstStyle/>
        <a:p>
          <a:endParaRPr lang="zh-TW" altLang="en-US"/>
        </a:p>
      </dgm:t>
    </dgm:pt>
    <dgm:pt modelId="{2C2E2388-0D88-4A3A-8068-FEF0570D3A4B}" type="pres">
      <dgm:prSet presAssocID="{C00DA6C1-A86E-464E-B197-77F4A53E05CC}" presName="sibTrans" presStyleLbl="sibTrans2D1" presStyleIdx="0" presStyleCnt="0"/>
      <dgm:spPr/>
      <dgm:t>
        <a:bodyPr/>
        <a:lstStyle/>
        <a:p>
          <a:endParaRPr lang="zh-TW" altLang="en-US"/>
        </a:p>
      </dgm:t>
    </dgm:pt>
    <dgm:pt modelId="{DC1A0926-34CE-4270-A61A-4C63754C7A93}" type="pres">
      <dgm:prSet presAssocID="{D0988588-2DA7-4319-8FB4-9F8B5582FD4D}" presName="compNode" presStyleCnt="0"/>
      <dgm:spPr/>
    </dgm:pt>
    <dgm:pt modelId="{ACF56C4F-F99A-4F65-9DB1-8A930B2735A7}" type="pres">
      <dgm:prSet presAssocID="{D0988588-2DA7-4319-8FB4-9F8B5582FD4D}" presName="pictRect" presStyleLbl="node1" presStyleIdx="6" presStyleCnt="10"/>
      <dgm:spPr>
        <a:noFill/>
        <a:ln>
          <a:solidFill>
            <a:schemeClr val="tx2"/>
          </a:solidFill>
        </a:ln>
      </dgm:spPr>
      <dgm:t>
        <a:bodyPr/>
        <a:lstStyle/>
        <a:p>
          <a:endParaRPr lang="zh-TW" altLang="en-US"/>
        </a:p>
      </dgm:t>
    </dgm:pt>
    <dgm:pt modelId="{95591B5B-D483-455C-9A2B-DF010C7981D0}" type="pres">
      <dgm:prSet presAssocID="{D0988588-2DA7-4319-8FB4-9F8B5582FD4D}" presName="textRect" presStyleLbl="revTx" presStyleIdx="6" presStyleCnt="10">
        <dgm:presLayoutVars>
          <dgm:bulletEnabled val="1"/>
        </dgm:presLayoutVars>
      </dgm:prSet>
      <dgm:spPr/>
      <dgm:t>
        <a:bodyPr/>
        <a:lstStyle/>
        <a:p>
          <a:endParaRPr lang="zh-TW" altLang="en-US"/>
        </a:p>
      </dgm:t>
    </dgm:pt>
    <dgm:pt modelId="{C2DA84D8-FAF1-4FAB-80E1-D899FFAFF615}" type="pres">
      <dgm:prSet presAssocID="{0BD1EBE7-A244-458A-A3B5-EA4356292EDE}" presName="sibTrans" presStyleLbl="sibTrans2D1" presStyleIdx="0" presStyleCnt="0"/>
      <dgm:spPr/>
      <dgm:t>
        <a:bodyPr/>
        <a:lstStyle/>
        <a:p>
          <a:endParaRPr lang="zh-TW" altLang="en-US"/>
        </a:p>
      </dgm:t>
    </dgm:pt>
    <dgm:pt modelId="{BF101765-8604-4932-987F-566FFA065D7C}" type="pres">
      <dgm:prSet presAssocID="{B3991341-B077-4A68-BFE9-46DC09ED1B10}" presName="compNode" presStyleCnt="0"/>
      <dgm:spPr/>
    </dgm:pt>
    <dgm:pt modelId="{5223DDCA-3E4C-415C-BD2E-6007E4ABF264}" type="pres">
      <dgm:prSet presAssocID="{B3991341-B077-4A68-BFE9-46DC09ED1B10}" presName="pictRect" presStyleLbl="node1" presStyleIdx="7" presStyleCnt="10"/>
      <dgm:spPr>
        <a:noFill/>
        <a:ln>
          <a:solidFill>
            <a:schemeClr val="tx2"/>
          </a:solidFill>
        </a:ln>
      </dgm:spPr>
    </dgm:pt>
    <dgm:pt modelId="{46F2620E-7573-4926-BDE0-AC32B397B7EB}" type="pres">
      <dgm:prSet presAssocID="{B3991341-B077-4A68-BFE9-46DC09ED1B10}" presName="textRect" presStyleLbl="revTx" presStyleIdx="7" presStyleCnt="10">
        <dgm:presLayoutVars>
          <dgm:bulletEnabled val="1"/>
        </dgm:presLayoutVars>
      </dgm:prSet>
      <dgm:spPr/>
      <dgm:t>
        <a:bodyPr/>
        <a:lstStyle/>
        <a:p>
          <a:endParaRPr lang="en-US"/>
        </a:p>
      </dgm:t>
    </dgm:pt>
    <dgm:pt modelId="{9C83037A-1D06-4087-84E2-D88D757BA9F1}" type="pres">
      <dgm:prSet presAssocID="{D97C73F9-8FB2-43BD-B2CD-628CE35F0CCB}" presName="sibTrans" presStyleLbl="sibTrans2D1" presStyleIdx="0" presStyleCnt="0"/>
      <dgm:spPr/>
      <dgm:t>
        <a:bodyPr/>
        <a:lstStyle/>
        <a:p>
          <a:endParaRPr lang="en-US"/>
        </a:p>
      </dgm:t>
    </dgm:pt>
    <dgm:pt modelId="{876D9257-CABD-4A92-9AAE-F81A76B4CF61}" type="pres">
      <dgm:prSet presAssocID="{1130AFB4-11CB-4D9B-AFD4-497BD253A52F}" presName="compNode" presStyleCnt="0"/>
      <dgm:spPr/>
    </dgm:pt>
    <dgm:pt modelId="{DBF46C02-0960-41BF-87CD-D6723F5C21A8}" type="pres">
      <dgm:prSet presAssocID="{1130AFB4-11CB-4D9B-AFD4-497BD253A52F}" presName="pictRect" presStyleLbl="node1" presStyleIdx="8" presStyleCnt="10"/>
      <dgm:spPr>
        <a:noFill/>
        <a:ln>
          <a:solidFill>
            <a:schemeClr val="tx2"/>
          </a:solidFill>
        </a:ln>
      </dgm:spPr>
    </dgm:pt>
    <dgm:pt modelId="{5F34E204-3A8F-4E4D-AE3E-7E35F1FFCFDC}" type="pres">
      <dgm:prSet presAssocID="{1130AFB4-11CB-4D9B-AFD4-497BD253A52F}" presName="textRect" presStyleLbl="revTx" presStyleIdx="8" presStyleCnt="10">
        <dgm:presLayoutVars>
          <dgm:bulletEnabled val="1"/>
        </dgm:presLayoutVars>
      </dgm:prSet>
      <dgm:spPr/>
      <dgm:t>
        <a:bodyPr/>
        <a:lstStyle/>
        <a:p>
          <a:endParaRPr lang="en-US"/>
        </a:p>
      </dgm:t>
    </dgm:pt>
    <dgm:pt modelId="{99DA1BDE-593C-4457-94F6-A9FCCB2DF3C9}" type="pres">
      <dgm:prSet presAssocID="{35493376-86D2-4F08-9281-2F9B508CC0C4}" presName="sibTrans" presStyleLbl="sibTrans2D1" presStyleIdx="0" presStyleCnt="0"/>
      <dgm:spPr/>
      <dgm:t>
        <a:bodyPr/>
        <a:lstStyle/>
        <a:p>
          <a:endParaRPr lang="en-US"/>
        </a:p>
      </dgm:t>
    </dgm:pt>
    <dgm:pt modelId="{93A96767-3842-4B04-8D86-8A6B3B3CA9AF}" type="pres">
      <dgm:prSet presAssocID="{0CDF175D-8E10-42F2-864A-7E54A9592068}" presName="compNode" presStyleCnt="0"/>
      <dgm:spPr/>
    </dgm:pt>
    <dgm:pt modelId="{A43C7395-E815-4FA1-A8FF-70E1B4D5F871}" type="pres">
      <dgm:prSet presAssocID="{0CDF175D-8E10-42F2-864A-7E54A9592068}" presName="pictRect" presStyleLbl="node1" presStyleIdx="9" presStyleCnt="10"/>
      <dgm:spPr>
        <a:noFill/>
        <a:ln>
          <a:solidFill>
            <a:schemeClr val="tx2"/>
          </a:solidFill>
        </a:ln>
      </dgm:spPr>
    </dgm:pt>
    <dgm:pt modelId="{38B736F7-1BBB-4E1E-B07A-C9AD6C40D71B}" type="pres">
      <dgm:prSet presAssocID="{0CDF175D-8E10-42F2-864A-7E54A9592068}" presName="textRect" presStyleLbl="revTx" presStyleIdx="9" presStyleCnt="10">
        <dgm:presLayoutVars>
          <dgm:bulletEnabled val="1"/>
        </dgm:presLayoutVars>
      </dgm:prSet>
      <dgm:spPr/>
      <dgm:t>
        <a:bodyPr/>
        <a:lstStyle/>
        <a:p>
          <a:endParaRPr lang="en-US"/>
        </a:p>
      </dgm:t>
    </dgm:pt>
  </dgm:ptLst>
  <dgm:cxnLst>
    <dgm:cxn modelId="{B9E3D8F2-BDBC-43CA-AAF4-EAFD6C02A83C}" srcId="{04544792-123D-443F-AE5C-3FB075B1EEBF}" destId="{28E5BA71-05FA-4325-8DDD-6629959B5D0A}" srcOrd="5" destOrd="0" parTransId="{B88669CF-EA72-4DA4-8A07-72EB7AFB8E1C}" sibTransId="{C00DA6C1-A86E-464E-B197-77F4A53E05CC}"/>
    <dgm:cxn modelId="{8DABFD8A-6449-4253-AEC6-0B3C9D550156}" srcId="{04544792-123D-443F-AE5C-3FB075B1EEBF}" destId="{E04108A0-BE3F-4CAA-8CDC-001B6E5861A6}" srcOrd="4" destOrd="0" parTransId="{F3DCB450-609B-40E2-9AB0-6815D8F17631}" sibTransId="{5733D254-E6A1-429B-BE5F-89EC7671993D}"/>
    <dgm:cxn modelId="{1BC85CE9-7D02-4278-822E-CD61B79DB87F}" type="presOf" srcId="{043945D9-29F0-41CD-BB66-0FAE024F2886}" destId="{E7DD0D98-46A7-4A62-9A78-3F7170FD705C}" srcOrd="0" destOrd="0" presId="urn:microsoft.com/office/officeart/2005/8/layout/pList1"/>
    <dgm:cxn modelId="{38E30E80-8F96-48FA-872F-926227D8854A}" type="presOf" srcId="{0BD1EBE7-A244-458A-A3B5-EA4356292EDE}" destId="{C2DA84D8-FAF1-4FAB-80E1-D899FFAFF615}" srcOrd="0" destOrd="0" presId="urn:microsoft.com/office/officeart/2005/8/layout/pList1"/>
    <dgm:cxn modelId="{3EAF0E81-DE64-4FEA-A110-964B9C43CE58}" type="presOf" srcId="{E04108A0-BE3F-4CAA-8CDC-001B6E5861A6}" destId="{F2032EBE-07D3-4099-BE84-3A305CA13409}" srcOrd="0" destOrd="0" presId="urn:microsoft.com/office/officeart/2005/8/layout/pList1"/>
    <dgm:cxn modelId="{54959477-19E6-4BFF-945C-1F8C5DC64D53}" srcId="{04544792-123D-443F-AE5C-3FB075B1EEBF}" destId="{1130AFB4-11CB-4D9B-AFD4-497BD253A52F}" srcOrd="8" destOrd="0" parTransId="{35A7D11A-8122-442F-8A53-A0B0187BFE47}" sibTransId="{35493376-86D2-4F08-9281-2F9B508CC0C4}"/>
    <dgm:cxn modelId="{1BE7E257-D86F-4DE5-B2A4-BEF4A87C61DD}" type="presOf" srcId="{35493376-86D2-4F08-9281-2F9B508CC0C4}" destId="{99DA1BDE-593C-4457-94F6-A9FCCB2DF3C9}" srcOrd="0" destOrd="0" presId="urn:microsoft.com/office/officeart/2005/8/layout/pList1"/>
    <dgm:cxn modelId="{8E92DC21-41B0-4500-969B-F53B507BC06F}" type="presOf" srcId="{AD6BC126-61DC-444D-AEE1-E4DC264F6C5F}" destId="{2B02E9F1-7FEA-4EF2-907D-54BEC607E4ED}" srcOrd="0" destOrd="0" presId="urn:microsoft.com/office/officeart/2005/8/layout/pList1"/>
    <dgm:cxn modelId="{7173A0C4-E7AE-4FA8-A588-0819B9E4CB25}" type="presOf" srcId="{D97C73F9-8FB2-43BD-B2CD-628CE35F0CCB}" destId="{9C83037A-1D06-4087-84E2-D88D757BA9F1}" srcOrd="0" destOrd="0" presId="urn:microsoft.com/office/officeart/2005/8/layout/pList1"/>
    <dgm:cxn modelId="{45C63202-A1A9-4F0B-9BEC-CB4288BF8DF8}" srcId="{04544792-123D-443F-AE5C-3FB075B1EEBF}" destId="{0CDF175D-8E10-42F2-864A-7E54A9592068}" srcOrd="9" destOrd="0" parTransId="{BA09155F-D3A3-4D17-B8F1-7E198576CDAD}" sibTransId="{AAECD5E4-30C7-46BE-B4E0-3D5B10E05741}"/>
    <dgm:cxn modelId="{78A70C6C-29EA-45E7-9EE7-47C2119A8DDF}" type="presOf" srcId="{1130AFB4-11CB-4D9B-AFD4-497BD253A52F}" destId="{5F34E204-3A8F-4E4D-AE3E-7E35F1FFCFDC}" srcOrd="0" destOrd="0" presId="urn:microsoft.com/office/officeart/2005/8/layout/pList1"/>
    <dgm:cxn modelId="{117AB356-3FE8-413C-A4C4-9FE2C7E79F45}" srcId="{04544792-123D-443F-AE5C-3FB075B1EEBF}" destId="{D90DD9D7-5DA6-455D-8B95-04D52213811A}" srcOrd="3" destOrd="0" parTransId="{C0FCC485-7DAF-468A-93B2-0A8857584168}" sibTransId="{B4EE7D09-153D-4722-9796-5D5C98718C6D}"/>
    <dgm:cxn modelId="{9C4216AD-B4CB-47A8-AE23-D0229E58BF0B}" type="presOf" srcId="{D90DD9D7-5DA6-455D-8B95-04D52213811A}" destId="{CA63204F-FDB7-4EE9-9BDB-84AE2A939441}" srcOrd="0" destOrd="0" presId="urn:microsoft.com/office/officeart/2005/8/layout/pList1"/>
    <dgm:cxn modelId="{CC22DD74-2796-447F-9D2B-73689A0FEA3A}" type="presOf" srcId="{C00DA6C1-A86E-464E-B197-77F4A53E05CC}" destId="{2C2E2388-0D88-4A3A-8068-FEF0570D3A4B}" srcOrd="0" destOrd="0" presId="urn:microsoft.com/office/officeart/2005/8/layout/pList1"/>
    <dgm:cxn modelId="{05550C09-C6A4-415B-82CF-96A879C35EC5}" srcId="{04544792-123D-443F-AE5C-3FB075B1EEBF}" destId="{D0988588-2DA7-4319-8FB4-9F8B5582FD4D}" srcOrd="6" destOrd="0" parTransId="{ACCD66E6-6D88-45B3-97A4-C43931726D3E}" sibTransId="{0BD1EBE7-A244-458A-A3B5-EA4356292EDE}"/>
    <dgm:cxn modelId="{ED8CCD4F-D040-421E-BC7D-76F5D4BE0B7B}" type="presOf" srcId="{D0988588-2DA7-4319-8FB4-9F8B5582FD4D}" destId="{95591B5B-D483-455C-9A2B-DF010C7981D0}" srcOrd="0" destOrd="0" presId="urn:microsoft.com/office/officeart/2005/8/layout/pList1"/>
    <dgm:cxn modelId="{4A441434-0BC7-462F-9C7F-B7801CBDD7AA}" type="presOf" srcId="{5733D254-E6A1-429B-BE5F-89EC7671993D}" destId="{BAC03934-761E-44FC-B325-300885EBD470}" srcOrd="0" destOrd="0" presId="urn:microsoft.com/office/officeart/2005/8/layout/pList1"/>
    <dgm:cxn modelId="{71FA29DD-F976-4F19-9BAC-55FB195E7EF5}" srcId="{04544792-123D-443F-AE5C-3FB075B1EEBF}" destId="{31C67CD9-F5DE-4E16-8213-2A2720AB3445}" srcOrd="2" destOrd="0" parTransId="{25FC083C-A08B-496E-969E-4EF486A333D8}" sibTransId="{952F31B1-DAC2-4C67-8817-3E664F199AB9}"/>
    <dgm:cxn modelId="{5A2E8885-7756-4128-93FC-A59DC6A765A8}" type="presOf" srcId="{B3991341-B077-4A68-BFE9-46DC09ED1B10}" destId="{46F2620E-7573-4926-BDE0-AC32B397B7EB}" srcOrd="0" destOrd="0" presId="urn:microsoft.com/office/officeart/2005/8/layout/pList1"/>
    <dgm:cxn modelId="{75B31135-B2E2-48B2-8B41-AE7B17EDF18D}" srcId="{04544792-123D-443F-AE5C-3FB075B1EEBF}" destId="{67B6E65E-ADEE-4F45-B68A-B8AD44281A7A}" srcOrd="1" destOrd="0" parTransId="{163EB5AD-FE80-49B9-8D0B-35B337E6FF07}" sibTransId="{AD6BC126-61DC-444D-AEE1-E4DC264F6C5F}"/>
    <dgm:cxn modelId="{02E96AE5-0D8D-4C6E-9B1E-074FD9DF9833}" type="presOf" srcId="{04544792-123D-443F-AE5C-3FB075B1EEBF}" destId="{DE8A3FE9-3F2E-4F6F-93F1-47884BD6E614}" srcOrd="0" destOrd="0" presId="urn:microsoft.com/office/officeart/2005/8/layout/pList1"/>
    <dgm:cxn modelId="{EFF672CE-0124-4C39-B77B-35A6592CC182}" type="presOf" srcId="{952F31B1-DAC2-4C67-8817-3E664F199AB9}" destId="{33DA5771-E103-422D-88AD-36C0103765B1}" srcOrd="0" destOrd="0" presId="urn:microsoft.com/office/officeart/2005/8/layout/pList1"/>
    <dgm:cxn modelId="{C5895BBC-6E47-4297-864A-8506E6D1F28E}" type="presOf" srcId="{B4EE7D09-153D-4722-9796-5D5C98718C6D}" destId="{E2BE3E97-9C28-49A6-BA36-0B752ECC7CFD}" srcOrd="0" destOrd="0" presId="urn:microsoft.com/office/officeart/2005/8/layout/pList1"/>
    <dgm:cxn modelId="{22E993F1-40C7-43C0-907F-CE5DB375323F}" type="presOf" srcId="{0CDF175D-8E10-42F2-864A-7E54A9592068}" destId="{38B736F7-1BBB-4E1E-B07A-C9AD6C40D71B}" srcOrd="0" destOrd="0" presId="urn:microsoft.com/office/officeart/2005/8/layout/pList1"/>
    <dgm:cxn modelId="{E611D4F9-829A-48F0-BFD3-C06074199CAC}" srcId="{04544792-123D-443F-AE5C-3FB075B1EEBF}" destId="{043945D9-29F0-41CD-BB66-0FAE024F2886}" srcOrd="0" destOrd="0" parTransId="{F0B225C6-3493-43EA-9DB2-3EE9460B2594}" sibTransId="{A578FAFC-F431-4E9D-A9F8-D6B2B45D686A}"/>
    <dgm:cxn modelId="{9F92800F-EA80-4990-ACBE-360E77D2B879}" type="presOf" srcId="{31C67CD9-F5DE-4E16-8213-2A2720AB3445}" destId="{14134579-8658-45D8-A3A2-935DEBA21009}" srcOrd="0" destOrd="0" presId="urn:microsoft.com/office/officeart/2005/8/layout/pList1"/>
    <dgm:cxn modelId="{0FC6A7E8-5A86-4F06-80F1-77658EA6A9A5}" srcId="{04544792-123D-443F-AE5C-3FB075B1EEBF}" destId="{B3991341-B077-4A68-BFE9-46DC09ED1B10}" srcOrd="7" destOrd="0" parTransId="{3F8D5F4E-1F68-4439-8D15-99E19C49DDA5}" sibTransId="{D97C73F9-8FB2-43BD-B2CD-628CE35F0CCB}"/>
    <dgm:cxn modelId="{0B7BB3DB-F1AC-4814-AD02-442E2BDCF7A5}" type="presOf" srcId="{A578FAFC-F431-4E9D-A9F8-D6B2B45D686A}" destId="{D5D76875-1F23-4B36-9227-87D5DCBDA489}" srcOrd="0" destOrd="0" presId="urn:microsoft.com/office/officeart/2005/8/layout/pList1"/>
    <dgm:cxn modelId="{65EA9113-440C-4179-BFC5-8413E475871A}" type="presOf" srcId="{67B6E65E-ADEE-4F45-B68A-B8AD44281A7A}" destId="{D51BC168-499B-4CBE-8469-1D88700804DA}" srcOrd="0" destOrd="0" presId="urn:microsoft.com/office/officeart/2005/8/layout/pList1"/>
    <dgm:cxn modelId="{05594EF5-CC3A-42C5-B5D9-BCA9209A96F5}" type="presOf" srcId="{28E5BA71-05FA-4325-8DDD-6629959B5D0A}" destId="{D360AE73-FF6A-4D37-964A-50CD239C0692}" srcOrd="0" destOrd="0" presId="urn:microsoft.com/office/officeart/2005/8/layout/pList1"/>
    <dgm:cxn modelId="{85768F36-E136-42AE-AFC9-574C0BA65272}" type="presParOf" srcId="{DE8A3FE9-3F2E-4F6F-93F1-47884BD6E614}" destId="{603A9EBD-573A-41CD-ACB0-1D4F27A32E1C}" srcOrd="0" destOrd="0" presId="urn:microsoft.com/office/officeart/2005/8/layout/pList1"/>
    <dgm:cxn modelId="{80F40332-178D-433C-96C0-8CE03861A491}" type="presParOf" srcId="{603A9EBD-573A-41CD-ACB0-1D4F27A32E1C}" destId="{8DEE0FC1-F063-4AE6-8F45-8BC588E4CC62}" srcOrd="0" destOrd="0" presId="urn:microsoft.com/office/officeart/2005/8/layout/pList1"/>
    <dgm:cxn modelId="{D5CFFB10-6E8C-4AE5-91EF-CE4A777CF749}" type="presParOf" srcId="{603A9EBD-573A-41CD-ACB0-1D4F27A32E1C}" destId="{E7DD0D98-46A7-4A62-9A78-3F7170FD705C}" srcOrd="1" destOrd="0" presId="urn:microsoft.com/office/officeart/2005/8/layout/pList1"/>
    <dgm:cxn modelId="{1B14E77D-F1D0-4432-96D8-EA8BEAFF28FB}" type="presParOf" srcId="{DE8A3FE9-3F2E-4F6F-93F1-47884BD6E614}" destId="{D5D76875-1F23-4B36-9227-87D5DCBDA489}" srcOrd="1" destOrd="0" presId="urn:microsoft.com/office/officeart/2005/8/layout/pList1"/>
    <dgm:cxn modelId="{38E002B0-461F-43F6-9A7E-BDB1289A6B93}" type="presParOf" srcId="{DE8A3FE9-3F2E-4F6F-93F1-47884BD6E614}" destId="{D413118D-26C9-4DF1-8674-C746A5D23FA4}" srcOrd="2" destOrd="0" presId="urn:microsoft.com/office/officeart/2005/8/layout/pList1"/>
    <dgm:cxn modelId="{C5B0080D-EE32-4569-A7BB-A26AF8AE7400}" type="presParOf" srcId="{D413118D-26C9-4DF1-8674-C746A5D23FA4}" destId="{03AE24B8-F828-48D0-A59B-E4F766C9A4E6}" srcOrd="0" destOrd="0" presId="urn:microsoft.com/office/officeart/2005/8/layout/pList1"/>
    <dgm:cxn modelId="{6706724D-76D8-4B1D-BBF5-AA9B4EBC42BE}" type="presParOf" srcId="{D413118D-26C9-4DF1-8674-C746A5D23FA4}" destId="{D51BC168-499B-4CBE-8469-1D88700804DA}" srcOrd="1" destOrd="0" presId="urn:microsoft.com/office/officeart/2005/8/layout/pList1"/>
    <dgm:cxn modelId="{752A3911-C70D-40C9-9898-3F4D7186700C}" type="presParOf" srcId="{DE8A3FE9-3F2E-4F6F-93F1-47884BD6E614}" destId="{2B02E9F1-7FEA-4EF2-907D-54BEC607E4ED}" srcOrd="3" destOrd="0" presId="urn:microsoft.com/office/officeart/2005/8/layout/pList1"/>
    <dgm:cxn modelId="{AFB7721B-110E-48AD-8D4F-AE3A03DEE97B}" type="presParOf" srcId="{DE8A3FE9-3F2E-4F6F-93F1-47884BD6E614}" destId="{23D3315D-3F7E-4311-BF80-4614F3105DE0}" srcOrd="4" destOrd="0" presId="urn:microsoft.com/office/officeart/2005/8/layout/pList1"/>
    <dgm:cxn modelId="{382B8996-63EF-4BC5-89FE-FAA8EB64A9A4}" type="presParOf" srcId="{23D3315D-3F7E-4311-BF80-4614F3105DE0}" destId="{514F16BB-2FC8-4CE0-9ED7-3C4347A50D2A}" srcOrd="0" destOrd="0" presId="urn:microsoft.com/office/officeart/2005/8/layout/pList1"/>
    <dgm:cxn modelId="{79E0409C-7564-431F-B7FC-F02DDC3B89B3}" type="presParOf" srcId="{23D3315D-3F7E-4311-BF80-4614F3105DE0}" destId="{14134579-8658-45D8-A3A2-935DEBA21009}" srcOrd="1" destOrd="0" presId="urn:microsoft.com/office/officeart/2005/8/layout/pList1"/>
    <dgm:cxn modelId="{8C1CBA03-3AFF-49DB-B0D5-A3C74555452B}" type="presParOf" srcId="{DE8A3FE9-3F2E-4F6F-93F1-47884BD6E614}" destId="{33DA5771-E103-422D-88AD-36C0103765B1}" srcOrd="5" destOrd="0" presId="urn:microsoft.com/office/officeart/2005/8/layout/pList1"/>
    <dgm:cxn modelId="{07EB1B1F-696E-4891-A649-B82BC55F5E48}" type="presParOf" srcId="{DE8A3FE9-3F2E-4F6F-93F1-47884BD6E614}" destId="{263CF64E-D58F-4327-BF9F-696713515E2A}" srcOrd="6" destOrd="0" presId="urn:microsoft.com/office/officeart/2005/8/layout/pList1"/>
    <dgm:cxn modelId="{CE9E7120-D56B-4F83-96CD-3CAD1961E87A}" type="presParOf" srcId="{263CF64E-D58F-4327-BF9F-696713515E2A}" destId="{CFA1EAF7-753B-4887-B74C-3A161CC76CC0}" srcOrd="0" destOrd="0" presId="urn:microsoft.com/office/officeart/2005/8/layout/pList1"/>
    <dgm:cxn modelId="{1C5957A1-ADFE-4C38-BEBE-8FB34CDF2DDA}" type="presParOf" srcId="{263CF64E-D58F-4327-BF9F-696713515E2A}" destId="{CA63204F-FDB7-4EE9-9BDB-84AE2A939441}" srcOrd="1" destOrd="0" presId="urn:microsoft.com/office/officeart/2005/8/layout/pList1"/>
    <dgm:cxn modelId="{5CE77B8B-CFB9-474D-8C07-A3D7B727D189}" type="presParOf" srcId="{DE8A3FE9-3F2E-4F6F-93F1-47884BD6E614}" destId="{E2BE3E97-9C28-49A6-BA36-0B752ECC7CFD}" srcOrd="7" destOrd="0" presId="urn:microsoft.com/office/officeart/2005/8/layout/pList1"/>
    <dgm:cxn modelId="{585DD570-CF2A-4661-82C5-169A493FBA5E}" type="presParOf" srcId="{DE8A3FE9-3F2E-4F6F-93F1-47884BD6E614}" destId="{25E96931-4407-4730-885E-C3EA6774B4F1}" srcOrd="8" destOrd="0" presId="urn:microsoft.com/office/officeart/2005/8/layout/pList1"/>
    <dgm:cxn modelId="{A1FC457C-910D-434E-82EB-65BA31804F15}" type="presParOf" srcId="{25E96931-4407-4730-885E-C3EA6774B4F1}" destId="{3FE5F577-9065-4B1A-A08C-046971AF758F}" srcOrd="0" destOrd="0" presId="urn:microsoft.com/office/officeart/2005/8/layout/pList1"/>
    <dgm:cxn modelId="{FF0E98DC-FFE2-48BE-BB66-0DD73F25D605}" type="presParOf" srcId="{25E96931-4407-4730-885E-C3EA6774B4F1}" destId="{F2032EBE-07D3-4099-BE84-3A305CA13409}" srcOrd="1" destOrd="0" presId="urn:microsoft.com/office/officeart/2005/8/layout/pList1"/>
    <dgm:cxn modelId="{11C76048-2D75-4F1F-A551-DFC48A4B1CF6}" type="presParOf" srcId="{DE8A3FE9-3F2E-4F6F-93F1-47884BD6E614}" destId="{BAC03934-761E-44FC-B325-300885EBD470}" srcOrd="9" destOrd="0" presId="urn:microsoft.com/office/officeart/2005/8/layout/pList1"/>
    <dgm:cxn modelId="{18D865DE-DF69-497F-8048-55418E212966}" type="presParOf" srcId="{DE8A3FE9-3F2E-4F6F-93F1-47884BD6E614}" destId="{42CBC31A-2465-4519-A3A0-C19FCAF0E17E}" srcOrd="10" destOrd="0" presId="urn:microsoft.com/office/officeart/2005/8/layout/pList1"/>
    <dgm:cxn modelId="{3FA7FD04-D686-48A6-B141-535E18C40759}" type="presParOf" srcId="{42CBC31A-2465-4519-A3A0-C19FCAF0E17E}" destId="{569478E5-A27C-43A5-936C-E113F1B211DA}" srcOrd="0" destOrd="0" presId="urn:microsoft.com/office/officeart/2005/8/layout/pList1"/>
    <dgm:cxn modelId="{D7965BDE-BFFF-464E-A2BD-3236B298D966}" type="presParOf" srcId="{42CBC31A-2465-4519-A3A0-C19FCAF0E17E}" destId="{D360AE73-FF6A-4D37-964A-50CD239C0692}" srcOrd="1" destOrd="0" presId="urn:microsoft.com/office/officeart/2005/8/layout/pList1"/>
    <dgm:cxn modelId="{4AF01E65-6A07-42F6-954F-36E8407E2E4A}" type="presParOf" srcId="{DE8A3FE9-3F2E-4F6F-93F1-47884BD6E614}" destId="{2C2E2388-0D88-4A3A-8068-FEF0570D3A4B}" srcOrd="11" destOrd="0" presId="urn:microsoft.com/office/officeart/2005/8/layout/pList1"/>
    <dgm:cxn modelId="{9EF88855-CFA8-4F1E-BA48-561A4B7C3659}" type="presParOf" srcId="{DE8A3FE9-3F2E-4F6F-93F1-47884BD6E614}" destId="{DC1A0926-34CE-4270-A61A-4C63754C7A93}" srcOrd="12" destOrd="0" presId="urn:microsoft.com/office/officeart/2005/8/layout/pList1"/>
    <dgm:cxn modelId="{61FA4096-B820-43F4-BD86-AE058783A232}" type="presParOf" srcId="{DC1A0926-34CE-4270-A61A-4C63754C7A93}" destId="{ACF56C4F-F99A-4F65-9DB1-8A930B2735A7}" srcOrd="0" destOrd="0" presId="urn:microsoft.com/office/officeart/2005/8/layout/pList1"/>
    <dgm:cxn modelId="{4C8D6A50-3617-4986-BCD5-FB68D0ADFBAD}" type="presParOf" srcId="{DC1A0926-34CE-4270-A61A-4C63754C7A93}" destId="{95591B5B-D483-455C-9A2B-DF010C7981D0}" srcOrd="1" destOrd="0" presId="urn:microsoft.com/office/officeart/2005/8/layout/pList1"/>
    <dgm:cxn modelId="{99494B04-55F5-4520-971C-5BD3612154E9}" type="presParOf" srcId="{DE8A3FE9-3F2E-4F6F-93F1-47884BD6E614}" destId="{C2DA84D8-FAF1-4FAB-80E1-D899FFAFF615}" srcOrd="13" destOrd="0" presId="urn:microsoft.com/office/officeart/2005/8/layout/pList1"/>
    <dgm:cxn modelId="{394FA209-84C7-4537-BA33-DFBBFA0AB85B}" type="presParOf" srcId="{DE8A3FE9-3F2E-4F6F-93F1-47884BD6E614}" destId="{BF101765-8604-4932-987F-566FFA065D7C}" srcOrd="14" destOrd="0" presId="urn:microsoft.com/office/officeart/2005/8/layout/pList1"/>
    <dgm:cxn modelId="{820EAB25-4EB4-4E83-B1D2-E64438F73F52}" type="presParOf" srcId="{BF101765-8604-4932-987F-566FFA065D7C}" destId="{5223DDCA-3E4C-415C-BD2E-6007E4ABF264}" srcOrd="0" destOrd="0" presId="urn:microsoft.com/office/officeart/2005/8/layout/pList1"/>
    <dgm:cxn modelId="{3E158FA6-B88A-4554-AB5F-E666898BC929}" type="presParOf" srcId="{BF101765-8604-4932-987F-566FFA065D7C}" destId="{46F2620E-7573-4926-BDE0-AC32B397B7EB}" srcOrd="1" destOrd="0" presId="urn:microsoft.com/office/officeart/2005/8/layout/pList1"/>
    <dgm:cxn modelId="{1FB4DA83-2709-43A7-A5DD-5F35CC65CF5F}" type="presParOf" srcId="{DE8A3FE9-3F2E-4F6F-93F1-47884BD6E614}" destId="{9C83037A-1D06-4087-84E2-D88D757BA9F1}" srcOrd="15" destOrd="0" presId="urn:microsoft.com/office/officeart/2005/8/layout/pList1"/>
    <dgm:cxn modelId="{71E050B5-509C-4F1F-A71D-1A6C7E2529C4}" type="presParOf" srcId="{DE8A3FE9-3F2E-4F6F-93F1-47884BD6E614}" destId="{876D9257-CABD-4A92-9AAE-F81A76B4CF61}" srcOrd="16" destOrd="0" presId="urn:microsoft.com/office/officeart/2005/8/layout/pList1"/>
    <dgm:cxn modelId="{F509F4D3-1B85-4C9D-AE42-33CF78D1D33D}" type="presParOf" srcId="{876D9257-CABD-4A92-9AAE-F81A76B4CF61}" destId="{DBF46C02-0960-41BF-87CD-D6723F5C21A8}" srcOrd="0" destOrd="0" presId="urn:microsoft.com/office/officeart/2005/8/layout/pList1"/>
    <dgm:cxn modelId="{56332403-1722-4BAA-93C3-D53A1200B4A2}" type="presParOf" srcId="{876D9257-CABD-4A92-9AAE-F81A76B4CF61}" destId="{5F34E204-3A8F-4E4D-AE3E-7E35F1FFCFDC}" srcOrd="1" destOrd="0" presId="urn:microsoft.com/office/officeart/2005/8/layout/pList1"/>
    <dgm:cxn modelId="{BBC63E3C-33EA-4C07-B12C-66003A7F7838}" type="presParOf" srcId="{DE8A3FE9-3F2E-4F6F-93F1-47884BD6E614}" destId="{99DA1BDE-593C-4457-94F6-A9FCCB2DF3C9}" srcOrd="17" destOrd="0" presId="urn:microsoft.com/office/officeart/2005/8/layout/pList1"/>
    <dgm:cxn modelId="{359C9BE8-1EA3-4A64-9422-C575E96FB071}" type="presParOf" srcId="{DE8A3FE9-3F2E-4F6F-93F1-47884BD6E614}" destId="{93A96767-3842-4B04-8D86-8A6B3B3CA9AF}" srcOrd="18" destOrd="0" presId="urn:microsoft.com/office/officeart/2005/8/layout/pList1"/>
    <dgm:cxn modelId="{0012657C-D986-4237-B8A6-360AB35C8483}" type="presParOf" srcId="{93A96767-3842-4B04-8D86-8A6B3B3CA9AF}" destId="{A43C7395-E815-4FA1-A8FF-70E1B4D5F871}" srcOrd="0" destOrd="0" presId="urn:microsoft.com/office/officeart/2005/8/layout/pList1"/>
    <dgm:cxn modelId="{21ED68DB-B60A-4BB2-B67B-2BD576DBBF55}" type="presParOf" srcId="{93A96767-3842-4B04-8D86-8A6B3B3CA9AF}" destId="{38B736F7-1BBB-4E1E-B07A-C9AD6C40D71B}" srcOrd="1" destOrd="0" presId="urn:microsoft.com/office/officeart/2005/8/layout/p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55133B6-77DC-4E7A-AD52-BE30CACDE96A}" type="doc">
      <dgm:prSet loTypeId="urn:microsoft.com/office/officeart/2005/8/layout/vList6" loCatId="process" qsTypeId="urn:microsoft.com/office/officeart/2005/8/quickstyle/simple1" qsCatId="simple" csTypeId="urn:microsoft.com/office/officeart/2005/8/colors/accent1_5" csCatId="accent1" phldr="1"/>
      <dgm:spPr/>
      <dgm:t>
        <a:bodyPr/>
        <a:lstStyle/>
        <a:p>
          <a:endParaRPr lang="zh-TW" altLang="en-US"/>
        </a:p>
      </dgm:t>
    </dgm:pt>
    <dgm:pt modelId="{DF1C5B1B-E9E6-4914-A843-3BB99712D421}">
      <dgm:prSet phldrT="[文字]" custT="1"/>
      <dgm:spPr/>
      <dgm:t>
        <a:bodyPr/>
        <a:lstStyle/>
        <a:p>
          <a:r>
            <a:rPr lang="zh-TW" altLang="en-US" sz="3600" dirty="0" smtClean="0"/>
            <a:t>事件</a:t>
          </a:r>
          <a:endParaRPr lang="zh-TW" altLang="en-US" sz="3600" dirty="0"/>
        </a:p>
      </dgm:t>
    </dgm:pt>
    <dgm:pt modelId="{E0E233B6-A570-448C-BFFF-E71C38043C99}" type="parTrans" cxnId="{DF3366A4-7662-4C19-AEAB-10C6D40C9D0C}">
      <dgm:prSet/>
      <dgm:spPr/>
      <dgm:t>
        <a:bodyPr/>
        <a:lstStyle/>
        <a:p>
          <a:endParaRPr lang="zh-TW" altLang="en-US"/>
        </a:p>
      </dgm:t>
    </dgm:pt>
    <dgm:pt modelId="{675E9975-C788-422A-B86E-D8F0D9179F32}" type="sibTrans" cxnId="{DF3366A4-7662-4C19-AEAB-10C6D40C9D0C}">
      <dgm:prSet/>
      <dgm:spPr/>
      <dgm:t>
        <a:bodyPr/>
        <a:lstStyle/>
        <a:p>
          <a:endParaRPr lang="zh-TW" altLang="en-US"/>
        </a:p>
      </dgm:t>
    </dgm:pt>
    <dgm:pt modelId="{EB1EA6E5-2B33-457C-90D4-0226D50A1186}">
      <dgm:prSet phldrT="[文字]"/>
      <dgm:spPr/>
      <dgm:t>
        <a:bodyPr/>
        <a:lstStyle/>
        <a:p>
          <a:r>
            <a:rPr lang="zh-TW" altLang="en-US" dirty="0" smtClean="0"/>
            <a:t>攝影機事件</a:t>
          </a:r>
          <a:r>
            <a:rPr lang="en-US" altLang="zh-TW" dirty="0" smtClean="0"/>
            <a:t>: </a:t>
          </a:r>
          <a:r>
            <a:rPr lang="zh-TW" altLang="en-US" dirty="0" smtClean="0"/>
            <a:t>移動偵測、警爆輸入、攝影機斷線</a:t>
          </a:r>
          <a:endParaRPr lang="zh-TW" altLang="en-US" dirty="0"/>
        </a:p>
      </dgm:t>
    </dgm:pt>
    <dgm:pt modelId="{6A485D0B-C490-4BD0-A88E-400D9C266B2B}" type="parTrans" cxnId="{13432950-9271-4394-8A80-548B2ED922BF}">
      <dgm:prSet/>
      <dgm:spPr/>
      <dgm:t>
        <a:bodyPr/>
        <a:lstStyle/>
        <a:p>
          <a:endParaRPr lang="zh-TW" altLang="en-US"/>
        </a:p>
      </dgm:t>
    </dgm:pt>
    <dgm:pt modelId="{71C30B92-144D-4BFA-B69C-B2A5AE48B2F8}" type="sibTrans" cxnId="{13432950-9271-4394-8A80-548B2ED922BF}">
      <dgm:prSet/>
      <dgm:spPr/>
      <dgm:t>
        <a:bodyPr/>
        <a:lstStyle/>
        <a:p>
          <a:endParaRPr lang="zh-TW" altLang="en-US"/>
        </a:p>
      </dgm:t>
    </dgm:pt>
    <dgm:pt modelId="{CB4561C9-054C-4EDF-B74E-FC3CE6884780}">
      <dgm:prSet phldrT="[文字]" custT="1"/>
      <dgm:spPr/>
      <dgm:t>
        <a:bodyPr/>
        <a:lstStyle/>
        <a:p>
          <a:r>
            <a:rPr lang="zh-TW" altLang="en-US" sz="3600" dirty="0" smtClean="0"/>
            <a:t>動作</a:t>
          </a:r>
          <a:endParaRPr lang="zh-TW" altLang="en-US" sz="3600" dirty="0"/>
        </a:p>
      </dgm:t>
    </dgm:pt>
    <dgm:pt modelId="{99FCB94F-4113-4A6E-A9B8-B468D07F90D6}" type="parTrans" cxnId="{465212EE-362B-4279-BA0B-E8043EF42F21}">
      <dgm:prSet/>
      <dgm:spPr/>
      <dgm:t>
        <a:bodyPr/>
        <a:lstStyle/>
        <a:p>
          <a:endParaRPr lang="zh-TW" altLang="en-US"/>
        </a:p>
      </dgm:t>
    </dgm:pt>
    <dgm:pt modelId="{371B8D19-7ABE-4627-B29F-BD8AE23FA32B}" type="sibTrans" cxnId="{465212EE-362B-4279-BA0B-E8043EF42F21}">
      <dgm:prSet/>
      <dgm:spPr/>
      <dgm:t>
        <a:bodyPr/>
        <a:lstStyle/>
        <a:p>
          <a:endParaRPr lang="zh-TW" altLang="en-US"/>
        </a:p>
      </dgm:t>
    </dgm:pt>
    <dgm:pt modelId="{8C8A2AB3-3F43-40C0-ADE6-BCEBA7F40DAB}">
      <dgm:prSet phldrT="[文字]"/>
      <dgm:spPr/>
      <dgm:t>
        <a:bodyPr/>
        <a:lstStyle/>
        <a:p>
          <a:r>
            <a:rPr lang="zh-TW" altLang="en-US" dirty="0" smtClean="0"/>
            <a:t>外部</a:t>
          </a:r>
          <a:r>
            <a:rPr lang="en-US" altLang="zh-TW" dirty="0" smtClean="0"/>
            <a:t>Event: </a:t>
          </a:r>
          <a:r>
            <a:rPr lang="zh-TW" altLang="en-US" dirty="0" smtClean="0"/>
            <a:t>自定義事件</a:t>
          </a:r>
          <a:endParaRPr lang="zh-TW" altLang="en-US" dirty="0"/>
        </a:p>
      </dgm:t>
    </dgm:pt>
    <dgm:pt modelId="{15482C54-E6E9-443D-92A7-32E67D865DF4}" type="parTrans" cxnId="{196B8C61-694A-4545-9A75-DA59A50AE2E5}">
      <dgm:prSet/>
      <dgm:spPr/>
      <dgm:t>
        <a:bodyPr/>
        <a:lstStyle/>
        <a:p>
          <a:endParaRPr lang="zh-TW" altLang="en-US"/>
        </a:p>
      </dgm:t>
    </dgm:pt>
    <dgm:pt modelId="{4DF82426-7D92-46E2-9555-818788A7EE13}" type="sibTrans" cxnId="{196B8C61-694A-4545-9A75-DA59A50AE2E5}">
      <dgm:prSet/>
      <dgm:spPr/>
      <dgm:t>
        <a:bodyPr/>
        <a:lstStyle/>
        <a:p>
          <a:endParaRPr lang="zh-TW" altLang="en-US"/>
        </a:p>
      </dgm:t>
    </dgm:pt>
    <dgm:pt modelId="{D608FDBD-F80A-446E-9FB5-8AE7A811BE75}">
      <dgm:prSet phldrT="[文字]"/>
      <dgm:spPr/>
      <dgm:t>
        <a:bodyPr/>
        <a:lstStyle/>
        <a:p>
          <a:r>
            <a:rPr lang="zh-TW" altLang="en-US" dirty="0" smtClean="0"/>
            <a:t>使用者自定義動作</a:t>
          </a:r>
          <a:endParaRPr lang="zh-TW" altLang="en-US" dirty="0"/>
        </a:p>
      </dgm:t>
    </dgm:pt>
    <dgm:pt modelId="{DBBF0A2D-5825-4C7E-A7D0-A319F976F0AC}" type="sibTrans" cxnId="{CFE1628B-FD0E-4BEB-A509-D0A1ED597BA6}">
      <dgm:prSet/>
      <dgm:spPr/>
      <dgm:t>
        <a:bodyPr/>
        <a:lstStyle/>
        <a:p>
          <a:endParaRPr lang="en-US"/>
        </a:p>
      </dgm:t>
    </dgm:pt>
    <dgm:pt modelId="{374D274A-1FAD-40ED-A609-A60C550509BF}" type="parTrans" cxnId="{CFE1628B-FD0E-4BEB-A509-D0A1ED597BA6}">
      <dgm:prSet/>
      <dgm:spPr/>
      <dgm:t>
        <a:bodyPr/>
        <a:lstStyle/>
        <a:p>
          <a:endParaRPr lang="en-US"/>
        </a:p>
      </dgm:t>
    </dgm:pt>
    <dgm:pt modelId="{BFA95B05-4181-4EB0-A028-B1632CC7CC3A}">
      <dgm:prSet phldrT="[文字]"/>
      <dgm:spPr/>
      <dgm:t>
        <a:bodyPr/>
        <a:lstStyle/>
        <a:p>
          <a:r>
            <a:rPr lang="zh-TW" altLang="en-US" dirty="0" smtClean="0"/>
            <a:t>多頻道</a:t>
          </a:r>
          <a:r>
            <a:rPr lang="zh-TW" altLang="zh-TW" dirty="0" smtClean="0"/>
            <a:t>警報</a:t>
          </a:r>
          <a:r>
            <a:rPr lang="zh-TW" altLang="en-US" dirty="0" smtClean="0"/>
            <a:t>錄影、</a:t>
          </a:r>
          <a:r>
            <a:rPr lang="en-US" altLang="zh-TW" dirty="0" smtClean="0"/>
            <a:t>NVR</a:t>
          </a:r>
          <a:r>
            <a:rPr lang="zh-TW" altLang="en-US" dirty="0" smtClean="0"/>
            <a:t>蜂鳴器</a:t>
          </a:r>
          <a:endParaRPr lang="zh-TW" altLang="en-US" dirty="0"/>
        </a:p>
      </dgm:t>
    </dgm:pt>
    <dgm:pt modelId="{987AFF26-AA28-4985-9EF6-CC484AF1FD6C}" type="sibTrans" cxnId="{77A67E6F-30D0-4BEA-8000-F68B1650779D}">
      <dgm:prSet/>
      <dgm:spPr/>
      <dgm:t>
        <a:bodyPr/>
        <a:lstStyle/>
        <a:p>
          <a:endParaRPr lang="zh-TW" altLang="en-US"/>
        </a:p>
      </dgm:t>
    </dgm:pt>
    <dgm:pt modelId="{B441EC35-2A23-4EE5-86FE-3598AD72676F}" type="parTrans" cxnId="{77A67E6F-30D0-4BEA-8000-F68B1650779D}">
      <dgm:prSet/>
      <dgm:spPr/>
      <dgm:t>
        <a:bodyPr/>
        <a:lstStyle/>
        <a:p>
          <a:endParaRPr lang="zh-TW" altLang="en-US"/>
        </a:p>
      </dgm:t>
    </dgm:pt>
    <dgm:pt modelId="{ABA732F6-6032-4A21-B74C-62276002B000}">
      <dgm:prSet phldrT="[文字]"/>
      <dgm:spPr/>
      <dgm:t>
        <a:bodyPr/>
        <a:lstStyle/>
        <a:p>
          <a:r>
            <a:rPr lang="en-US" altLang="zh-TW" dirty="0" smtClean="0"/>
            <a:t>NVR</a:t>
          </a:r>
          <a:r>
            <a:rPr lang="zh-TW" altLang="en-US" dirty="0" smtClean="0"/>
            <a:t>事件</a:t>
          </a:r>
          <a:r>
            <a:rPr lang="en-US" altLang="zh-TW" dirty="0" smtClean="0"/>
            <a:t>: </a:t>
          </a:r>
          <a:r>
            <a:rPr lang="zh-TW" altLang="en-US" dirty="0" smtClean="0"/>
            <a:t>錄影失敗</a:t>
          </a:r>
          <a:endParaRPr lang="zh-TW" altLang="en-US" dirty="0"/>
        </a:p>
      </dgm:t>
    </dgm:pt>
    <dgm:pt modelId="{5716C51A-1208-4411-AC4F-B5D81BF3EFE0}" type="parTrans" cxnId="{690BA5A6-D25F-499B-88B6-D6BDA06D20D8}">
      <dgm:prSet/>
      <dgm:spPr/>
    </dgm:pt>
    <dgm:pt modelId="{7552E423-131B-4E74-86FE-22183797DF2B}" type="sibTrans" cxnId="{690BA5A6-D25F-499B-88B6-D6BDA06D20D8}">
      <dgm:prSet/>
      <dgm:spPr/>
    </dgm:pt>
    <dgm:pt modelId="{52CE7E5C-4A77-40FA-A7D8-05B53E773D5A}">
      <dgm:prSet phldrT="[文字]"/>
      <dgm:spPr/>
      <dgm:t>
        <a:bodyPr/>
        <a:lstStyle/>
        <a:p>
          <a:r>
            <a:rPr lang="zh-TW" altLang="zh-TW" dirty="0" smtClean="0"/>
            <a:t>移動至預設點、攝影機數位輸出</a:t>
          </a:r>
          <a:endParaRPr lang="zh-TW" altLang="en-US" dirty="0"/>
        </a:p>
      </dgm:t>
    </dgm:pt>
    <dgm:pt modelId="{5663F98F-3DE4-4066-B266-1B10A759E65D}" type="parTrans" cxnId="{B767E4B9-B5C5-4079-808C-BE1120811B41}">
      <dgm:prSet/>
      <dgm:spPr/>
    </dgm:pt>
    <dgm:pt modelId="{5EEC071F-636F-4C59-B140-151571D5242A}" type="sibTrans" cxnId="{B767E4B9-B5C5-4079-808C-BE1120811B41}">
      <dgm:prSet/>
      <dgm:spPr/>
    </dgm:pt>
    <dgm:pt modelId="{F2F4FD4C-E396-408A-A60A-6A999A875E12}">
      <dgm:prSet phldrT="[文字]"/>
      <dgm:spPr/>
      <dgm:t>
        <a:bodyPr/>
        <a:lstStyle/>
        <a:p>
          <a:r>
            <a:rPr lang="en-US" altLang="zh-TW" dirty="0" smtClean="0"/>
            <a:t>Email</a:t>
          </a:r>
          <a:r>
            <a:rPr lang="zh-TW" altLang="zh-TW" dirty="0" smtClean="0"/>
            <a:t>及簡訊通知</a:t>
          </a:r>
          <a:endParaRPr lang="zh-TW" altLang="en-US" dirty="0"/>
        </a:p>
      </dgm:t>
    </dgm:pt>
    <dgm:pt modelId="{29B5FEE4-0376-405C-A3D2-94BCD7482F0A}" type="parTrans" cxnId="{CA5D0DC1-A582-4EE1-A17C-70366CC46B97}">
      <dgm:prSet/>
      <dgm:spPr/>
    </dgm:pt>
    <dgm:pt modelId="{5D0C39AD-2F1E-4766-8E1A-78CFCCD90E5A}" type="sibTrans" cxnId="{CA5D0DC1-A582-4EE1-A17C-70366CC46B97}">
      <dgm:prSet/>
      <dgm:spPr/>
    </dgm:pt>
    <dgm:pt modelId="{816C8622-445A-455D-89A1-6B0B5D874CAF}" type="pres">
      <dgm:prSet presAssocID="{655133B6-77DC-4E7A-AD52-BE30CACDE96A}" presName="Name0" presStyleCnt="0">
        <dgm:presLayoutVars>
          <dgm:dir/>
          <dgm:animLvl val="lvl"/>
          <dgm:resizeHandles/>
        </dgm:presLayoutVars>
      </dgm:prSet>
      <dgm:spPr/>
      <dgm:t>
        <a:bodyPr/>
        <a:lstStyle/>
        <a:p>
          <a:endParaRPr lang="zh-TW" altLang="en-US"/>
        </a:p>
      </dgm:t>
    </dgm:pt>
    <dgm:pt modelId="{EB219E76-8570-4126-910D-58BAE4EB91F7}" type="pres">
      <dgm:prSet presAssocID="{DF1C5B1B-E9E6-4914-A843-3BB99712D421}" presName="linNode" presStyleCnt="0"/>
      <dgm:spPr/>
    </dgm:pt>
    <dgm:pt modelId="{A56E74F5-F400-4766-B2DD-41A14466A097}" type="pres">
      <dgm:prSet presAssocID="{DF1C5B1B-E9E6-4914-A843-3BB99712D421}" presName="parentShp" presStyleLbl="node1" presStyleIdx="0" presStyleCnt="2" custScaleX="73998">
        <dgm:presLayoutVars>
          <dgm:bulletEnabled val="1"/>
        </dgm:presLayoutVars>
      </dgm:prSet>
      <dgm:spPr/>
      <dgm:t>
        <a:bodyPr/>
        <a:lstStyle/>
        <a:p>
          <a:endParaRPr lang="zh-TW" altLang="en-US"/>
        </a:p>
      </dgm:t>
    </dgm:pt>
    <dgm:pt modelId="{CD84BF6B-99DB-49D9-AE67-E3B8639B5AD0}" type="pres">
      <dgm:prSet presAssocID="{DF1C5B1B-E9E6-4914-A843-3BB99712D421}" presName="childShp" presStyleLbl="bgAccFollowNode1" presStyleIdx="0" presStyleCnt="2">
        <dgm:presLayoutVars>
          <dgm:bulletEnabled val="1"/>
        </dgm:presLayoutVars>
      </dgm:prSet>
      <dgm:spPr/>
      <dgm:t>
        <a:bodyPr/>
        <a:lstStyle/>
        <a:p>
          <a:endParaRPr lang="zh-TW" altLang="en-US"/>
        </a:p>
      </dgm:t>
    </dgm:pt>
    <dgm:pt modelId="{FBADFE74-1B23-4BE6-BC9D-7F8D0C5B5E6C}" type="pres">
      <dgm:prSet presAssocID="{675E9975-C788-422A-B86E-D8F0D9179F32}" presName="spacing" presStyleCnt="0"/>
      <dgm:spPr/>
    </dgm:pt>
    <dgm:pt modelId="{870A0307-7C4F-45F1-9D30-B217B931148E}" type="pres">
      <dgm:prSet presAssocID="{CB4561C9-054C-4EDF-B74E-FC3CE6884780}" presName="linNode" presStyleCnt="0"/>
      <dgm:spPr/>
    </dgm:pt>
    <dgm:pt modelId="{CBA930E4-01A0-4B70-844B-B1D309AC120B}" type="pres">
      <dgm:prSet presAssocID="{CB4561C9-054C-4EDF-B74E-FC3CE6884780}" presName="parentShp" presStyleLbl="node1" presStyleIdx="1" presStyleCnt="2" custScaleX="73998">
        <dgm:presLayoutVars>
          <dgm:bulletEnabled val="1"/>
        </dgm:presLayoutVars>
      </dgm:prSet>
      <dgm:spPr/>
      <dgm:t>
        <a:bodyPr/>
        <a:lstStyle/>
        <a:p>
          <a:endParaRPr lang="zh-TW" altLang="en-US"/>
        </a:p>
      </dgm:t>
    </dgm:pt>
    <dgm:pt modelId="{F19F72BD-4E34-400A-95CB-9ABC91E5AA85}" type="pres">
      <dgm:prSet presAssocID="{CB4561C9-054C-4EDF-B74E-FC3CE6884780}" presName="childShp" presStyleLbl="bgAccFollowNode1" presStyleIdx="1" presStyleCnt="2">
        <dgm:presLayoutVars>
          <dgm:bulletEnabled val="1"/>
        </dgm:presLayoutVars>
      </dgm:prSet>
      <dgm:spPr/>
      <dgm:t>
        <a:bodyPr/>
        <a:lstStyle/>
        <a:p>
          <a:endParaRPr lang="zh-TW" altLang="en-US"/>
        </a:p>
      </dgm:t>
    </dgm:pt>
  </dgm:ptLst>
  <dgm:cxnLst>
    <dgm:cxn modelId="{690BA5A6-D25F-499B-88B6-D6BDA06D20D8}" srcId="{DF1C5B1B-E9E6-4914-A843-3BB99712D421}" destId="{ABA732F6-6032-4A21-B74C-62276002B000}" srcOrd="1" destOrd="0" parTransId="{5716C51A-1208-4411-AC4F-B5D81BF3EFE0}" sibTransId="{7552E423-131B-4E74-86FE-22183797DF2B}"/>
    <dgm:cxn modelId="{C0CF69ED-7A8F-4C9C-AAA2-BF77B8193564}" type="presOf" srcId="{F2F4FD4C-E396-408A-A60A-6A999A875E12}" destId="{F19F72BD-4E34-400A-95CB-9ABC91E5AA85}" srcOrd="0" destOrd="2" presId="urn:microsoft.com/office/officeart/2005/8/layout/vList6"/>
    <dgm:cxn modelId="{6E565386-15E9-492A-886D-1C8DB2CD8575}" type="presOf" srcId="{ABA732F6-6032-4A21-B74C-62276002B000}" destId="{CD84BF6B-99DB-49D9-AE67-E3B8639B5AD0}" srcOrd="0" destOrd="1" presId="urn:microsoft.com/office/officeart/2005/8/layout/vList6"/>
    <dgm:cxn modelId="{DDA92E92-CA54-4A9C-A343-EE21F9C959D1}" type="presOf" srcId="{8C8A2AB3-3F43-40C0-ADE6-BCEBA7F40DAB}" destId="{CD84BF6B-99DB-49D9-AE67-E3B8639B5AD0}" srcOrd="0" destOrd="2" presId="urn:microsoft.com/office/officeart/2005/8/layout/vList6"/>
    <dgm:cxn modelId="{A44A9511-8027-4607-8506-F146E5A46B9B}" type="presOf" srcId="{DF1C5B1B-E9E6-4914-A843-3BB99712D421}" destId="{A56E74F5-F400-4766-B2DD-41A14466A097}" srcOrd="0" destOrd="0" presId="urn:microsoft.com/office/officeart/2005/8/layout/vList6"/>
    <dgm:cxn modelId="{196B8C61-694A-4545-9A75-DA59A50AE2E5}" srcId="{DF1C5B1B-E9E6-4914-A843-3BB99712D421}" destId="{8C8A2AB3-3F43-40C0-ADE6-BCEBA7F40DAB}" srcOrd="2" destOrd="0" parTransId="{15482C54-E6E9-443D-92A7-32E67D865DF4}" sibTransId="{4DF82426-7D92-46E2-9555-818788A7EE13}"/>
    <dgm:cxn modelId="{DF3366A4-7662-4C19-AEAB-10C6D40C9D0C}" srcId="{655133B6-77DC-4E7A-AD52-BE30CACDE96A}" destId="{DF1C5B1B-E9E6-4914-A843-3BB99712D421}" srcOrd="0" destOrd="0" parTransId="{E0E233B6-A570-448C-BFFF-E71C38043C99}" sibTransId="{675E9975-C788-422A-B86E-D8F0D9179F32}"/>
    <dgm:cxn modelId="{465212EE-362B-4279-BA0B-E8043EF42F21}" srcId="{655133B6-77DC-4E7A-AD52-BE30CACDE96A}" destId="{CB4561C9-054C-4EDF-B74E-FC3CE6884780}" srcOrd="1" destOrd="0" parTransId="{99FCB94F-4113-4A6E-A9B8-B468D07F90D6}" sibTransId="{371B8D19-7ABE-4627-B29F-BD8AE23FA32B}"/>
    <dgm:cxn modelId="{7D6D746B-E8B0-41E1-B084-65A6DB4B7583}" type="presOf" srcId="{52CE7E5C-4A77-40FA-A7D8-05B53E773D5A}" destId="{F19F72BD-4E34-400A-95CB-9ABC91E5AA85}" srcOrd="0" destOrd="1" presId="urn:microsoft.com/office/officeart/2005/8/layout/vList6"/>
    <dgm:cxn modelId="{CA5D0DC1-A582-4EE1-A17C-70366CC46B97}" srcId="{CB4561C9-054C-4EDF-B74E-FC3CE6884780}" destId="{F2F4FD4C-E396-408A-A60A-6A999A875E12}" srcOrd="2" destOrd="0" parTransId="{29B5FEE4-0376-405C-A3D2-94BCD7482F0A}" sibTransId="{5D0C39AD-2F1E-4766-8E1A-78CFCCD90E5A}"/>
    <dgm:cxn modelId="{B507F0DF-4AE5-492A-BBE5-28276D41A565}" type="presOf" srcId="{CB4561C9-054C-4EDF-B74E-FC3CE6884780}" destId="{CBA930E4-01A0-4B70-844B-B1D309AC120B}" srcOrd="0" destOrd="0" presId="urn:microsoft.com/office/officeart/2005/8/layout/vList6"/>
    <dgm:cxn modelId="{B767E4B9-B5C5-4079-808C-BE1120811B41}" srcId="{CB4561C9-054C-4EDF-B74E-FC3CE6884780}" destId="{52CE7E5C-4A77-40FA-A7D8-05B53E773D5A}" srcOrd="1" destOrd="0" parTransId="{5663F98F-3DE4-4066-B266-1B10A759E65D}" sibTransId="{5EEC071F-636F-4C59-B140-151571D5242A}"/>
    <dgm:cxn modelId="{77A67E6F-30D0-4BEA-8000-F68B1650779D}" srcId="{CB4561C9-054C-4EDF-B74E-FC3CE6884780}" destId="{BFA95B05-4181-4EB0-A028-B1632CC7CC3A}" srcOrd="0" destOrd="0" parTransId="{B441EC35-2A23-4EE5-86FE-3598AD72676F}" sibTransId="{987AFF26-AA28-4985-9EF6-CC484AF1FD6C}"/>
    <dgm:cxn modelId="{13432950-9271-4394-8A80-548B2ED922BF}" srcId="{DF1C5B1B-E9E6-4914-A843-3BB99712D421}" destId="{EB1EA6E5-2B33-457C-90D4-0226D50A1186}" srcOrd="0" destOrd="0" parTransId="{6A485D0B-C490-4BD0-A88E-400D9C266B2B}" sibTransId="{71C30B92-144D-4BFA-B69C-B2A5AE48B2F8}"/>
    <dgm:cxn modelId="{F7969F1F-2B4C-4376-9EA1-C95B73BA3FBB}" type="presOf" srcId="{EB1EA6E5-2B33-457C-90D4-0226D50A1186}" destId="{CD84BF6B-99DB-49D9-AE67-E3B8639B5AD0}" srcOrd="0" destOrd="0" presId="urn:microsoft.com/office/officeart/2005/8/layout/vList6"/>
    <dgm:cxn modelId="{CFE1628B-FD0E-4BEB-A509-D0A1ED597BA6}" srcId="{CB4561C9-054C-4EDF-B74E-FC3CE6884780}" destId="{D608FDBD-F80A-446E-9FB5-8AE7A811BE75}" srcOrd="3" destOrd="0" parTransId="{374D274A-1FAD-40ED-A609-A60C550509BF}" sibTransId="{DBBF0A2D-5825-4C7E-A7D0-A319F976F0AC}"/>
    <dgm:cxn modelId="{3A2DC112-A882-4D1E-9E85-D7A48772D87C}" type="presOf" srcId="{655133B6-77DC-4E7A-AD52-BE30CACDE96A}" destId="{816C8622-445A-455D-89A1-6B0B5D874CAF}" srcOrd="0" destOrd="0" presId="urn:microsoft.com/office/officeart/2005/8/layout/vList6"/>
    <dgm:cxn modelId="{A1B9801B-D157-47AA-A4F0-386C97FCC761}" type="presOf" srcId="{BFA95B05-4181-4EB0-A028-B1632CC7CC3A}" destId="{F19F72BD-4E34-400A-95CB-9ABC91E5AA85}" srcOrd="0" destOrd="0" presId="urn:microsoft.com/office/officeart/2005/8/layout/vList6"/>
    <dgm:cxn modelId="{400D9339-2C08-4CCD-9A65-25A9D9D8B998}" type="presOf" srcId="{D608FDBD-F80A-446E-9FB5-8AE7A811BE75}" destId="{F19F72BD-4E34-400A-95CB-9ABC91E5AA85}" srcOrd="0" destOrd="3" presId="urn:microsoft.com/office/officeart/2005/8/layout/vList6"/>
    <dgm:cxn modelId="{A22F60BE-0532-4C46-9715-EB18B1A37FEC}" type="presParOf" srcId="{816C8622-445A-455D-89A1-6B0B5D874CAF}" destId="{EB219E76-8570-4126-910D-58BAE4EB91F7}" srcOrd="0" destOrd="0" presId="urn:microsoft.com/office/officeart/2005/8/layout/vList6"/>
    <dgm:cxn modelId="{FFF60792-6791-4EBF-8428-3D2A19B40CFE}" type="presParOf" srcId="{EB219E76-8570-4126-910D-58BAE4EB91F7}" destId="{A56E74F5-F400-4766-B2DD-41A14466A097}" srcOrd="0" destOrd="0" presId="urn:microsoft.com/office/officeart/2005/8/layout/vList6"/>
    <dgm:cxn modelId="{8ECB44E7-CF8B-48E7-9277-C141E8C4358A}" type="presParOf" srcId="{EB219E76-8570-4126-910D-58BAE4EB91F7}" destId="{CD84BF6B-99DB-49D9-AE67-E3B8639B5AD0}" srcOrd="1" destOrd="0" presId="urn:microsoft.com/office/officeart/2005/8/layout/vList6"/>
    <dgm:cxn modelId="{D70AA12C-3715-4885-9AA5-51A1CB2313E2}" type="presParOf" srcId="{816C8622-445A-455D-89A1-6B0B5D874CAF}" destId="{FBADFE74-1B23-4BE6-BC9D-7F8D0C5B5E6C}" srcOrd="1" destOrd="0" presId="urn:microsoft.com/office/officeart/2005/8/layout/vList6"/>
    <dgm:cxn modelId="{BB0B3F24-9DF6-413E-8432-CA55033A5FBB}" type="presParOf" srcId="{816C8622-445A-455D-89A1-6B0B5D874CAF}" destId="{870A0307-7C4F-45F1-9D30-B217B931148E}" srcOrd="2" destOrd="0" presId="urn:microsoft.com/office/officeart/2005/8/layout/vList6"/>
    <dgm:cxn modelId="{2CC95DE1-0906-4E9F-802B-A231987CF822}" type="presParOf" srcId="{870A0307-7C4F-45F1-9D30-B217B931148E}" destId="{CBA930E4-01A0-4B70-844B-B1D309AC120B}" srcOrd="0" destOrd="0" presId="urn:microsoft.com/office/officeart/2005/8/layout/vList6"/>
    <dgm:cxn modelId="{482F3E95-847D-40BB-BF11-EE650117C3E2}" type="presParOf" srcId="{870A0307-7C4F-45F1-9D30-B217B931148E}" destId="{F19F72BD-4E34-400A-95CB-9ABC91E5AA85}" srcOrd="1" destOrd="0" presId="urn:microsoft.com/office/officeart/2005/8/layout/vList6"/>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A30D8F6-21B2-4F5D-9F2E-DC4C437C651A}">
      <dsp:nvSpPr>
        <dsp:cNvPr id="0" name=""/>
        <dsp:cNvSpPr/>
      </dsp:nvSpPr>
      <dsp:spPr>
        <a:xfrm rot="16200000">
          <a:off x="508000" y="-508000"/>
          <a:ext cx="2031999" cy="30480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en-US" altLang="zh-TW" sz="2500" kern="1200" dirty="0" smtClean="0">
              <a:solidFill>
                <a:schemeClr val="bg1"/>
              </a:solidFill>
              <a:latin typeface="Calibri" pitchFamily="34" charset="0"/>
              <a:ea typeface="標楷體" pitchFamily="65" charset="-120"/>
            </a:rPr>
            <a:t>IP =</a:t>
          </a:r>
          <a:r>
            <a:rPr lang="zh-CN" altLang="en-US" sz="2500" kern="1200" dirty="0" smtClean="0">
              <a:solidFill>
                <a:schemeClr val="bg1"/>
              </a:solidFill>
              <a:latin typeface="Calibri" pitchFamily="34" charset="0"/>
              <a:ea typeface="標楷體" pitchFamily="65" charset="-120"/>
            </a:rPr>
            <a:t>更低成本</a:t>
          </a:r>
          <a:r>
            <a:rPr lang="zh-TW" altLang="en-US" sz="2500" kern="1200" dirty="0" smtClean="0">
              <a:solidFill>
                <a:schemeClr val="bg1"/>
              </a:solidFill>
              <a:latin typeface="Calibri" pitchFamily="34" charset="0"/>
              <a:ea typeface="標楷體" pitchFamily="65" charset="-120"/>
            </a:rPr>
            <a:t>與</a:t>
          </a:r>
          <a:r>
            <a:rPr lang="zh-CN" altLang="en-US" sz="2500" kern="1200" dirty="0" smtClean="0">
              <a:solidFill>
                <a:schemeClr val="bg1"/>
              </a:solidFill>
              <a:latin typeface="Calibri" pitchFamily="34" charset="0"/>
              <a:ea typeface="標楷體" pitchFamily="65" charset="-120"/>
            </a:rPr>
            <a:t>更多</a:t>
          </a:r>
          <a:r>
            <a:rPr lang="zh-TW" altLang="en-US" sz="2500" kern="1200" dirty="0" smtClean="0">
              <a:solidFill>
                <a:schemeClr val="bg1"/>
              </a:solidFill>
              <a:latin typeface="Calibri" pitchFamily="34" charset="0"/>
              <a:ea typeface="標楷體" pitchFamily="65" charset="-120"/>
            </a:rPr>
            <a:t>選擇</a:t>
          </a:r>
          <a:endParaRPr lang="en-US" sz="2500" kern="1200" dirty="0"/>
        </a:p>
      </dsp:txBody>
      <dsp:txXfrm rot="16200000">
        <a:off x="762000" y="-762000"/>
        <a:ext cx="1524000" cy="3048000"/>
      </dsp:txXfrm>
    </dsp:sp>
    <dsp:sp modelId="{BFCC94C9-67BA-43EA-AC10-418D7ED29964}">
      <dsp:nvSpPr>
        <dsp:cNvPr id="0" name=""/>
        <dsp:cNvSpPr/>
      </dsp:nvSpPr>
      <dsp:spPr>
        <a:xfrm>
          <a:off x="3048000" y="0"/>
          <a:ext cx="3048000" cy="2031999"/>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zh-TW" altLang="en-US" sz="2500" kern="1200" dirty="0" smtClean="0">
              <a:solidFill>
                <a:schemeClr val="bg1"/>
              </a:solidFill>
              <a:latin typeface="Calibri" pitchFamily="34" charset="0"/>
              <a:ea typeface="標楷體" pitchFamily="65" charset="-120"/>
            </a:rPr>
            <a:t>數位影像</a:t>
          </a:r>
          <a:r>
            <a:rPr lang="en-US" altLang="zh-TW" sz="2500" kern="1200" dirty="0" smtClean="0">
              <a:solidFill>
                <a:schemeClr val="bg1"/>
              </a:solidFill>
              <a:latin typeface="Calibri" pitchFamily="34" charset="0"/>
              <a:ea typeface="標楷體" pitchFamily="65" charset="-120"/>
            </a:rPr>
            <a:t>=</a:t>
          </a:r>
          <a:r>
            <a:rPr lang="zh-CN" altLang="en-US" sz="2500" kern="1200" dirty="0" smtClean="0">
              <a:solidFill>
                <a:schemeClr val="bg1"/>
              </a:solidFill>
              <a:latin typeface="Calibri" pitchFamily="34" charset="0"/>
              <a:ea typeface="標楷體" pitchFamily="65" charset="-120"/>
            </a:rPr>
            <a:t>不</a:t>
          </a:r>
          <a:r>
            <a:rPr lang="zh-TW" altLang="en-US" sz="2500" kern="1200" dirty="0" smtClean="0">
              <a:solidFill>
                <a:schemeClr val="bg1"/>
              </a:solidFill>
              <a:latin typeface="Calibri" pitchFamily="34" charset="0"/>
              <a:ea typeface="標楷體" pitchFamily="65" charset="-120"/>
            </a:rPr>
            <a:t>會</a:t>
          </a:r>
          <a:r>
            <a:rPr lang="zh-CN" altLang="en-US" sz="2500" kern="1200" dirty="0" smtClean="0">
              <a:solidFill>
                <a:schemeClr val="bg1"/>
              </a:solidFill>
              <a:latin typeface="Calibri" pitchFamily="34" charset="0"/>
              <a:ea typeface="標楷體" pitchFamily="65" charset="-120"/>
            </a:rPr>
            <a:t>因</a:t>
          </a:r>
          <a:r>
            <a:rPr lang="zh-TW" altLang="en-US" sz="2500" kern="1200" dirty="0" smtClean="0">
              <a:solidFill>
                <a:schemeClr val="bg1"/>
              </a:solidFill>
              <a:latin typeface="Calibri" pitchFamily="34" charset="0"/>
              <a:ea typeface="標楷體" pitchFamily="65" charset="-120"/>
            </a:rPr>
            <a:t>為距離太長</a:t>
          </a:r>
          <a:r>
            <a:rPr lang="zh-CN" altLang="en-US" sz="2500" kern="1200" dirty="0" smtClean="0">
              <a:solidFill>
                <a:schemeClr val="bg1"/>
              </a:solidFill>
              <a:latin typeface="Calibri" pitchFamily="34" charset="0"/>
              <a:ea typeface="標楷體" pitchFamily="65" charset="-120"/>
            </a:rPr>
            <a:t>造成影像</a:t>
          </a:r>
          <a:r>
            <a:rPr lang="zh-TW" altLang="en-US" sz="2500" kern="1200" dirty="0" smtClean="0">
              <a:solidFill>
                <a:schemeClr val="bg1"/>
              </a:solidFill>
              <a:latin typeface="Calibri" pitchFamily="34" charset="0"/>
              <a:ea typeface="標楷體" pitchFamily="65" charset="-120"/>
            </a:rPr>
            <a:t>畫質</a:t>
          </a:r>
          <a:r>
            <a:rPr lang="zh-CN" altLang="en-US" sz="2500" kern="1200" dirty="0" smtClean="0">
              <a:solidFill>
                <a:schemeClr val="bg1"/>
              </a:solidFill>
              <a:latin typeface="Calibri" pitchFamily="34" charset="0"/>
              <a:ea typeface="標楷體" pitchFamily="65" charset="-120"/>
            </a:rPr>
            <a:t>衰减</a:t>
          </a:r>
          <a:endParaRPr lang="en-US" sz="2500" kern="1200" dirty="0"/>
        </a:p>
      </dsp:txBody>
      <dsp:txXfrm>
        <a:off x="3048000" y="0"/>
        <a:ext cx="3048000" cy="1524000"/>
      </dsp:txXfrm>
    </dsp:sp>
    <dsp:sp modelId="{C118B6BA-A3BC-401F-A5AC-4CE67216B752}">
      <dsp:nvSpPr>
        <dsp:cNvPr id="0" name=""/>
        <dsp:cNvSpPr/>
      </dsp:nvSpPr>
      <dsp:spPr>
        <a:xfrm rot="10800000">
          <a:off x="0" y="2031999"/>
          <a:ext cx="3048000" cy="2031999"/>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zh-TW" altLang="en-US" sz="2500" kern="1200" dirty="0" smtClean="0">
              <a:solidFill>
                <a:schemeClr val="bg1"/>
              </a:solidFill>
              <a:latin typeface="Calibri" pitchFamily="34" charset="0"/>
              <a:ea typeface="標楷體" pitchFamily="65" charset="-120"/>
            </a:rPr>
            <a:t>相容性網路基礎設備較容易取得</a:t>
          </a:r>
          <a:endParaRPr lang="en-US" sz="2500" kern="1200" dirty="0"/>
        </a:p>
      </dsp:txBody>
      <dsp:txXfrm rot="10800000">
        <a:off x="0" y="2539999"/>
        <a:ext cx="3048000" cy="1524000"/>
      </dsp:txXfrm>
    </dsp:sp>
    <dsp:sp modelId="{1F127D75-904F-4145-A302-3D7C22B4E66D}">
      <dsp:nvSpPr>
        <dsp:cNvPr id="0" name=""/>
        <dsp:cNvSpPr/>
      </dsp:nvSpPr>
      <dsp:spPr>
        <a:xfrm rot="5400000">
          <a:off x="3556000" y="1523999"/>
          <a:ext cx="2031999" cy="3048000"/>
        </a:xfrm>
        <a:prstGeom prst="round1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77800" rIns="177800" bIns="177800" numCol="1" spcCol="1270" anchor="ctr" anchorCtr="0">
          <a:noAutofit/>
        </a:bodyPr>
        <a:lstStyle/>
        <a:p>
          <a:pPr lvl="0" algn="ctr" defTabSz="1111250">
            <a:lnSpc>
              <a:spcPct val="90000"/>
            </a:lnSpc>
            <a:spcBef>
              <a:spcPct val="0"/>
            </a:spcBef>
            <a:spcAft>
              <a:spcPct val="35000"/>
            </a:spcAft>
          </a:pPr>
          <a:r>
            <a:rPr lang="zh-TW" altLang="en-US" sz="2500" kern="1200" spc="-100" dirty="0" smtClean="0">
              <a:solidFill>
                <a:schemeClr val="bg1"/>
              </a:solidFill>
              <a:latin typeface="Calibri" pitchFamily="34" charset="0"/>
              <a:ea typeface="標楷體" pitchFamily="65" charset="-120"/>
            </a:rPr>
            <a:t>許</a:t>
          </a:r>
          <a:r>
            <a:rPr lang="zh-CN" altLang="en-US" sz="2500" kern="1200" spc="-100" dirty="0" smtClean="0">
              <a:solidFill>
                <a:schemeClr val="bg1"/>
              </a:solidFill>
              <a:latin typeface="Calibri" pitchFamily="34" charset="0"/>
              <a:ea typeface="標楷體" pitchFamily="65" charset="-120"/>
            </a:rPr>
            <a:t>多</a:t>
          </a:r>
          <a:r>
            <a:rPr lang="zh-TW" altLang="en-US" sz="2500" kern="1200" spc="-100" dirty="0" smtClean="0">
              <a:solidFill>
                <a:schemeClr val="bg1"/>
              </a:solidFill>
              <a:latin typeface="Calibri" pitchFamily="34" charset="0"/>
              <a:ea typeface="標楷體" pitchFamily="65" charset="-120"/>
            </a:rPr>
            <a:t>視訊</a:t>
          </a:r>
          <a:r>
            <a:rPr lang="zh-CN" altLang="en-US" sz="2500" kern="1200" spc="-100" dirty="0" smtClean="0">
              <a:solidFill>
                <a:schemeClr val="bg1"/>
              </a:solidFill>
              <a:latin typeface="Calibri" pitchFamily="34" charset="0"/>
              <a:ea typeface="標楷體" pitchFamily="65" charset="-120"/>
            </a:rPr>
            <a:t>串流可以同时在相同一</a:t>
          </a:r>
          <a:r>
            <a:rPr lang="zh-TW" altLang="en-US" sz="2500" kern="1200" spc="-100" dirty="0" smtClean="0">
              <a:solidFill>
                <a:schemeClr val="bg1"/>
              </a:solidFill>
              <a:latin typeface="Calibri" pitchFamily="34" charset="0"/>
              <a:ea typeface="標楷體" pitchFamily="65" charset="-120"/>
            </a:rPr>
            <a:t>條線路</a:t>
          </a:r>
          <a:r>
            <a:rPr lang="zh-CN" altLang="en-US" sz="2500" kern="1200" spc="-100" dirty="0" smtClean="0">
              <a:solidFill>
                <a:schemeClr val="bg1"/>
              </a:solidFill>
              <a:latin typeface="Calibri" pitchFamily="34" charset="0"/>
              <a:ea typeface="標楷體" pitchFamily="65" charset="-120"/>
            </a:rPr>
            <a:t>上</a:t>
          </a:r>
          <a:r>
            <a:rPr lang="zh-TW" altLang="en-US" sz="2500" kern="1200" spc="-100" dirty="0" smtClean="0">
              <a:solidFill>
                <a:schemeClr val="bg1"/>
              </a:solidFill>
              <a:latin typeface="Calibri" pitchFamily="34" charset="0"/>
              <a:ea typeface="標楷體" pitchFamily="65" charset="-120"/>
            </a:rPr>
            <a:t>傳</a:t>
          </a:r>
          <a:r>
            <a:rPr lang="zh-CN" altLang="en-US" sz="2500" kern="1200" spc="-100" dirty="0" smtClean="0">
              <a:solidFill>
                <a:schemeClr val="bg1"/>
              </a:solidFill>
              <a:latin typeface="Calibri" pitchFamily="34" charset="0"/>
              <a:ea typeface="標楷體" pitchFamily="65" charset="-120"/>
            </a:rPr>
            <a:t>送</a:t>
          </a:r>
          <a:endParaRPr lang="en-US" sz="2500" kern="1200" spc="-100" dirty="0">
            <a:solidFill>
              <a:schemeClr val="bg1"/>
            </a:solidFill>
            <a:latin typeface="Calibri" pitchFamily="34" charset="0"/>
            <a:ea typeface="標楷體" pitchFamily="65" charset="-120"/>
          </a:endParaRPr>
        </a:p>
      </dsp:txBody>
      <dsp:txXfrm rot="5400000">
        <a:off x="3810000" y="1777999"/>
        <a:ext cx="1524000" cy="3048000"/>
      </dsp:txXfrm>
    </dsp:sp>
    <dsp:sp modelId="{9B98F488-00B2-4729-9F8E-021F8F1145A0}">
      <dsp:nvSpPr>
        <dsp:cNvPr id="0" name=""/>
        <dsp:cNvSpPr/>
      </dsp:nvSpPr>
      <dsp:spPr>
        <a:xfrm>
          <a:off x="2133599" y="1523999"/>
          <a:ext cx="1828800" cy="1015999"/>
        </a:xfrm>
        <a:prstGeom prst="roundRect">
          <a:avLst/>
        </a:prstGeom>
        <a:solidFill>
          <a:schemeClr val="tx2">
            <a:lumMod val="20000"/>
            <a:lumOff val="8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endParaRPr lang="en-US" sz="2500" kern="1200" dirty="0"/>
        </a:p>
      </dsp:txBody>
      <dsp:txXfrm>
        <a:off x="2133599" y="1523999"/>
        <a:ext cx="1828800" cy="1015999"/>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DEE0FC1-F063-4AE6-8F45-8BC588E4CC62}">
      <dsp:nvSpPr>
        <dsp:cNvPr id="0" name=""/>
        <dsp:cNvSpPr/>
      </dsp:nvSpPr>
      <dsp:spPr>
        <a:xfrm>
          <a:off x="4632" y="618124"/>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E7DD0D98-46A7-4A62-9A78-3F7170FD705C}">
      <dsp:nvSpPr>
        <dsp:cNvPr id="0" name=""/>
        <dsp:cNvSpPr/>
      </dsp:nvSpPr>
      <dsp:spPr>
        <a:xfrm>
          <a:off x="4632" y="1719430"/>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zh-TW" altLang="en-US" sz="1200" kern="1200" dirty="0" smtClean="0"/>
            <a:t>與主流攝影機品牌相容</a:t>
          </a:r>
          <a:endParaRPr lang="en-US" sz="1200" kern="1200" dirty="0"/>
        </a:p>
      </dsp:txBody>
      <dsp:txXfrm>
        <a:off x="4632" y="1719430"/>
        <a:ext cx="1598412" cy="593010"/>
      </dsp:txXfrm>
    </dsp:sp>
    <dsp:sp modelId="{03AE24B8-F828-48D0-A59B-E4F766C9A4E6}">
      <dsp:nvSpPr>
        <dsp:cNvPr id="0" name=""/>
        <dsp:cNvSpPr/>
      </dsp:nvSpPr>
      <dsp:spPr>
        <a:xfrm>
          <a:off x="1762953" y="618124"/>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D51BC168-499B-4CBE-8469-1D88700804DA}">
      <dsp:nvSpPr>
        <dsp:cNvPr id="0" name=""/>
        <dsp:cNvSpPr/>
      </dsp:nvSpPr>
      <dsp:spPr>
        <a:xfrm>
          <a:off x="1762953" y="1719430"/>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zh-TW" altLang="en-US" sz="1200" kern="1200" dirty="0" smtClean="0"/>
            <a:t>世界上第一個嵌入式</a:t>
          </a:r>
          <a:r>
            <a:rPr lang="en-US" altLang="zh-TW" sz="1200" kern="1200" dirty="0" smtClean="0"/>
            <a:t>Linux</a:t>
          </a:r>
          <a:r>
            <a:rPr lang="zh-TW" altLang="en-US" sz="1200" kern="1200" dirty="0" smtClean="0"/>
            <a:t>系統支援本機輸出</a:t>
          </a:r>
          <a:endParaRPr lang="en-US" sz="1200" kern="1200" dirty="0"/>
        </a:p>
      </dsp:txBody>
      <dsp:txXfrm>
        <a:off x="1762953" y="1719430"/>
        <a:ext cx="1598412" cy="593010"/>
      </dsp:txXfrm>
    </dsp:sp>
    <dsp:sp modelId="{514F16BB-2FC8-4CE0-9ED7-3C4347A50D2A}">
      <dsp:nvSpPr>
        <dsp:cNvPr id="0" name=""/>
        <dsp:cNvSpPr/>
      </dsp:nvSpPr>
      <dsp:spPr>
        <a:xfrm>
          <a:off x="3521273" y="618124"/>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14134579-8658-45D8-A3A2-935DEBA21009}">
      <dsp:nvSpPr>
        <dsp:cNvPr id="0" name=""/>
        <dsp:cNvSpPr/>
      </dsp:nvSpPr>
      <dsp:spPr>
        <a:xfrm>
          <a:off x="3521273" y="1719430"/>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en-US" altLang="zh-TW" sz="1200" kern="1200" dirty="0" smtClean="0"/>
            <a:t>QNAP Surveillance Client for Windows</a:t>
          </a:r>
          <a:r>
            <a:rPr lang="zh-TW" altLang="en-US" sz="1200" kern="1200" dirty="0" smtClean="0"/>
            <a:t> 和 </a:t>
          </a:r>
          <a:r>
            <a:rPr lang="en-US" altLang="zh-TW" sz="1200" kern="1200" dirty="0" smtClean="0"/>
            <a:t>Mac</a:t>
          </a:r>
          <a:endParaRPr lang="en-US" sz="1200" kern="1200" dirty="0"/>
        </a:p>
      </dsp:txBody>
      <dsp:txXfrm>
        <a:off x="3521273" y="1719430"/>
        <a:ext cx="1598412" cy="593010"/>
      </dsp:txXfrm>
    </dsp:sp>
    <dsp:sp modelId="{CFA1EAF7-753B-4887-B74C-3A161CC76CC0}">
      <dsp:nvSpPr>
        <dsp:cNvPr id="0" name=""/>
        <dsp:cNvSpPr/>
      </dsp:nvSpPr>
      <dsp:spPr>
        <a:xfrm>
          <a:off x="5279594" y="618124"/>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CA63204F-FDB7-4EE9-9BDB-84AE2A939441}">
      <dsp:nvSpPr>
        <dsp:cNvPr id="0" name=""/>
        <dsp:cNvSpPr/>
      </dsp:nvSpPr>
      <dsp:spPr>
        <a:xfrm>
          <a:off x="5279594" y="1719430"/>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zh-TW" altLang="en-US" sz="1200" kern="1200" dirty="0" smtClean="0">
              <a:solidFill>
                <a:schemeClr val="tx1"/>
              </a:solidFill>
            </a:rPr>
            <a:t>多伺服器監看，至多</a:t>
          </a:r>
          <a:r>
            <a:rPr lang="en-US" altLang="zh-TW" sz="1200" kern="1200" dirty="0" smtClean="0">
              <a:solidFill>
                <a:schemeClr val="tx1"/>
              </a:solidFill>
            </a:rPr>
            <a:t>128</a:t>
          </a:r>
          <a:r>
            <a:rPr lang="zh-TW" altLang="en-US" sz="1200" kern="1200" dirty="0" smtClean="0">
              <a:solidFill>
                <a:schemeClr val="tx1"/>
              </a:solidFill>
            </a:rPr>
            <a:t>頻道</a:t>
          </a:r>
          <a:endParaRPr lang="en-US" sz="1200" kern="1200" dirty="0">
            <a:solidFill>
              <a:schemeClr val="tx1"/>
            </a:solidFill>
          </a:endParaRPr>
        </a:p>
      </dsp:txBody>
      <dsp:txXfrm>
        <a:off x="5279594" y="1719430"/>
        <a:ext cx="1598412" cy="593010"/>
      </dsp:txXfrm>
    </dsp:sp>
    <dsp:sp modelId="{3FE5F577-9065-4B1A-A08C-046971AF758F}">
      <dsp:nvSpPr>
        <dsp:cNvPr id="0" name=""/>
        <dsp:cNvSpPr/>
      </dsp:nvSpPr>
      <dsp:spPr>
        <a:xfrm>
          <a:off x="7037915" y="618124"/>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F2032EBE-07D3-4099-BE84-3A305CA13409}">
      <dsp:nvSpPr>
        <dsp:cNvPr id="0" name=""/>
        <dsp:cNvSpPr/>
      </dsp:nvSpPr>
      <dsp:spPr>
        <a:xfrm>
          <a:off x="7037915" y="1719430"/>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zh-TW" altLang="en-US" sz="1200" kern="1200" dirty="0" smtClean="0"/>
            <a:t>進階事件管理</a:t>
          </a:r>
          <a:endParaRPr lang="en-US" altLang="zh-TW" sz="1200" kern="1200" dirty="0" smtClean="0"/>
        </a:p>
      </dsp:txBody>
      <dsp:txXfrm>
        <a:off x="7037915" y="1719430"/>
        <a:ext cx="1598412" cy="593010"/>
      </dsp:txXfrm>
    </dsp:sp>
    <dsp:sp modelId="{569478E5-A27C-43A5-936C-E113F1B211DA}">
      <dsp:nvSpPr>
        <dsp:cNvPr id="0" name=""/>
        <dsp:cNvSpPr/>
      </dsp:nvSpPr>
      <dsp:spPr>
        <a:xfrm>
          <a:off x="4632" y="2472283"/>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D360AE73-FF6A-4D37-964A-50CD239C0692}">
      <dsp:nvSpPr>
        <dsp:cNvPr id="0" name=""/>
        <dsp:cNvSpPr/>
      </dsp:nvSpPr>
      <dsp:spPr>
        <a:xfrm>
          <a:off x="4632" y="3573589"/>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zh-TW" altLang="en-US" sz="1200" kern="1200" dirty="0" smtClean="0"/>
            <a:t>百萬畫素錄影</a:t>
          </a:r>
          <a:r>
            <a:rPr lang="en-US" altLang="zh-TW" sz="1200" kern="1200" dirty="0" smtClean="0"/>
            <a:t/>
          </a:r>
          <a:br>
            <a:rPr lang="en-US" altLang="zh-TW" sz="1200" kern="1200" dirty="0" smtClean="0"/>
          </a:br>
          <a:r>
            <a:rPr lang="en-US" altLang="zh-TW" sz="1200" kern="1200" dirty="0" smtClean="0"/>
            <a:t>(</a:t>
          </a:r>
          <a:r>
            <a:rPr lang="zh-TW" altLang="en-US" sz="1200" kern="1200" dirty="0" smtClean="0"/>
            <a:t>千萬畫素的攝影機也支援</a:t>
          </a:r>
          <a:r>
            <a:rPr lang="en-US" altLang="zh-TW" sz="1200" kern="1200" dirty="0" smtClean="0"/>
            <a:t>)</a:t>
          </a:r>
        </a:p>
      </dsp:txBody>
      <dsp:txXfrm>
        <a:off x="4632" y="3573589"/>
        <a:ext cx="1598412" cy="593010"/>
      </dsp:txXfrm>
    </dsp:sp>
    <dsp:sp modelId="{ACF56C4F-F99A-4F65-9DB1-8A930B2735A7}">
      <dsp:nvSpPr>
        <dsp:cNvPr id="0" name=""/>
        <dsp:cNvSpPr/>
      </dsp:nvSpPr>
      <dsp:spPr>
        <a:xfrm>
          <a:off x="1762953" y="2472283"/>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95591B5B-D483-455C-9A2B-DF010C7981D0}">
      <dsp:nvSpPr>
        <dsp:cNvPr id="0" name=""/>
        <dsp:cNvSpPr/>
      </dsp:nvSpPr>
      <dsp:spPr>
        <a:xfrm>
          <a:off x="1762953" y="3573589"/>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zh-TW" altLang="en-US" sz="1200" kern="1200" dirty="0" smtClean="0"/>
            <a:t>魚眼攝影機支援</a:t>
          </a:r>
          <a:endParaRPr lang="en-US" altLang="zh-TW" sz="1200" kern="1200" dirty="0" smtClean="0"/>
        </a:p>
      </dsp:txBody>
      <dsp:txXfrm>
        <a:off x="1762953" y="3573589"/>
        <a:ext cx="1598412" cy="593010"/>
      </dsp:txXfrm>
    </dsp:sp>
    <dsp:sp modelId="{5223DDCA-3E4C-415C-BD2E-6007E4ABF264}">
      <dsp:nvSpPr>
        <dsp:cNvPr id="0" name=""/>
        <dsp:cNvSpPr/>
      </dsp:nvSpPr>
      <dsp:spPr>
        <a:xfrm>
          <a:off x="3521273" y="2472283"/>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46F2620E-7573-4926-BDE0-AC32B397B7EB}">
      <dsp:nvSpPr>
        <dsp:cNvPr id="0" name=""/>
        <dsp:cNvSpPr/>
      </dsp:nvSpPr>
      <dsp:spPr>
        <a:xfrm>
          <a:off x="3521273" y="3573589"/>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zh-TW" altLang="en-US" sz="1200" kern="1200" dirty="0" smtClean="0"/>
            <a:t>支援</a:t>
          </a:r>
          <a:r>
            <a:rPr lang="en-US" altLang="zh-TW" sz="1200" kern="1200" dirty="0" smtClean="0"/>
            <a:t>IVA</a:t>
          </a:r>
          <a:r>
            <a:rPr lang="zh-TW" altLang="en-US" sz="1200" kern="1200" dirty="0" smtClean="0"/>
            <a:t>影像搜尋</a:t>
          </a:r>
          <a:endParaRPr lang="en-US" altLang="zh-TW" sz="1200" kern="1200" dirty="0" smtClean="0"/>
        </a:p>
      </dsp:txBody>
      <dsp:txXfrm>
        <a:off x="3521273" y="3573589"/>
        <a:ext cx="1598412" cy="593010"/>
      </dsp:txXfrm>
    </dsp:sp>
    <dsp:sp modelId="{DBF46C02-0960-41BF-87CD-D6723F5C21A8}">
      <dsp:nvSpPr>
        <dsp:cNvPr id="0" name=""/>
        <dsp:cNvSpPr/>
      </dsp:nvSpPr>
      <dsp:spPr>
        <a:xfrm>
          <a:off x="5279594" y="2472283"/>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5F34E204-3A8F-4E4D-AE3E-7E35F1FFCFDC}">
      <dsp:nvSpPr>
        <dsp:cNvPr id="0" name=""/>
        <dsp:cNvSpPr/>
      </dsp:nvSpPr>
      <dsp:spPr>
        <a:xfrm>
          <a:off x="5279594" y="3573589"/>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zh-TW" altLang="en-US" sz="1200" kern="1200" dirty="0" smtClean="0"/>
            <a:t>手機監控解決方案</a:t>
          </a:r>
          <a:r>
            <a:rPr lang="en-US" altLang="zh-TW" sz="1200" kern="1200" dirty="0" err="1" smtClean="0"/>
            <a:t>VMobile</a:t>
          </a:r>
          <a:endParaRPr lang="en-US" altLang="zh-TW" sz="1200" kern="1200" dirty="0" smtClean="0"/>
        </a:p>
      </dsp:txBody>
      <dsp:txXfrm>
        <a:off x="5279594" y="3573589"/>
        <a:ext cx="1598412" cy="593010"/>
      </dsp:txXfrm>
    </dsp:sp>
    <dsp:sp modelId="{A43C7395-E815-4FA1-A8FF-70E1B4D5F871}">
      <dsp:nvSpPr>
        <dsp:cNvPr id="0" name=""/>
        <dsp:cNvSpPr/>
      </dsp:nvSpPr>
      <dsp:spPr>
        <a:xfrm>
          <a:off x="7037915" y="2472283"/>
          <a:ext cx="1598412" cy="1101306"/>
        </a:xfrm>
        <a:prstGeom prst="roundRect">
          <a:avLst/>
        </a:prstGeom>
        <a:noFill/>
        <a:ln w="25400" cap="flat" cmpd="sng" algn="ctr">
          <a:solidFill>
            <a:schemeClr val="tx2"/>
          </a:solidFill>
          <a:prstDash val="solid"/>
        </a:ln>
        <a:effectLst/>
      </dsp:spPr>
      <dsp:style>
        <a:lnRef idx="2">
          <a:scrgbClr r="0" g="0" b="0"/>
        </a:lnRef>
        <a:fillRef idx="1">
          <a:scrgbClr r="0" g="0" b="0"/>
        </a:fillRef>
        <a:effectRef idx="0">
          <a:scrgbClr r="0" g="0" b="0"/>
        </a:effectRef>
        <a:fontRef idx="minor">
          <a:schemeClr val="lt1"/>
        </a:fontRef>
      </dsp:style>
    </dsp:sp>
    <dsp:sp modelId="{38B736F7-1BBB-4E1E-B07A-C9AD6C40D71B}">
      <dsp:nvSpPr>
        <dsp:cNvPr id="0" name=""/>
        <dsp:cNvSpPr/>
      </dsp:nvSpPr>
      <dsp:spPr>
        <a:xfrm>
          <a:off x="7037915" y="3573589"/>
          <a:ext cx="1598412" cy="5930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5344" tIns="85344" rIns="85344" bIns="0" numCol="1" spcCol="1270" anchor="t" anchorCtr="0">
          <a:noAutofit/>
        </a:bodyPr>
        <a:lstStyle/>
        <a:p>
          <a:pPr lvl="0" algn="ctr" defTabSz="533400">
            <a:lnSpc>
              <a:spcPct val="90000"/>
            </a:lnSpc>
            <a:spcBef>
              <a:spcPct val="0"/>
            </a:spcBef>
            <a:spcAft>
              <a:spcPct val="35000"/>
            </a:spcAft>
          </a:pPr>
          <a:r>
            <a:rPr lang="zh-TW" altLang="en-US" sz="1200" kern="1200" dirty="0" smtClean="0"/>
            <a:t>節能省電的</a:t>
          </a:r>
          <a:r>
            <a:rPr lang="en-US" altLang="zh-TW" sz="1200" kern="1200" dirty="0" smtClean="0"/>
            <a:t>NVR</a:t>
          </a:r>
          <a:r>
            <a:rPr lang="zh-TW" altLang="en-US" sz="1200" kern="1200" dirty="0" smtClean="0"/>
            <a:t>解決方案</a:t>
          </a:r>
          <a:endParaRPr lang="en-US" altLang="zh-TW" sz="1200" kern="1200" dirty="0" smtClean="0"/>
        </a:p>
      </dsp:txBody>
      <dsp:txXfrm>
        <a:off x="7037915" y="3573589"/>
        <a:ext cx="1598412" cy="593010"/>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CD84BF6B-99DB-49D9-AE67-E3B8639B5AD0}">
      <dsp:nvSpPr>
        <dsp:cNvPr id="0" name=""/>
        <dsp:cNvSpPr/>
      </dsp:nvSpPr>
      <dsp:spPr>
        <a:xfrm>
          <a:off x="2305982" y="293"/>
          <a:ext cx="3975878" cy="1142952"/>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a:lnSpc>
              <a:spcPct val="90000"/>
            </a:lnSpc>
            <a:spcBef>
              <a:spcPct val="0"/>
            </a:spcBef>
            <a:spcAft>
              <a:spcPct val="15000"/>
            </a:spcAft>
            <a:buChar char="••"/>
          </a:pPr>
          <a:r>
            <a:rPr lang="zh-TW" altLang="en-US" sz="1200" kern="1200" dirty="0" smtClean="0"/>
            <a:t>攝影機事件</a:t>
          </a:r>
          <a:r>
            <a:rPr lang="en-US" altLang="zh-TW" sz="1200" kern="1200" dirty="0" smtClean="0"/>
            <a:t>: </a:t>
          </a:r>
          <a:r>
            <a:rPr lang="zh-TW" altLang="en-US" sz="1200" kern="1200" dirty="0" smtClean="0"/>
            <a:t>移動偵測、警爆輸入、攝影機斷線</a:t>
          </a:r>
          <a:endParaRPr lang="zh-TW" altLang="en-US" sz="1200" kern="1200" dirty="0"/>
        </a:p>
        <a:p>
          <a:pPr marL="114300" lvl="1" indent="-114300" algn="l" defTabSz="533400">
            <a:lnSpc>
              <a:spcPct val="90000"/>
            </a:lnSpc>
            <a:spcBef>
              <a:spcPct val="0"/>
            </a:spcBef>
            <a:spcAft>
              <a:spcPct val="15000"/>
            </a:spcAft>
            <a:buChar char="••"/>
          </a:pPr>
          <a:r>
            <a:rPr lang="en-US" altLang="zh-TW" sz="1200" kern="1200" dirty="0" smtClean="0"/>
            <a:t>NVR</a:t>
          </a:r>
          <a:r>
            <a:rPr lang="zh-TW" altLang="en-US" sz="1200" kern="1200" dirty="0" smtClean="0"/>
            <a:t>事件</a:t>
          </a:r>
          <a:r>
            <a:rPr lang="en-US" altLang="zh-TW" sz="1200" kern="1200" dirty="0" smtClean="0"/>
            <a:t>: </a:t>
          </a:r>
          <a:r>
            <a:rPr lang="zh-TW" altLang="en-US" sz="1200" kern="1200" dirty="0" smtClean="0"/>
            <a:t>錄影失敗</a:t>
          </a:r>
          <a:endParaRPr lang="zh-TW" altLang="en-US" sz="1200" kern="1200" dirty="0"/>
        </a:p>
        <a:p>
          <a:pPr marL="114300" lvl="1" indent="-114300" algn="l" defTabSz="533400">
            <a:lnSpc>
              <a:spcPct val="90000"/>
            </a:lnSpc>
            <a:spcBef>
              <a:spcPct val="0"/>
            </a:spcBef>
            <a:spcAft>
              <a:spcPct val="15000"/>
            </a:spcAft>
            <a:buChar char="••"/>
          </a:pPr>
          <a:r>
            <a:rPr lang="zh-TW" altLang="en-US" sz="1200" kern="1200" dirty="0" smtClean="0"/>
            <a:t>外部</a:t>
          </a:r>
          <a:r>
            <a:rPr lang="en-US" altLang="zh-TW" sz="1200" kern="1200" dirty="0" smtClean="0"/>
            <a:t>Event: </a:t>
          </a:r>
          <a:r>
            <a:rPr lang="zh-TW" altLang="en-US" sz="1200" kern="1200" dirty="0" smtClean="0"/>
            <a:t>自定義事件</a:t>
          </a:r>
          <a:endParaRPr lang="zh-TW" altLang="en-US" sz="1200" kern="1200" dirty="0"/>
        </a:p>
      </dsp:txBody>
      <dsp:txXfrm>
        <a:off x="2305982" y="293"/>
        <a:ext cx="3975878" cy="1142952"/>
      </dsp:txXfrm>
    </dsp:sp>
    <dsp:sp modelId="{A56E74F5-F400-4766-B2DD-41A14466A097}">
      <dsp:nvSpPr>
        <dsp:cNvPr id="0" name=""/>
        <dsp:cNvSpPr/>
      </dsp:nvSpPr>
      <dsp:spPr>
        <a:xfrm>
          <a:off x="344602" y="293"/>
          <a:ext cx="1961380" cy="1142952"/>
        </a:xfrm>
        <a:prstGeom prst="roundRect">
          <a:avLst/>
        </a:prstGeom>
        <a:solidFill>
          <a:schemeClr val="accent1">
            <a:alpha val="9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TW" altLang="en-US" sz="3600" kern="1200" dirty="0" smtClean="0"/>
            <a:t>事件</a:t>
          </a:r>
          <a:endParaRPr lang="zh-TW" altLang="en-US" sz="3600" kern="1200" dirty="0"/>
        </a:p>
      </dsp:txBody>
      <dsp:txXfrm>
        <a:off x="344602" y="293"/>
        <a:ext cx="1961380" cy="1142952"/>
      </dsp:txXfrm>
    </dsp:sp>
    <dsp:sp modelId="{F19F72BD-4E34-400A-95CB-9ABC91E5AA85}">
      <dsp:nvSpPr>
        <dsp:cNvPr id="0" name=""/>
        <dsp:cNvSpPr/>
      </dsp:nvSpPr>
      <dsp:spPr>
        <a:xfrm>
          <a:off x="2305982" y="1257541"/>
          <a:ext cx="3975878" cy="1142952"/>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a:lnSpc>
              <a:spcPct val="90000"/>
            </a:lnSpc>
            <a:spcBef>
              <a:spcPct val="0"/>
            </a:spcBef>
            <a:spcAft>
              <a:spcPct val="15000"/>
            </a:spcAft>
            <a:buChar char="••"/>
          </a:pPr>
          <a:r>
            <a:rPr lang="zh-TW" altLang="en-US" sz="1200" kern="1200" dirty="0" smtClean="0"/>
            <a:t>多頻道</a:t>
          </a:r>
          <a:r>
            <a:rPr lang="zh-TW" altLang="zh-TW" sz="1200" kern="1200" dirty="0" smtClean="0"/>
            <a:t>警報</a:t>
          </a:r>
          <a:r>
            <a:rPr lang="zh-TW" altLang="en-US" sz="1200" kern="1200" dirty="0" smtClean="0"/>
            <a:t>錄影、</a:t>
          </a:r>
          <a:r>
            <a:rPr lang="en-US" altLang="zh-TW" sz="1200" kern="1200" dirty="0" smtClean="0"/>
            <a:t>NVR</a:t>
          </a:r>
          <a:r>
            <a:rPr lang="zh-TW" altLang="en-US" sz="1200" kern="1200" dirty="0" smtClean="0"/>
            <a:t>蜂鳴器</a:t>
          </a:r>
          <a:endParaRPr lang="zh-TW" altLang="en-US" sz="1200" kern="1200" dirty="0"/>
        </a:p>
        <a:p>
          <a:pPr marL="114300" lvl="1" indent="-114300" algn="l" defTabSz="533400">
            <a:lnSpc>
              <a:spcPct val="90000"/>
            </a:lnSpc>
            <a:spcBef>
              <a:spcPct val="0"/>
            </a:spcBef>
            <a:spcAft>
              <a:spcPct val="15000"/>
            </a:spcAft>
            <a:buChar char="••"/>
          </a:pPr>
          <a:r>
            <a:rPr lang="zh-TW" altLang="zh-TW" sz="1200" kern="1200" dirty="0" smtClean="0"/>
            <a:t>移動至預設點、攝影機數位輸出</a:t>
          </a:r>
          <a:endParaRPr lang="zh-TW" altLang="en-US" sz="1200" kern="1200" dirty="0"/>
        </a:p>
        <a:p>
          <a:pPr marL="114300" lvl="1" indent="-114300" algn="l" defTabSz="533400">
            <a:lnSpc>
              <a:spcPct val="90000"/>
            </a:lnSpc>
            <a:spcBef>
              <a:spcPct val="0"/>
            </a:spcBef>
            <a:spcAft>
              <a:spcPct val="15000"/>
            </a:spcAft>
            <a:buChar char="••"/>
          </a:pPr>
          <a:r>
            <a:rPr lang="en-US" altLang="zh-TW" sz="1200" kern="1200" dirty="0" smtClean="0"/>
            <a:t>Email</a:t>
          </a:r>
          <a:r>
            <a:rPr lang="zh-TW" altLang="zh-TW" sz="1200" kern="1200" dirty="0" smtClean="0"/>
            <a:t>及簡訊通知</a:t>
          </a:r>
          <a:endParaRPr lang="zh-TW" altLang="en-US" sz="1200" kern="1200" dirty="0"/>
        </a:p>
        <a:p>
          <a:pPr marL="114300" lvl="1" indent="-114300" algn="l" defTabSz="533400">
            <a:lnSpc>
              <a:spcPct val="90000"/>
            </a:lnSpc>
            <a:spcBef>
              <a:spcPct val="0"/>
            </a:spcBef>
            <a:spcAft>
              <a:spcPct val="15000"/>
            </a:spcAft>
            <a:buChar char="••"/>
          </a:pPr>
          <a:r>
            <a:rPr lang="zh-TW" altLang="en-US" sz="1200" kern="1200" dirty="0" smtClean="0"/>
            <a:t>使用者自定義動作</a:t>
          </a:r>
          <a:endParaRPr lang="zh-TW" altLang="en-US" sz="1200" kern="1200" dirty="0"/>
        </a:p>
      </dsp:txBody>
      <dsp:txXfrm>
        <a:off x="2305982" y="1257541"/>
        <a:ext cx="3975878" cy="1142952"/>
      </dsp:txXfrm>
    </dsp:sp>
    <dsp:sp modelId="{CBA930E4-01A0-4B70-844B-B1D309AC120B}">
      <dsp:nvSpPr>
        <dsp:cNvPr id="0" name=""/>
        <dsp:cNvSpPr/>
      </dsp:nvSpPr>
      <dsp:spPr>
        <a:xfrm>
          <a:off x="344602" y="1257541"/>
          <a:ext cx="1961380" cy="1142952"/>
        </a:xfrm>
        <a:prstGeom prst="roundRect">
          <a:avLst/>
        </a:prstGeom>
        <a:solidFill>
          <a:schemeClr val="accent1">
            <a:alpha val="90000"/>
            <a:hueOff val="0"/>
            <a:satOff val="0"/>
            <a:lumOff val="0"/>
            <a:alpha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lvl="0" algn="ctr" defTabSz="1600200">
            <a:lnSpc>
              <a:spcPct val="90000"/>
            </a:lnSpc>
            <a:spcBef>
              <a:spcPct val="0"/>
            </a:spcBef>
            <a:spcAft>
              <a:spcPct val="35000"/>
            </a:spcAft>
          </a:pPr>
          <a:r>
            <a:rPr lang="zh-TW" altLang="en-US" sz="3600" kern="1200" dirty="0" smtClean="0"/>
            <a:t>動作</a:t>
          </a:r>
          <a:endParaRPr lang="zh-TW" altLang="en-US" sz="3600" kern="1200" dirty="0"/>
        </a:p>
      </dsp:txBody>
      <dsp:txXfrm>
        <a:off x="344602" y="1257541"/>
        <a:ext cx="1961380" cy="1142952"/>
      </dsp:txXfrm>
    </dsp:sp>
  </dsp:spTree>
</dsp:drawing>
</file>

<file path=ppt/diagrams/layout1.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pList1">
  <dgm:title val=""/>
  <dgm:desc val=""/>
  <dgm:catLst>
    <dgm:cat type="list" pri="2000"/>
  </dgm:catLst>
  <dgm:sampData>
    <dgm:dataModel>
      <dgm:ptLst>
        <dgm:pt modelId="0" type="doc"/>
        <dgm:pt modelId="1">
          <dgm:prSet phldr="1"/>
        </dgm:pt>
        <dgm:pt modelId="2">
          <dgm:prSet phldr="1"/>
        </dgm:pt>
        <dgm:pt modelId="3">
          <dgm:prSet phldr="1"/>
        </dgm:pt>
        <dgm:pt modelId="4">
          <dgm:prSet phldr="1"/>
        </dgm:pt>
      </dgm:ptLst>
      <dgm:cxnLst>
        <dgm:cxn modelId="7" srcId="0" destId="1" srcOrd="0" destOrd="0"/>
        <dgm:cxn modelId="8" srcId="0" destId="2" srcOrd="1" destOrd="0"/>
        <dgm:cxn modelId="9" srcId="0" destId="3" srcOrd="2" destOrd="0"/>
        <dgm:cxn modelId="10"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off" val="ctr"/>
          <dgm:param type="vertAlign" val="mid"/>
          <dgm:param type="horzAlign" val="ctr"/>
        </dgm:alg>
      </dgm:if>
      <dgm:else name="Name3">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1"/>
      <dgm:constr type="sp" refType="w" refFor="ch" refForName="compNode" op="equ" fact="0.1"/>
      <dgm:constr type="primFontSz" for="des" ptType="node" op="equ" val="65"/>
    </dgm:constrLst>
    <dgm:ruleLst/>
    <dgm:forEach name="Name4" axis="ch" ptType="node">
      <dgm:layoutNode name="compNode">
        <dgm:alg type="composite">
          <dgm:param type="ar" val="0.943"/>
        </dgm:alg>
        <dgm:shape xmlns:r="http://schemas.openxmlformats.org/officeDocument/2006/relationships" r:blip="">
          <dgm:adjLst/>
        </dgm:shape>
        <dgm:presOf axis="self"/>
        <dgm:constrLst>
          <dgm:constr type="h" refType="w" fact="1.06"/>
          <dgm:constr type="h" for="ch" forName="pictRect" refType="h" fact="0.65"/>
          <dgm:constr type="w" for="ch" forName="pictRect" refType="w"/>
          <dgm:constr type="l" for="ch" forName="pictRect"/>
          <dgm:constr type="t" for="ch" forName="pictRect"/>
          <dgm:constr type="w" for="ch" forName="textRect" refType="w"/>
          <dgm:constr type="h" for="ch" forName="textRect" refType="h" fact="0.35"/>
          <dgm:constr type="l" for="ch" forName="textRect"/>
          <dgm:constr type="t" for="ch" forName="textRect" refType="b" refFor="ch" refForName="pictRect"/>
        </dgm:constrLst>
        <dgm:ruleLst/>
        <dgm:layoutNode name="pictRect">
          <dgm:alg type="sp"/>
          <dgm:shape xmlns:r="http://schemas.openxmlformats.org/officeDocument/2006/relationships" type="roundRect" r:blip="" blipPhldr="1">
            <dgm:adjLst/>
          </dgm:shape>
          <dgm:presOf/>
          <dgm:constrLst/>
          <dgm:ruleLst/>
        </dgm:layoutNode>
        <dgm:layoutNode name="textRect" styleLbl="revTx">
          <dgm:varLst>
            <dgm:bulletEnabled val="1"/>
          </dgm:varLst>
          <dgm:alg type="tx">
            <dgm:param type="txAnchorVert" val="t"/>
          </dgm:alg>
          <dgm:shape xmlns:r="http://schemas.openxmlformats.org/officeDocument/2006/relationships" type="rect" r:blip="">
            <dgm:adjLst/>
          </dgm:shape>
          <dgm:presOf axis="desOrSelf" ptType="node"/>
          <dgm:constrLst>
            <dgm:constr type="bMarg"/>
          </dgm:constrLst>
          <dgm:ruleLst>
            <dgm:rule type="primFontSz" val="5" fact="NaN" max="NaN"/>
          </dgm:ruleLst>
        </dgm:layoutNode>
      </dgm:layoutNode>
      <dgm:forEach name="Name5"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6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F153B8F-FA32-42A4-8A3F-6AA23E4BA6C9}" type="datetimeFigureOut">
              <a:rPr lang="zh-TW" altLang="en-US" smtClean="0"/>
              <a:t>2012/11/30</a:t>
            </a:fld>
            <a:endParaRPr lang="zh-TW" altLang="en-US"/>
          </a:p>
        </p:txBody>
      </p:sp>
      <p:sp>
        <p:nvSpPr>
          <p:cNvPr id="4" name="頁尾版面配置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4722EF1-E595-435C-B765-6BB552AB5B07}" type="slidenum">
              <a:rPr lang="zh-TW" altLang="en-US" smtClean="0"/>
              <a:t>‹#›</a:t>
            </a:fld>
            <a:endParaRPr lang="zh-TW"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EC92F27-2AED-4551-A2B8-C9A473A08518}" type="datetimeFigureOut">
              <a:rPr lang="zh-TW" altLang="en-US" smtClean="0"/>
              <a:pPr/>
              <a:t>2012/11/30</a:t>
            </a:fld>
            <a:endParaRPr lang="zh-TW" altLang="en-US"/>
          </a:p>
        </p:txBody>
      </p:sp>
      <p:sp>
        <p:nvSpPr>
          <p:cNvPr id="4" name="投影片圖像版面配置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单击以编辑母片文字样式</a:t>
            </a:r>
            <a:endParaRPr lang="zh-TW" altLang="en-US" smtClean="0"/>
          </a:p>
          <a:p>
            <a:pPr lvl="1"/>
            <a:r>
              <a:rPr lang="zh-TW" altLang="en-US" smtClean="0"/>
              <a:t>第二层</a:t>
            </a:r>
            <a:endParaRPr lang="zh-TW" altLang="en-US" smtClean="0"/>
          </a:p>
          <a:p>
            <a:pPr lvl="2"/>
            <a:r>
              <a:rPr lang="zh-TW" altLang="en-US" smtClean="0"/>
              <a:t>第三层</a:t>
            </a:r>
            <a:endParaRPr lang="zh-TW" altLang="en-US" smtClean="0"/>
          </a:p>
          <a:p>
            <a:pPr lvl="3"/>
            <a:r>
              <a:rPr lang="zh-TW" altLang="en-US" smtClean="0"/>
              <a:t>第四层</a:t>
            </a:r>
            <a:endParaRPr lang="zh-TW" altLang="en-US" smtClean="0"/>
          </a:p>
          <a:p>
            <a:pPr lvl="4"/>
            <a:r>
              <a:rPr lang="zh-TW" altLang="en-US" smtClean="0"/>
              <a:t>第五层</a:t>
            </a:r>
            <a:endParaRPr lang="zh-TW" altLang="en-US"/>
          </a:p>
        </p:txBody>
      </p:sp>
      <p:sp>
        <p:nvSpPr>
          <p:cNvPr id="6" name="頁尾版面配置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29F8849-641C-417D-8CE4-C053A08ED03A}" type="slidenum">
              <a:rPr lang="zh-TW" altLang="en-US" smtClean="0"/>
              <a:pPr/>
              <a:t>‹#›</a:t>
            </a:fld>
            <a:endParaRPr lang="zh-TW"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1</a:t>
            </a:fld>
            <a:endParaRPr lang="zh-TW"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7283"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97284" name="投影片編號版面配置區 3"/>
          <p:cNvSpPr>
            <a:spLocks noGrp="1"/>
          </p:cNvSpPr>
          <p:nvPr>
            <p:ph type="sldNum" sz="quarter" idx="5"/>
          </p:nvPr>
        </p:nvSpPr>
        <p:spPr bwMode="auto">
          <a:noFill/>
          <a:ln>
            <a:miter lim="800000"/>
            <a:headEnd/>
            <a:tailEnd/>
          </a:ln>
        </p:spPr>
        <p:txBody>
          <a:bodyPr/>
          <a:lstStyle/>
          <a:p>
            <a:fld id="{A0198CF3-0D76-4365-B869-FB40F891534F}" type="slidenum">
              <a:rPr lang="zh-TW" altLang="en-US" smtClean="0"/>
              <a:pPr/>
              <a:t>10</a:t>
            </a:fld>
            <a:endParaRPr lang="en-US" altLang="zh-TW"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36547"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236548" name="投影片編號版面配置區 3"/>
          <p:cNvSpPr txBox="1">
            <a:spLocks noGrp="1"/>
          </p:cNvSpPr>
          <p:nvPr/>
        </p:nvSpPr>
        <p:spPr bwMode="auto">
          <a:xfrm>
            <a:off x="3884463" y="8685878"/>
            <a:ext cx="2972004" cy="456704"/>
          </a:xfrm>
          <a:prstGeom prst="rect">
            <a:avLst/>
          </a:prstGeom>
          <a:noFill/>
          <a:ln w="9525">
            <a:noFill/>
            <a:miter lim="800000"/>
            <a:headEnd/>
            <a:tailEnd/>
          </a:ln>
        </p:spPr>
        <p:txBody>
          <a:bodyPr lIns="91431" tIns="45716" rIns="91431" bIns="45716" anchor="b"/>
          <a:lstStyle/>
          <a:p>
            <a:pPr algn="r"/>
            <a:fld id="{C34CE821-0B67-4466-ABAD-949A3AFDFBD9}" type="slidenum">
              <a:rPr lang="zh-TW" altLang="en-US" sz="1200">
                <a:latin typeface="Calibri" pitchFamily="34" charset="0"/>
              </a:rPr>
              <a:pPr algn="r"/>
              <a:t>11</a:t>
            </a:fld>
            <a:endParaRPr lang="en-US" altLang="zh-TW" sz="1200" dirty="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12</a:t>
            </a:fld>
            <a:endParaRPr lang="en-US" altLang="zh-TW"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7" name="Rectangle 3"/>
          <p:cNvSpPr>
            <a:spLocks noGrp="1" noChangeArrowheads="1"/>
          </p:cNvSpPr>
          <p:nvPr>
            <p:ph type="body" idx="1"/>
          </p:nvPr>
        </p:nvSpPr>
        <p:spPr bwMode="auto">
          <a:xfrm>
            <a:off x="913991" y="4341522"/>
            <a:ext cx="5030018" cy="4116005"/>
          </a:xfrm>
          <a:noFill/>
        </p:spPr>
        <p:txBody>
          <a:bodyPr wrap="square" numCol="1" anchor="t" anchorCtr="0" compatLnSpc="1">
            <a:prstTxWarp prst="textNoShape">
              <a:avLst/>
            </a:prstTxWarp>
          </a:bodyPr>
          <a:lstStyle/>
          <a:p>
            <a:pPr eaLnBrk="1" hangingPunct="1"/>
            <a:endParaRPr lang="fr-FR" altLang="zh-TW"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0547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05476" name="投影片編號版面配置區 3"/>
          <p:cNvSpPr>
            <a:spLocks noGrp="1"/>
          </p:cNvSpPr>
          <p:nvPr>
            <p:ph type="sldNum" sz="quarter" idx="5"/>
          </p:nvPr>
        </p:nvSpPr>
        <p:spPr bwMode="auto">
          <a:noFill/>
          <a:ln>
            <a:miter lim="800000"/>
            <a:headEnd/>
            <a:tailEnd/>
          </a:ln>
        </p:spPr>
        <p:txBody>
          <a:bodyPr/>
          <a:lstStyle/>
          <a:p>
            <a:fld id="{A0C51448-EA55-49E6-A0B2-3ECCD75DC7A4}" type="slidenum">
              <a:rPr lang="zh-TW" altLang="en-US" smtClean="0"/>
              <a:pPr/>
              <a:t>14</a:t>
            </a:fld>
            <a:endParaRPr lang="en-US" altLang="zh-TW"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0649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06500" name="投影片編號版面配置區 3"/>
          <p:cNvSpPr>
            <a:spLocks noGrp="1"/>
          </p:cNvSpPr>
          <p:nvPr>
            <p:ph type="sldNum" sz="quarter" idx="5"/>
          </p:nvPr>
        </p:nvSpPr>
        <p:spPr bwMode="auto">
          <a:noFill/>
          <a:ln>
            <a:miter lim="800000"/>
            <a:headEnd/>
            <a:tailEnd/>
          </a:ln>
        </p:spPr>
        <p:txBody>
          <a:bodyPr/>
          <a:lstStyle/>
          <a:p>
            <a:fld id="{1ED85C8B-8EE9-4C61-B725-D9A89821702A}" type="slidenum">
              <a:rPr lang="zh-TW" altLang="en-US" smtClean="0"/>
              <a:pPr/>
              <a:t>15</a:t>
            </a:fld>
            <a:endParaRPr lang="en-US" altLang="zh-TW"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07523"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07524" name="投影片編號版面配置區 3"/>
          <p:cNvSpPr>
            <a:spLocks noGrp="1"/>
          </p:cNvSpPr>
          <p:nvPr>
            <p:ph type="sldNum" sz="quarter" idx="5"/>
          </p:nvPr>
        </p:nvSpPr>
        <p:spPr bwMode="auto">
          <a:noFill/>
          <a:ln>
            <a:miter lim="800000"/>
            <a:headEnd/>
            <a:tailEnd/>
          </a:ln>
        </p:spPr>
        <p:txBody>
          <a:bodyPr/>
          <a:lstStyle/>
          <a:p>
            <a:fld id="{C29D244C-FA18-4486-B120-B591C5264203}" type="slidenum">
              <a:rPr lang="zh-TW" altLang="en-US" smtClean="0"/>
              <a:pPr/>
              <a:t>16</a:t>
            </a:fld>
            <a:endParaRPr lang="en-US" altLang="zh-TW"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08547"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08548" name="投影片編號版面配置區 3"/>
          <p:cNvSpPr>
            <a:spLocks noGrp="1"/>
          </p:cNvSpPr>
          <p:nvPr>
            <p:ph type="sldNum" sz="quarter" idx="5"/>
          </p:nvPr>
        </p:nvSpPr>
        <p:spPr bwMode="auto">
          <a:noFill/>
          <a:ln>
            <a:miter lim="800000"/>
            <a:headEnd/>
            <a:tailEnd/>
          </a:ln>
        </p:spPr>
        <p:txBody>
          <a:bodyPr/>
          <a:lstStyle/>
          <a:p>
            <a:fld id="{6F98D7F5-AF5E-481A-AFDC-B9371C45F4AC}" type="slidenum">
              <a:rPr lang="zh-TW" altLang="en-US" smtClean="0"/>
              <a:pPr/>
              <a:t>17</a:t>
            </a:fld>
            <a:endParaRPr lang="en-US" altLang="zh-TW"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09571"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09572" name="投影片編號版面配置區 3"/>
          <p:cNvSpPr>
            <a:spLocks noGrp="1"/>
          </p:cNvSpPr>
          <p:nvPr>
            <p:ph type="sldNum" sz="quarter" idx="5"/>
          </p:nvPr>
        </p:nvSpPr>
        <p:spPr bwMode="auto">
          <a:noFill/>
          <a:ln>
            <a:miter lim="800000"/>
            <a:headEnd/>
            <a:tailEnd/>
          </a:ln>
        </p:spPr>
        <p:txBody>
          <a:bodyPr/>
          <a:lstStyle/>
          <a:p>
            <a:fld id="{84705032-0CCD-43E2-BD6A-4AFC5B893FB4}" type="slidenum">
              <a:rPr lang="zh-TW" altLang="en-US" smtClean="0"/>
              <a:pPr/>
              <a:t>18</a:t>
            </a:fld>
            <a:endParaRPr lang="en-US" altLang="zh-TW"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1161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11620" name="投影片編號版面配置區 3"/>
          <p:cNvSpPr>
            <a:spLocks noGrp="1"/>
          </p:cNvSpPr>
          <p:nvPr>
            <p:ph type="sldNum" sz="quarter" idx="5"/>
          </p:nvPr>
        </p:nvSpPr>
        <p:spPr bwMode="auto">
          <a:noFill/>
          <a:ln>
            <a:miter lim="800000"/>
            <a:headEnd/>
            <a:tailEnd/>
          </a:ln>
        </p:spPr>
        <p:txBody>
          <a:bodyPr/>
          <a:lstStyle/>
          <a:p>
            <a:fld id="{5ACC6810-60D9-49DA-AEE5-8509428F8062}" type="slidenum">
              <a:rPr lang="zh-TW" altLang="en-US" smtClean="0"/>
              <a:pPr/>
              <a:t>19</a:t>
            </a:fld>
            <a:endParaRPr lang="en-US" altLang="zh-TW"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2</a:t>
            </a:fld>
            <a:endParaRPr lang="en-US" altLang="zh-TW"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20</a:t>
            </a:fld>
            <a:endParaRPr lang="en-US" altLang="zh-TW"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1059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10596" name="投影片編號版面配置區 3"/>
          <p:cNvSpPr>
            <a:spLocks noGrp="1"/>
          </p:cNvSpPr>
          <p:nvPr>
            <p:ph type="sldNum" sz="quarter" idx="5"/>
          </p:nvPr>
        </p:nvSpPr>
        <p:spPr bwMode="auto">
          <a:noFill/>
          <a:ln>
            <a:miter lim="800000"/>
            <a:headEnd/>
            <a:tailEnd/>
          </a:ln>
        </p:spPr>
        <p:txBody>
          <a:bodyPr/>
          <a:lstStyle/>
          <a:p>
            <a:fld id="{9DA9B424-4F76-44A6-8732-D846BE700598}" type="slidenum">
              <a:rPr lang="zh-TW" altLang="en-US" smtClean="0"/>
              <a:pPr/>
              <a:t>21</a:t>
            </a:fld>
            <a:endParaRPr lang="en-US" altLang="zh-TW"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14691"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14692" name="投影片編號版面配置區 3"/>
          <p:cNvSpPr>
            <a:spLocks noGrp="1"/>
          </p:cNvSpPr>
          <p:nvPr>
            <p:ph type="sldNum" sz="quarter" idx="5"/>
          </p:nvPr>
        </p:nvSpPr>
        <p:spPr bwMode="auto">
          <a:noFill/>
          <a:ln>
            <a:miter lim="800000"/>
            <a:headEnd/>
            <a:tailEnd/>
          </a:ln>
        </p:spPr>
        <p:txBody>
          <a:bodyPr/>
          <a:lstStyle/>
          <a:p>
            <a:fld id="{16D6621E-BB74-4B06-936C-53D2412D8037}" type="slidenum">
              <a:rPr lang="zh-TW" altLang="en-US" smtClean="0"/>
              <a:pPr/>
              <a:t>22</a:t>
            </a:fld>
            <a:endParaRPr lang="en-US" altLang="zh-TW"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23</a:t>
            </a:fld>
            <a:endParaRPr lang="zh-TW"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1571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15716" name="投影片編號版面配置區 3"/>
          <p:cNvSpPr>
            <a:spLocks noGrp="1"/>
          </p:cNvSpPr>
          <p:nvPr>
            <p:ph type="sldNum" sz="quarter" idx="5"/>
          </p:nvPr>
        </p:nvSpPr>
        <p:spPr bwMode="auto">
          <a:noFill/>
          <a:ln>
            <a:miter lim="800000"/>
            <a:headEnd/>
            <a:tailEnd/>
          </a:ln>
        </p:spPr>
        <p:txBody>
          <a:bodyPr/>
          <a:lstStyle/>
          <a:p>
            <a:fld id="{B015EC75-DADD-4A80-90AE-6052BCBADE34}" type="slidenum">
              <a:rPr lang="zh-TW" altLang="en-US" smtClean="0"/>
              <a:pPr/>
              <a:t>24</a:t>
            </a:fld>
            <a:endParaRPr lang="en-US" altLang="zh-TW"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13667" name="備忘稿版面配置區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TW" altLang="en-US" smtClean="0"/>
          </a:p>
        </p:txBody>
      </p:sp>
      <p:sp>
        <p:nvSpPr>
          <p:cNvPr id="113668" name="投影片編號版面配置區 3"/>
          <p:cNvSpPr>
            <a:spLocks noGrp="1"/>
          </p:cNvSpPr>
          <p:nvPr>
            <p:ph type="sldNum" sz="quarter" idx="5"/>
          </p:nvPr>
        </p:nvSpPr>
        <p:spPr bwMode="auto">
          <a:noFill/>
          <a:ln>
            <a:miter lim="800000"/>
            <a:headEnd/>
            <a:tailEnd/>
          </a:ln>
        </p:spPr>
        <p:txBody>
          <a:bodyPr/>
          <a:lstStyle/>
          <a:p>
            <a:fld id="{477DAA95-CB8F-4906-BA21-8D12ACC8E0C4}" type="slidenum">
              <a:rPr lang="zh-TW" altLang="en-US" smtClean="0"/>
              <a:pPr/>
              <a:t>25</a:t>
            </a:fld>
            <a:endParaRPr lang="en-US" altLang="zh-TW"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投影片圖像版面配置區 1"/>
          <p:cNvSpPr>
            <a:spLocks noGrp="1" noRot="1" noChangeAspect="1" noTextEdit="1"/>
          </p:cNvSpPr>
          <p:nvPr>
            <p:ph type="sldImg"/>
          </p:nvPr>
        </p:nvSpPr>
        <p:spPr>
          <a:ln/>
        </p:spPr>
      </p:sp>
      <p:sp>
        <p:nvSpPr>
          <p:cNvPr id="25603" name="備忘稿版面配置區 2"/>
          <p:cNvSpPr>
            <a:spLocks noGrp="1"/>
          </p:cNvSpPr>
          <p:nvPr>
            <p:ph type="body" idx="1"/>
          </p:nvPr>
        </p:nvSpPr>
        <p:spPr>
          <a:noFill/>
          <a:ln/>
        </p:spPr>
        <p:txBody>
          <a:bodyPr/>
          <a:lstStyle/>
          <a:p>
            <a:endParaRPr lang="zh-TW" altLang="zh-TW" smtClean="0"/>
          </a:p>
        </p:txBody>
      </p:sp>
      <p:sp>
        <p:nvSpPr>
          <p:cNvPr id="25604" name="投影片編號版面配置區 3"/>
          <p:cNvSpPr>
            <a:spLocks noGrp="1"/>
          </p:cNvSpPr>
          <p:nvPr>
            <p:ph type="sldNum" sz="quarter" idx="5"/>
          </p:nvPr>
        </p:nvSpPr>
        <p:spPr>
          <a:noFill/>
        </p:spPr>
        <p:txBody>
          <a:bodyPr/>
          <a:lstStyle/>
          <a:p>
            <a:fld id="{33089F62-A708-48E9-A854-3A067553354A}" type="slidenum">
              <a:rPr lang="zh-TW" altLang="en-US" smtClean="0"/>
              <a:pPr/>
              <a:t>26</a:t>
            </a:fld>
            <a:endParaRPr lang="en-US" altLang="zh-TW"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27</a:t>
            </a:fld>
            <a:endParaRPr lang="zh-TW"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28</a:t>
            </a:fld>
            <a:endParaRPr lang="en-US" altLang="zh-TW"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03427"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dirty="0" smtClean="0"/>
          </a:p>
        </p:txBody>
      </p:sp>
      <p:sp>
        <p:nvSpPr>
          <p:cNvPr id="103428" name="投影片編號版面配置區 3"/>
          <p:cNvSpPr>
            <a:spLocks noGrp="1"/>
          </p:cNvSpPr>
          <p:nvPr>
            <p:ph type="sldNum" sz="quarter" idx="5"/>
          </p:nvPr>
        </p:nvSpPr>
        <p:spPr bwMode="auto">
          <a:noFill/>
          <a:ln>
            <a:miter lim="800000"/>
            <a:headEnd/>
            <a:tailEnd/>
          </a:ln>
        </p:spPr>
        <p:txBody>
          <a:bodyPr/>
          <a:lstStyle/>
          <a:p>
            <a:fld id="{C1A2CA93-9423-4AE7-9C16-64BB08711419}" type="slidenum">
              <a:rPr lang="zh-TW" altLang="en-US" smtClean="0"/>
              <a:pPr/>
              <a:t>29</a:t>
            </a:fld>
            <a:endParaRPr lang="en-US" altLang="zh-TW"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3</a:t>
            </a:fld>
            <a:endParaRPr lang="zh-TW"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04451"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04452" name="投影片編號版面配置區 3"/>
          <p:cNvSpPr>
            <a:spLocks noGrp="1"/>
          </p:cNvSpPr>
          <p:nvPr>
            <p:ph type="sldNum" sz="quarter" idx="5"/>
          </p:nvPr>
        </p:nvSpPr>
        <p:spPr bwMode="auto">
          <a:noFill/>
          <a:ln>
            <a:miter lim="800000"/>
            <a:headEnd/>
            <a:tailEnd/>
          </a:ln>
        </p:spPr>
        <p:txBody>
          <a:bodyPr/>
          <a:lstStyle/>
          <a:p>
            <a:fld id="{97251366-8E81-4A92-ABCF-D049E4D9255F}" type="slidenum">
              <a:rPr lang="zh-TW" altLang="en-US" smtClean="0"/>
              <a:pPr/>
              <a:t>30</a:t>
            </a:fld>
            <a:endParaRPr lang="en-US" altLang="zh-TW"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07523"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07524" name="投影片編號版面配置區 3"/>
          <p:cNvSpPr>
            <a:spLocks noGrp="1"/>
          </p:cNvSpPr>
          <p:nvPr>
            <p:ph type="sldNum" sz="quarter" idx="5"/>
          </p:nvPr>
        </p:nvSpPr>
        <p:spPr bwMode="auto">
          <a:noFill/>
          <a:ln>
            <a:miter lim="800000"/>
            <a:headEnd/>
            <a:tailEnd/>
          </a:ln>
        </p:spPr>
        <p:txBody>
          <a:bodyPr/>
          <a:lstStyle/>
          <a:p>
            <a:fld id="{FA9742BC-5407-485F-83DE-B8F6F4E31263}" type="slidenum">
              <a:rPr lang="zh-TW" altLang="en-US" smtClean="0"/>
              <a:pPr/>
              <a:t>31</a:t>
            </a:fld>
            <a:endParaRPr lang="en-US" altLang="zh-TW"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r>
              <a:rPr lang="en-US" altLang="zh-TW" dirty="0" smtClean="0"/>
              <a:t>PC</a:t>
            </a:r>
            <a:r>
              <a:rPr lang="zh-TW" altLang="en-US" dirty="0" smtClean="0"/>
              <a:t> </a:t>
            </a:r>
            <a:r>
              <a:rPr lang="en-US" altLang="zh-TW" dirty="0" smtClean="0"/>
              <a:t>&amp;</a:t>
            </a:r>
            <a:r>
              <a:rPr lang="zh-TW" altLang="en-US" dirty="0" smtClean="0"/>
              <a:t> </a:t>
            </a:r>
            <a:r>
              <a:rPr lang="en-US" altLang="zh-TW" smtClean="0"/>
              <a:t>Mac</a:t>
            </a:r>
            <a:r>
              <a:rPr lang="en-US" altLang="zh-TW" baseline="0" smtClean="0"/>
              <a:t> </a:t>
            </a:r>
            <a:r>
              <a:rPr lang="zh-TW" altLang="en-US" baseline="0" smtClean="0"/>
              <a:t>比较表</a:t>
            </a:r>
            <a:endParaRPr lang="en-US" altLang="zh-TW" baseline="0" dirty="0" smtClean="0"/>
          </a:p>
          <a:p>
            <a:r>
              <a:rPr lang="zh-TW" altLang="en-US" baseline="0" smtClean="0"/>
              <a:t>准备上市</a:t>
            </a:r>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32</a:t>
            </a:fld>
            <a:endParaRPr lang="zh-TW"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33</a:t>
            </a:fld>
            <a:endParaRPr lang="zh-TW"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571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5716" name="投影片編號版面配置區 3"/>
          <p:cNvSpPr>
            <a:spLocks noGrp="1"/>
          </p:cNvSpPr>
          <p:nvPr>
            <p:ph type="sldNum" sz="quarter" idx="5"/>
          </p:nvPr>
        </p:nvSpPr>
        <p:spPr bwMode="auto">
          <a:noFill/>
          <a:ln>
            <a:miter lim="800000"/>
            <a:headEnd/>
            <a:tailEnd/>
          </a:ln>
        </p:spPr>
        <p:txBody>
          <a:bodyPr/>
          <a:lstStyle/>
          <a:p>
            <a:fld id="{F2801221-C587-480F-8AAA-EE66C599872D}" type="slidenum">
              <a:rPr lang="zh-TW" altLang="en-US" smtClean="0"/>
              <a:pPr/>
              <a:t>34</a:t>
            </a:fld>
            <a:endParaRPr lang="en-US" altLang="zh-TW"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161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1620" name="投影片編號版面配置區 3"/>
          <p:cNvSpPr>
            <a:spLocks noGrp="1"/>
          </p:cNvSpPr>
          <p:nvPr>
            <p:ph type="sldNum" sz="quarter" idx="5"/>
          </p:nvPr>
        </p:nvSpPr>
        <p:spPr bwMode="auto">
          <a:noFill/>
          <a:ln>
            <a:miter lim="800000"/>
            <a:headEnd/>
            <a:tailEnd/>
          </a:ln>
        </p:spPr>
        <p:txBody>
          <a:bodyPr/>
          <a:lstStyle/>
          <a:p>
            <a:fld id="{F7FE5526-1D17-49A5-BDCC-5226D37B37EB}" type="slidenum">
              <a:rPr lang="zh-TW" altLang="en-US" smtClean="0"/>
              <a:pPr/>
              <a:t>35</a:t>
            </a:fld>
            <a:endParaRPr lang="en-US" altLang="zh-TW"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36</a:t>
            </a:fld>
            <a:endParaRPr lang="zh-TW"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3667"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3668" name="投影片編號版面配置區 3"/>
          <p:cNvSpPr>
            <a:spLocks noGrp="1"/>
          </p:cNvSpPr>
          <p:nvPr>
            <p:ph type="sldNum" sz="quarter" idx="5"/>
          </p:nvPr>
        </p:nvSpPr>
        <p:spPr bwMode="auto">
          <a:noFill/>
          <a:ln>
            <a:miter lim="800000"/>
            <a:headEnd/>
            <a:tailEnd/>
          </a:ln>
        </p:spPr>
        <p:txBody>
          <a:bodyPr/>
          <a:lstStyle/>
          <a:p>
            <a:fld id="{0012DAA0-F5E8-4F6D-BC2D-B101372F885B}" type="slidenum">
              <a:rPr lang="zh-TW" altLang="en-US" smtClean="0"/>
              <a:pPr/>
              <a:t>37</a:t>
            </a:fld>
            <a:endParaRPr lang="en-US" altLang="zh-TW"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7763"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7764" name="投影片編號版面配置區 3"/>
          <p:cNvSpPr>
            <a:spLocks noGrp="1"/>
          </p:cNvSpPr>
          <p:nvPr>
            <p:ph type="sldNum" sz="quarter" idx="5"/>
          </p:nvPr>
        </p:nvSpPr>
        <p:spPr bwMode="auto">
          <a:noFill/>
          <a:ln>
            <a:miter lim="800000"/>
            <a:headEnd/>
            <a:tailEnd/>
          </a:ln>
        </p:spPr>
        <p:txBody>
          <a:bodyPr/>
          <a:lstStyle/>
          <a:p>
            <a:fld id="{93963648-927C-42FD-9C03-ADF73332139C}" type="slidenum">
              <a:rPr lang="zh-TW" altLang="en-US" smtClean="0"/>
              <a:pPr/>
              <a:t>38</a:t>
            </a:fld>
            <a:endParaRPr lang="en-US" altLang="zh-TW"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19811"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19812" name="投影片編號版面配置區 3"/>
          <p:cNvSpPr>
            <a:spLocks noGrp="1"/>
          </p:cNvSpPr>
          <p:nvPr>
            <p:ph type="sldNum" sz="quarter" idx="5"/>
          </p:nvPr>
        </p:nvSpPr>
        <p:spPr bwMode="auto">
          <a:noFill/>
          <a:ln>
            <a:miter lim="800000"/>
            <a:headEnd/>
            <a:tailEnd/>
          </a:ln>
        </p:spPr>
        <p:txBody>
          <a:bodyPr/>
          <a:lstStyle/>
          <a:p>
            <a:fld id="{E7D55304-11AF-466A-BF8A-5E702EE27DAD}" type="slidenum">
              <a:rPr lang="zh-TW" altLang="en-US" smtClean="0"/>
              <a:pPr/>
              <a:t>39</a:t>
            </a:fld>
            <a:endParaRPr lang="en-US" altLang="zh-TW"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89091"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89092" name="投影片編號版面配置區 3"/>
          <p:cNvSpPr>
            <a:spLocks noGrp="1"/>
          </p:cNvSpPr>
          <p:nvPr>
            <p:ph type="sldNum" sz="quarter" idx="5"/>
          </p:nvPr>
        </p:nvSpPr>
        <p:spPr bwMode="auto">
          <a:noFill/>
          <a:ln>
            <a:miter lim="800000"/>
            <a:headEnd/>
            <a:tailEnd/>
          </a:ln>
        </p:spPr>
        <p:txBody>
          <a:bodyPr/>
          <a:lstStyle/>
          <a:p>
            <a:fld id="{1BE55AB4-1321-42B9-992A-EAFC4F630987}" type="slidenum">
              <a:rPr lang="zh-TW" altLang="en-US" smtClean="0"/>
              <a:pPr/>
              <a:t>4</a:t>
            </a:fld>
            <a:endParaRPr lang="en-US" altLang="zh-TW"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40</a:t>
            </a:fld>
            <a:endParaRPr lang="zh-TW"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41</a:t>
            </a:fld>
            <a:endParaRPr lang="zh-TW"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1143000" y="685800"/>
            <a:ext cx="4572000" cy="3429000"/>
          </a:xfrm>
        </p:spPr>
      </p:sp>
      <p:sp>
        <p:nvSpPr>
          <p:cNvPr id="3" name="備忘稿版面配置區 2"/>
          <p:cNvSpPr>
            <a:spLocks noGrp="1"/>
          </p:cNvSpPr>
          <p:nvPr>
            <p:ph type="body" idx="1"/>
          </p:nvPr>
        </p:nvSpPr>
        <p:spPr/>
        <p:txBody>
          <a:bodyPr>
            <a:normAutofit/>
          </a:bodyPr>
          <a:lstStyle/>
          <a:p>
            <a:r>
              <a:rPr lang="zh-CN" altLang="en-US" smtClean="0"/>
              <a:t>弹性拖拉要秀图</a:t>
            </a:r>
            <a:endParaRPr lang="en-US" altLang="zh-TW" dirty="0" smtClean="0"/>
          </a:p>
          <a:p>
            <a:r>
              <a:rPr lang="en-US" altLang="zh-TW" dirty="0" smtClean="0"/>
              <a:t>From</a:t>
            </a:r>
            <a:r>
              <a:rPr lang="en-US" altLang="zh-TW" baseline="0" dirty="0" smtClean="0"/>
              <a:t> 42 to 64 channel</a:t>
            </a:r>
          </a:p>
          <a:p>
            <a:r>
              <a:rPr lang="zh-TW" altLang="en-US" baseline="0" smtClean="0"/>
              <a:t>秀</a:t>
            </a:r>
            <a:r>
              <a:rPr lang="en-US" altLang="zh-TW" baseline="0" smtClean="0"/>
              <a:t>disk error</a:t>
            </a:r>
            <a:r>
              <a:rPr lang="zh-TW" altLang="en-US" baseline="0" smtClean="0"/>
              <a:t>窗口</a:t>
            </a:r>
            <a:endParaRPr lang="en-US" altLang="zh-TW" dirty="0" smtClean="0"/>
          </a:p>
          <a:p>
            <a:r>
              <a:rPr lang="en-US" altLang="zh-TW" dirty="0" smtClean="0"/>
              <a:t>project-option =&gt; 64 channel</a:t>
            </a:r>
            <a:endParaRPr lang="zh-TW" altLang="en-US" dirty="0"/>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42</a:t>
            </a:fld>
            <a:endParaRPr lang="zh-TW"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43</a:t>
            </a:fld>
            <a:endParaRPr lang="zh-TW"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9699" name="備忘稿版面配置區 2"/>
          <p:cNvSpPr>
            <a:spLocks noGrp="1"/>
          </p:cNvSpPr>
          <p:nvPr>
            <p:ph type="body" idx="1"/>
          </p:nvPr>
        </p:nvSpPr>
        <p:spPr bwMode="auto"/>
        <p:txBody>
          <a:bodyPr wrap="square" numCol="1" anchor="t" anchorCtr="0" compatLnSpc="1">
            <a:prstTxWarp prst="textNoShape">
              <a:avLst/>
            </a:prstTxWarp>
          </a:bodyPr>
          <a:lstStyle/>
          <a:p>
            <a:pPr>
              <a:defRPr/>
            </a:pPr>
            <a:r>
              <a:rPr lang="en-US" altLang="zh-TW" b="1" u="sng" dirty="0" smtClean="0">
                <a:effectLst>
                  <a:outerShdw blurRad="38100" dist="38100" dir="2700000" algn="tl">
                    <a:srgbClr val="000000">
                      <a:alpha val="43137"/>
                    </a:srgbClr>
                  </a:outerShdw>
                </a:effectLst>
              </a:rPr>
              <a:t>Description of the slide:</a:t>
            </a:r>
          </a:p>
          <a:p>
            <a:pPr>
              <a:defRPr/>
            </a:pPr>
            <a:r>
              <a:rPr lang="en-US" altLang="zh-TW" dirty="0" smtClean="0"/>
              <a:t>-Each channel is allowed to backup to QNAP Turbo NAS (1~ 12-bay).</a:t>
            </a:r>
          </a:p>
          <a:p>
            <a:pPr>
              <a:defRPr/>
            </a:pPr>
            <a:r>
              <a:rPr lang="en-US" altLang="zh-TW" dirty="0" smtClean="0"/>
              <a:t>-The total storage capacity will be up 2,304TB, while QNAP VioStor NVR VS-12164U-RP PRO backup each channel to a 12-bay NAS.</a:t>
            </a:r>
          </a:p>
          <a:p>
            <a:pPr>
              <a:defRPr/>
            </a:pPr>
            <a:r>
              <a:rPr lang="en-US" altLang="zh-TW" dirty="0" smtClean="0"/>
              <a:t>(64 </a:t>
            </a:r>
            <a:r>
              <a:rPr lang="en-US" altLang="zh-TW" dirty="0" err="1" smtClean="0"/>
              <a:t>ch</a:t>
            </a:r>
            <a:r>
              <a:rPr lang="en-US" altLang="zh-TW" smtClean="0"/>
              <a:t> x 36TB= 2,304 TB)</a:t>
            </a:r>
            <a:endParaRPr lang="en-US" altLang="zh-TW" dirty="0" smtClean="0"/>
          </a:p>
          <a:p>
            <a:pPr>
              <a:defRPr/>
            </a:pPr>
            <a:endParaRPr lang="en-US" altLang="zh-TW" dirty="0" smtClean="0"/>
          </a:p>
        </p:txBody>
      </p:sp>
      <p:sp>
        <p:nvSpPr>
          <p:cNvPr id="31748" name="投影片編號版面配置區 3"/>
          <p:cNvSpPr>
            <a:spLocks noGrp="1"/>
          </p:cNvSpPr>
          <p:nvPr>
            <p:ph type="sldNum" sz="quarter" idx="5"/>
          </p:nvPr>
        </p:nvSpPr>
        <p:spPr bwMode="auto">
          <a:noFill/>
          <a:ln>
            <a:miter lim="800000"/>
            <a:headEnd/>
            <a:tailEnd/>
          </a:ln>
        </p:spPr>
        <p:txBody>
          <a:bodyPr/>
          <a:lstStyle/>
          <a:p>
            <a:fld id="{05ACB21D-A6A6-4C72-92E2-2335AFC0FD06}" type="slidenum">
              <a:rPr lang="zh-TW" altLang="en-US" smtClean="0"/>
              <a:pPr/>
              <a:t>44</a:t>
            </a:fld>
            <a:endParaRPr lang="en-US" altLang="zh-TW"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45</a:t>
            </a:fld>
            <a:endParaRPr lang="en-US" altLang="zh-TW"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46</a:t>
            </a:fld>
            <a:endParaRPr lang="zh-TW"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47</a:t>
            </a:fld>
            <a:endParaRPr lang="zh-TW"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48</a:t>
            </a:fld>
            <a:endParaRPr lang="zh-TW"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49</a:t>
            </a:fld>
            <a:endParaRPr lang="zh-TW"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txBox="1">
            <a:spLocks noGrp="1" noChangeArrowheads="1"/>
          </p:cNvSpPr>
          <p:nvPr/>
        </p:nvSpPr>
        <p:spPr bwMode="auto">
          <a:xfrm>
            <a:off x="3885275" y="8686362"/>
            <a:ext cx="2971092" cy="456177"/>
          </a:xfrm>
          <a:prstGeom prst="rect">
            <a:avLst/>
          </a:prstGeom>
          <a:noFill/>
          <a:ln w="9525">
            <a:noFill/>
            <a:miter lim="800000"/>
            <a:headEnd/>
            <a:tailEnd/>
          </a:ln>
        </p:spPr>
        <p:txBody>
          <a:bodyPr lIns="94838" tIns="47419" rIns="94838" bIns="47419" anchor="b"/>
          <a:lstStyle/>
          <a:p>
            <a:pPr algn="r" defTabSz="947738"/>
            <a:fld id="{3B59B2D5-B310-441D-945C-457602FC2955}" type="slidenum">
              <a:rPr lang="zh-TW" altLang="en-US" sz="1200" i="0">
                <a:latin typeface="Arial" charset="0"/>
              </a:rPr>
              <a:pPr algn="r" defTabSz="947738"/>
              <a:t>5</a:t>
            </a:fld>
            <a:endParaRPr lang="en-US" altLang="zh-TW" sz="1200" i="0">
              <a:latin typeface="Arial" charset="0"/>
            </a:endParaRPr>
          </a:p>
        </p:txBody>
      </p:sp>
      <p:sp>
        <p:nvSpPr>
          <p:cNvPr id="20483" name="Rectangle 2"/>
          <p:cNvSpPr>
            <a:spLocks noGrp="1" noRot="1" noChangeAspect="1" noChangeArrowheads="1" noTextEdit="1"/>
          </p:cNvSpPr>
          <p:nvPr>
            <p:ph type="sldImg"/>
          </p:nvPr>
        </p:nvSpPr>
        <p:spPr>
          <a:xfrm>
            <a:off x="1146175" y="687388"/>
            <a:ext cx="4567238" cy="3425825"/>
          </a:xfrm>
          <a:ln/>
        </p:spPr>
      </p:sp>
      <p:sp>
        <p:nvSpPr>
          <p:cNvPr id="20484" name="Rectangle 3"/>
          <p:cNvSpPr>
            <a:spLocks noGrp="1" noChangeArrowheads="1"/>
          </p:cNvSpPr>
          <p:nvPr>
            <p:ph type="body" idx="1"/>
          </p:nvPr>
        </p:nvSpPr>
        <p:spPr>
          <a:noFill/>
          <a:ln/>
        </p:spPr>
        <p:txBody>
          <a:bodyPr lIns="94838" tIns="47419" rIns="94838" bIns="47419"/>
          <a:lstStyle/>
          <a:p>
            <a:endParaRPr lang="zh-TW"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50</a:t>
            </a:fld>
            <a:endParaRPr lang="zh-TW"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51</a:t>
            </a:fld>
            <a:endParaRPr lang="zh-TW"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496F2700-2D58-40ED-981D-BD2C7B15B204}" type="slidenum">
              <a:rPr lang="zh-TW" altLang="en-US" smtClean="0"/>
              <a:pPr/>
              <a:t>52</a:t>
            </a:fld>
            <a:endParaRPr lang="en-US" altLang="zh-TW"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208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20836" name="投影片編號版面配置區 3"/>
          <p:cNvSpPr>
            <a:spLocks noGrp="1"/>
          </p:cNvSpPr>
          <p:nvPr>
            <p:ph type="sldNum" sz="quarter" idx="5"/>
          </p:nvPr>
        </p:nvSpPr>
        <p:spPr bwMode="auto">
          <a:noFill/>
          <a:ln>
            <a:miter lim="800000"/>
            <a:headEnd/>
            <a:tailEnd/>
          </a:ln>
        </p:spPr>
        <p:txBody>
          <a:bodyPr/>
          <a:lstStyle/>
          <a:p>
            <a:fld id="{0A8F8226-589D-42A9-8F07-7287B8FE3D8F}" type="slidenum">
              <a:rPr lang="zh-TW" altLang="en-US" smtClean="0"/>
              <a:pPr/>
              <a:t>53</a:t>
            </a:fld>
            <a:endParaRPr lang="en-US" altLang="zh-TW"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18787" name="備忘稿版面配置區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TW" altLang="zh-TW" smtClean="0">
              <a:latin typeface="Arial" charset="0"/>
            </a:endParaRPr>
          </a:p>
        </p:txBody>
      </p:sp>
      <p:sp>
        <p:nvSpPr>
          <p:cNvPr id="118788" name="投影片編號版面配置區 3"/>
          <p:cNvSpPr>
            <a:spLocks noGrp="1"/>
          </p:cNvSpPr>
          <p:nvPr>
            <p:ph type="sldNum" sz="quarter" idx="5"/>
          </p:nvPr>
        </p:nvSpPr>
        <p:spPr bwMode="auto">
          <a:noFill/>
          <a:ln>
            <a:miter lim="800000"/>
            <a:headEnd/>
            <a:tailEnd/>
          </a:ln>
        </p:spPr>
        <p:txBody>
          <a:bodyPr/>
          <a:lstStyle/>
          <a:p>
            <a:fld id="{7896DD56-3F8D-4F52-8731-581E292BAAF8}" type="slidenum">
              <a:rPr lang="zh-TW" altLang="en-US" smtClean="0">
                <a:latin typeface="Arial" charset="0"/>
              </a:rPr>
              <a:pPr/>
              <a:t>54</a:t>
            </a:fld>
            <a:endParaRPr lang="en-US" altLang="zh-TW" smtClean="0">
              <a:latin typeface="Arial"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119811"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en-US" smtClean="0"/>
          </a:p>
        </p:txBody>
      </p:sp>
      <p:sp>
        <p:nvSpPr>
          <p:cNvPr id="119812" name="投影片編號版面配置區 3"/>
          <p:cNvSpPr>
            <a:spLocks noGrp="1"/>
          </p:cNvSpPr>
          <p:nvPr>
            <p:ph type="sldNum" sz="quarter" idx="5"/>
          </p:nvPr>
        </p:nvSpPr>
        <p:spPr bwMode="auto">
          <a:noFill/>
          <a:ln>
            <a:miter lim="800000"/>
            <a:headEnd/>
            <a:tailEnd/>
          </a:ln>
        </p:spPr>
        <p:txBody>
          <a:bodyPr/>
          <a:lstStyle/>
          <a:p>
            <a:fld id="{8E446432-4146-40E2-8EDE-B8882E98074B}" type="slidenum">
              <a:rPr lang="zh-TW" altLang="en-US" smtClean="0"/>
              <a:pPr/>
              <a:t>55</a:t>
            </a:fld>
            <a:endParaRPr lang="en-US" altLang="zh-TW"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59"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TW" altLang="en-US" smtClean="0">
              <a:latin typeface="Arial"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txBox="1">
            <a:spLocks noGrp="1" noChangeArrowheads="1"/>
          </p:cNvSpPr>
          <p:nvPr/>
        </p:nvSpPr>
        <p:spPr bwMode="auto">
          <a:xfrm>
            <a:off x="3884463" y="8685878"/>
            <a:ext cx="2972004" cy="456704"/>
          </a:xfrm>
          <a:prstGeom prst="rect">
            <a:avLst/>
          </a:prstGeom>
          <a:noFill/>
          <a:ln>
            <a:miter lim="800000"/>
            <a:headEnd/>
            <a:tailEnd/>
          </a:ln>
        </p:spPr>
        <p:txBody>
          <a:bodyPr lIns="91431" tIns="45716" rIns="91431" bIns="45716" anchor="b"/>
          <a:lstStyle/>
          <a:p>
            <a:pPr algn="r" defTabSz="914423">
              <a:defRPr/>
            </a:pPr>
            <a:fld id="{B82F947A-3089-4BDB-896C-7960B239EFAE}" type="slidenum">
              <a:rPr lang="zh-TW" altLang="en-US" sz="1200"/>
              <a:pPr algn="r" defTabSz="914423">
                <a:defRPr/>
              </a:pPr>
              <a:t>57</a:t>
            </a:fld>
            <a:endParaRPr lang="en-US" altLang="zh-TW" sz="1200" dirty="0"/>
          </a:p>
        </p:txBody>
      </p:sp>
      <p:sp>
        <p:nvSpPr>
          <p:cNvPr id="159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9748"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zh-TW"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normAutofit/>
          </a:bodyPr>
          <a:lstStyle/>
          <a:p>
            <a:endParaRPr lang="zh-TW" altLang="en-US"/>
          </a:p>
        </p:txBody>
      </p:sp>
      <p:sp>
        <p:nvSpPr>
          <p:cNvPr id="4" name="投影片編號版面配置區 3"/>
          <p:cNvSpPr>
            <a:spLocks noGrp="1"/>
          </p:cNvSpPr>
          <p:nvPr>
            <p:ph type="sldNum" sz="quarter" idx="10"/>
          </p:nvPr>
        </p:nvSpPr>
        <p:spPr/>
        <p:txBody>
          <a:bodyPr/>
          <a:lstStyle/>
          <a:p>
            <a:fld id="{A29F8849-641C-417D-8CE4-C053A08ED03A}" type="slidenum">
              <a:rPr lang="zh-TW" altLang="en-US" smtClean="0"/>
              <a:pPr/>
              <a:t>6</a:t>
            </a:fld>
            <a:endParaRPr lang="zh-TW"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6259"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96260" name="投影片編號版面配置區 3"/>
          <p:cNvSpPr>
            <a:spLocks noGrp="1"/>
          </p:cNvSpPr>
          <p:nvPr>
            <p:ph type="sldNum" sz="quarter" idx="5"/>
          </p:nvPr>
        </p:nvSpPr>
        <p:spPr bwMode="auto">
          <a:noFill/>
          <a:ln>
            <a:miter lim="800000"/>
            <a:headEnd/>
            <a:tailEnd/>
          </a:ln>
        </p:spPr>
        <p:txBody>
          <a:bodyPr/>
          <a:lstStyle/>
          <a:p>
            <a:fld id="{DD636491-EE5E-4DC5-9162-8E8C889EBC11}" type="slidenum">
              <a:rPr lang="zh-TW" altLang="en-US" smtClean="0"/>
              <a:pPr/>
              <a:t>7</a:t>
            </a:fld>
            <a:endParaRPr lang="en-US" altLang="zh-TW"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投影片圖像版面配置區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5235" name="備忘稿版面配置區 2"/>
          <p:cNvSpPr>
            <a:spLocks noGrp="1"/>
          </p:cNvSpPr>
          <p:nvPr>
            <p:ph type="body" idx="1"/>
          </p:nvPr>
        </p:nvSpPr>
        <p:spPr bwMode="auto">
          <a:noFill/>
        </p:spPr>
        <p:txBody>
          <a:bodyPr wrap="square" numCol="1" anchor="t" anchorCtr="0" compatLnSpc="1">
            <a:prstTxWarp prst="textNoShape">
              <a:avLst/>
            </a:prstTxWarp>
          </a:bodyPr>
          <a:lstStyle/>
          <a:p>
            <a:endParaRPr lang="zh-TW" altLang="zh-TW" smtClean="0"/>
          </a:p>
        </p:txBody>
      </p:sp>
      <p:sp>
        <p:nvSpPr>
          <p:cNvPr id="95236" name="投影片編號版面配置區 3"/>
          <p:cNvSpPr>
            <a:spLocks noGrp="1"/>
          </p:cNvSpPr>
          <p:nvPr>
            <p:ph type="sldNum" sz="quarter" idx="5"/>
          </p:nvPr>
        </p:nvSpPr>
        <p:spPr bwMode="auto">
          <a:noFill/>
          <a:ln>
            <a:miter lim="800000"/>
            <a:headEnd/>
            <a:tailEnd/>
          </a:ln>
        </p:spPr>
        <p:txBody>
          <a:bodyPr/>
          <a:lstStyle/>
          <a:p>
            <a:fld id="{D0584E7C-4CB9-4323-9E91-6696817796E6}" type="slidenum">
              <a:rPr lang="zh-TW" altLang="en-US" smtClean="0"/>
              <a:pPr/>
              <a:t>8</a:t>
            </a:fld>
            <a:endParaRPr lang="en-US" altLang="zh-TW"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投影片圖像版面配置區 1"/>
          <p:cNvSpPr>
            <a:spLocks noGrp="1" noRot="1" noChangeAspect="1" noTextEdit="1"/>
          </p:cNvSpPr>
          <p:nvPr>
            <p:ph type="sldImg"/>
          </p:nvPr>
        </p:nvSpPr>
        <p:spPr bwMode="auto">
          <a:noFill/>
          <a:ln>
            <a:solidFill>
              <a:srgbClr val="000000"/>
            </a:solidFill>
            <a:miter lim="800000"/>
            <a:headEnd/>
            <a:tailEnd/>
          </a:ln>
        </p:spPr>
      </p:sp>
      <p:sp>
        <p:nvSpPr>
          <p:cNvPr id="29699" name="備忘稿版面配置區 2"/>
          <p:cNvSpPr>
            <a:spLocks noGrp="1"/>
          </p:cNvSpPr>
          <p:nvPr>
            <p:ph type="body" idx="1"/>
          </p:nvPr>
        </p:nvSpPr>
        <p:spPr bwMode="auto">
          <a:noFill/>
        </p:spPr>
        <p:txBody>
          <a:bodyPr wrap="square" numCol="1" anchor="t" anchorCtr="0" compatLnSpc="1">
            <a:prstTxWarp prst="textNoShape">
              <a:avLst/>
            </a:prstTxWarp>
          </a:bodyPr>
          <a:lstStyle/>
          <a:p>
            <a:r>
              <a:rPr lang="en-US" altLang="zh-TW" smtClean="0"/>
              <a:t>According to IMS Research, QNAP is one of the top 10 embedded NVR supplier in the world. And we are the top three embedded NVR supplier in Japan. And you may be curious about how we start surveillance business. We enter Japan market in 2007. From that time on we have co-worked with Japanese customers very closely. After years of hard work, VioStor NVR is approved by Japan market. It’s a simple sentence, but we spend many time overcoming the difficulties and moving ahead. I trust the table is just the beginning.  I believe that from A to A+ is a very difficult process. We will continue to invest in surveillance products to further develop compatibility, stability, and simplicity to bring our users an unbeatable surveillance experience.</a:t>
            </a:r>
          </a:p>
        </p:txBody>
      </p:sp>
      <p:sp>
        <p:nvSpPr>
          <p:cNvPr id="29700" name="投影片編號版面配置區 3"/>
          <p:cNvSpPr>
            <a:spLocks noGrp="1"/>
          </p:cNvSpPr>
          <p:nvPr>
            <p:ph type="sldNum" sz="quarter" idx="5"/>
          </p:nvPr>
        </p:nvSpPr>
        <p:spPr bwMode="auto">
          <a:noFill/>
          <a:ln>
            <a:miter lim="800000"/>
            <a:headEnd/>
            <a:tailEnd/>
          </a:ln>
        </p:spPr>
        <p:txBody>
          <a:bodyPr/>
          <a:lstStyle/>
          <a:p>
            <a:fld id="{95B0D336-DDC0-4ECC-9319-B6BB5C8C266A}" type="slidenum">
              <a:rPr lang="zh-TW" altLang="en-US" smtClean="0"/>
              <a:pPr/>
              <a:t>9</a:t>
            </a:fld>
            <a:endParaRPr lang="en-US" altLang="zh-TW"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8" name="矩形 7"/>
          <p:cNvSpPr/>
          <p:nvPr userDrawn="1"/>
        </p:nvSpPr>
        <p:spPr>
          <a:xfrm>
            <a:off x="0" y="1124744"/>
            <a:ext cx="9144000" cy="5661248"/>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 name="標題 1"/>
          <p:cNvSpPr>
            <a:spLocks noGrp="1"/>
          </p:cNvSpPr>
          <p:nvPr>
            <p:ph type="ctrTitle" hasCustomPrompt="1"/>
          </p:nvPr>
        </p:nvSpPr>
        <p:spPr>
          <a:xfrm>
            <a:off x="685800" y="2130428"/>
            <a:ext cx="7772400" cy="1470025"/>
          </a:xfrm>
        </p:spPr>
        <p:txBody>
          <a:bodyPr>
            <a:normAutofit/>
          </a:bodyPr>
          <a:lstStyle>
            <a:lvl1pPr>
              <a:defRPr sz="4400">
                <a:solidFill>
                  <a:schemeClr val="bg1"/>
                </a:solidFill>
              </a:defRPr>
            </a:lvl1pPr>
          </a:lstStyle>
          <a:p>
            <a:r>
              <a:rPr lang="zh-CN" altLang="en-US" smtClean="0"/>
              <a:t>单击以编辑母片标题样式</a:t>
            </a:r>
            <a:endParaRPr lang="zh-TW" altLang="en-US" dirty="0"/>
          </a:p>
        </p:txBody>
      </p:sp>
      <p:sp>
        <p:nvSpPr>
          <p:cNvPr id="3" name="副標題 2"/>
          <p:cNvSpPr>
            <a:spLocks noGrp="1"/>
          </p:cNvSpPr>
          <p:nvPr>
            <p:ph type="subTitle" idx="1" hasCustomPrompt="1"/>
          </p:nvPr>
        </p:nvSpPr>
        <p:spPr>
          <a:xfrm>
            <a:off x="1371600" y="3886200"/>
            <a:ext cx="6400800" cy="1752600"/>
          </a:xfrm>
        </p:spPr>
        <p:txBody>
          <a:bodyPr>
            <a:normAutofit/>
          </a:bodyPr>
          <a:lstStyle>
            <a:lvl1pPr marL="0" indent="0" algn="ctr">
              <a:buNone/>
              <a:defRPr sz="36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单击以编辑母片副标题样式</a:t>
            </a:r>
            <a:endParaRPr lang="zh-TW" altLang="en-US" dirty="0"/>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2012/11/30</a:t>
            </a:fld>
            <a:endParaRPr lang="zh-TW" altLang="en-US" dirty="0"/>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7" name="矩形 6"/>
          <p:cNvSpPr/>
          <p:nvPr userDrawn="1"/>
        </p:nvSpPr>
        <p:spPr>
          <a:xfrm flipV="1">
            <a:off x="3" y="0"/>
            <a:ext cx="9161463" cy="14847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 name="直排標題 1"/>
          <p:cNvSpPr>
            <a:spLocks noGrp="1"/>
          </p:cNvSpPr>
          <p:nvPr>
            <p:ph type="title" orient="vert"/>
          </p:nvPr>
        </p:nvSpPr>
        <p:spPr>
          <a:xfrm>
            <a:off x="6629400" y="274640"/>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40"/>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內容版面配置區 2"/>
          <p:cNvSpPr>
            <a:spLocks noGrp="1"/>
          </p:cNvSpPr>
          <p:nvPr>
            <p:ph idx="1"/>
          </p:nvPr>
        </p:nvSpPr>
        <p:spPr/>
        <p:txBody>
          <a:body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5" name="頁尾版面配置區 4"/>
          <p:cNvSpPr>
            <a:spLocks noGrp="1"/>
          </p:cNvSpPr>
          <p:nvPr>
            <p:ph type="ftr" sz="quarter" idx="11"/>
          </p:nvPr>
        </p:nvSpPr>
        <p:spPr>
          <a:xfrm>
            <a:off x="5796136" y="6356352"/>
            <a:ext cx="2895600" cy="365125"/>
          </a:xfrm>
        </p:spPr>
        <p:txBody>
          <a:bodyPr/>
          <a:lstStyle>
            <a:lvl1pPr algn="r">
              <a:defRPr/>
            </a:lvl1pPr>
          </a:lstStyle>
          <a:p>
            <a:endParaRPr lang="zh-TW" altLang="en-US" dirty="0"/>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1"/>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757FACD4-1738-4CE3-851C-EAA43CE6F29B}" type="slidenum">
              <a:rPr lang="zh-TW" altLang="en-US" smtClean="0"/>
              <a:pPr/>
              <a:t>‹#›</a:t>
            </a:fld>
            <a:endParaRPr lang="zh-TW" altLang="en-US"/>
          </a:p>
        </p:txBody>
      </p:sp>
      <p:sp>
        <p:nvSpPr>
          <p:cNvPr id="7" name="矩形 6"/>
          <p:cNvSpPr/>
          <p:nvPr userDrawn="1"/>
        </p:nvSpPr>
        <p:spPr>
          <a:xfrm>
            <a:off x="0" y="116635"/>
            <a:ext cx="9144000" cy="1296143"/>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kumimoji="0" lang="zh-TW" altLang="en-US" baseline="0">
              <a:latin typeface="Arial Unicode MS" pitchFamily="34" charset="-120"/>
              <a:ea typeface="Arial Unicode MS" pitchFamily="34" charset="-12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內容版面配置區 2"/>
          <p:cNvSpPr>
            <a:spLocks noGrp="1"/>
          </p:cNvSpPr>
          <p:nvPr>
            <p:ph sz="half" idx="1"/>
          </p:nvPr>
        </p:nvSpPr>
        <p:spPr>
          <a:xfrm>
            <a:off x="457200" y="1340768"/>
            <a:ext cx="4038600" cy="478539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4" name="內容版面配置區 3"/>
          <p:cNvSpPr>
            <a:spLocks noGrp="1"/>
          </p:cNvSpPr>
          <p:nvPr>
            <p:ph sz="half" idx="2"/>
          </p:nvPr>
        </p:nvSpPr>
        <p:spPr>
          <a:xfrm>
            <a:off x="4648200" y="1340768"/>
            <a:ext cx="4038600" cy="478539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文字版面配置區 2"/>
          <p:cNvSpPr>
            <a:spLocks noGrp="1"/>
          </p:cNvSpPr>
          <p:nvPr>
            <p:ph type="body" idx="1"/>
          </p:nvPr>
        </p:nvSpPr>
        <p:spPr>
          <a:xfrm>
            <a:off x="457200" y="1340769"/>
            <a:ext cx="4040188"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dirty="0" smtClean="0"/>
              <a:t>按一下以編輯母片文字樣式</a:t>
            </a:r>
          </a:p>
        </p:txBody>
      </p:sp>
      <p:sp>
        <p:nvSpPr>
          <p:cNvPr id="4" name="內容版面配置區 3"/>
          <p:cNvSpPr>
            <a:spLocks noGrp="1"/>
          </p:cNvSpPr>
          <p:nvPr>
            <p:ph sz="half" idx="2"/>
          </p:nvPr>
        </p:nvSpPr>
        <p:spPr>
          <a:xfrm>
            <a:off x="457200" y="2060849"/>
            <a:ext cx="4040188" cy="406531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dirty="0" smtClean="0"/>
              <a:t>按一下以編輯母片文字樣式</a:t>
            </a:r>
          </a:p>
          <a:p>
            <a:pPr lvl="1"/>
            <a:r>
              <a:rPr lang="zh-TW" altLang="en-US" dirty="0" smtClean="0"/>
              <a:t>第二層</a:t>
            </a:r>
          </a:p>
          <a:p>
            <a:pPr lvl="2"/>
            <a:r>
              <a:rPr lang="zh-TW" altLang="en-US" dirty="0" smtClean="0"/>
              <a:t>第三層</a:t>
            </a:r>
          </a:p>
          <a:p>
            <a:pPr lvl="3"/>
            <a:r>
              <a:rPr lang="zh-TW" altLang="en-US" dirty="0" smtClean="0"/>
              <a:t>第四層</a:t>
            </a:r>
          </a:p>
          <a:p>
            <a:pPr lvl="4"/>
            <a:r>
              <a:rPr lang="zh-TW" altLang="en-US" dirty="0" smtClean="0"/>
              <a:t>第五層</a:t>
            </a:r>
            <a:endParaRPr lang="zh-TW" altLang="en-US" dirty="0"/>
          </a:p>
        </p:txBody>
      </p:sp>
      <p:sp>
        <p:nvSpPr>
          <p:cNvPr id="5" name="文字版面配置區 4"/>
          <p:cNvSpPr>
            <a:spLocks noGrp="1"/>
          </p:cNvSpPr>
          <p:nvPr>
            <p:ph type="body" sz="quarter" idx="3"/>
          </p:nvPr>
        </p:nvSpPr>
        <p:spPr>
          <a:xfrm>
            <a:off x="4645029" y="1340769"/>
            <a:ext cx="4041775" cy="63976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9" y="2060849"/>
            <a:ext cx="4041775" cy="406531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solidFill>
                  <a:schemeClr val="bg1"/>
                </a:solidFill>
              </a:defRPr>
            </a:lvl1pPr>
          </a:lstStyle>
          <a:p>
            <a:r>
              <a:rPr lang="zh-TW" altLang="en-US" dirty="0" smtClean="0"/>
              <a:t>按一下以編輯母片標題樣式</a:t>
            </a:r>
            <a:endParaRPr lang="zh-TW" altLang="en-US" dirty="0"/>
          </a:p>
        </p:txBody>
      </p:sp>
      <p:sp>
        <p:nvSpPr>
          <p:cNvPr id="3" name="日期版面配置區 2"/>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8" name="矩形 7"/>
          <p:cNvSpPr/>
          <p:nvPr userDrawn="1"/>
        </p:nvSpPr>
        <p:spPr>
          <a:xfrm flipV="1">
            <a:off x="3" y="0"/>
            <a:ext cx="9161463" cy="14847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 name="標題 1"/>
          <p:cNvSpPr>
            <a:spLocks noGrp="1"/>
          </p:cNvSpPr>
          <p:nvPr>
            <p:ph type="title"/>
          </p:nvPr>
        </p:nvSpPr>
        <p:spPr>
          <a:xfrm>
            <a:off x="457204" y="273049"/>
            <a:ext cx="3008313" cy="1162051"/>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3"/>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8" name="矩形 7"/>
          <p:cNvSpPr/>
          <p:nvPr userDrawn="1"/>
        </p:nvSpPr>
        <p:spPr>
          <a:xfrm flipV="1">
            <a:off x="3" y="0"/>
            <a:ext cx="9161463" cy="14847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a:p>
        </p:txBody>
      </p:sp>
      <p:sp>
        <p:nvSpPr>
          <p:cNvPr id="2" name="標題 1"/>
          <p:cNvSpPr>
            <a:spLocks noGrp="1"/>
          </p:cNvSpPr>
          <p:nvPr>
            <p:ph type="title"/>
          </p:nvPr>
        </p:nvSpPr>
        <p:spPr>
          <a:xfrm>
            <a:off x="1792288" y="4800601"/>
            <a:ext cx="5486400" cy="566739"/>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9"/>
            <a:ext cx="5486400" cy="8048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A4559BE8-F8AD-4BA2-897E-25D2A48A5F79}" type="datetimeFigureOut">
              <a:rPr lang="zh-TW" altLang="en-US" smtClean="0"/>
              <a:pPr/>
              <a:t>2012/11/30</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757FACD4-1738-4CE3-851C-EAA43CE6F29B}" type="slidenum">
              <a:rPr lang="zh-TW" altLang="en-US" smtClean="0"/>
              <a:pPr/>
              <a:t>‹#›</a:t>
            </a:fld>
            <a:endParaRPr lang="zh-TW"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矩形 10"/>
          <p:cNvSpPr/>
          <p:nvPr userDrawn="1"/>
        </p:nvSpPr>
        <p:spPr>
          <a:xfrm>
            <a:off x="0" y="1"/>
            <a:ext cx="9144000" cy="1125539"/>
          </a:xfrm>
          <a:prstGeom prst="rect">
            <a:avLst/>
          </a:prstGeom>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kumimoji="0" lang="zh-TW" altLang="en-US" sz="1400" dirty="0"/>
          </a:p>
        </p:txBody>
      </p:sp>
      <p:sp>
        <p:nvSpPr>
          <p:cNvPr id="2" name="標題版面配置區 1"/>
          <p:cNvSpPr>
            <a:spLocks noGrp="1"/>
          </p:cNvSpPr>
          <p:nvPr>
            <p:ph type="title"/>
          </p:nvPr>
        </p:nvSpPr>
        <p:spPr>
          <a:xfrm>
            <a:off x="457200" y="188640"/>
            <a:ext cx="8229600" cy="936104"/>
          </a:xfrm>
          <a:prstGeom prst="rect">
            <a:avLst/>
          </a:prstGeom>
        </p:spPr>
        <p:txBody>
          <a:bodyPr vert="horz" lIns="91440" tIns="45720" rIns="91440" bIns="45720" rtlCol="0" anchor="ctr">
            <a:normAutofit/>
          </a:bodyPr>
          <a:lstStyle/>
          <a:p>
            <a:r>
              <a:rPr lang="zh-CN" altLang="en-US" smtClean="0"/>
              <a:t>单击以编辑母片标题样式</a:t>
            </a:r>
            <a:endParaRPr lang="zh-TW" altLang="en-US" dirty="0"/>
          </a:p>
        </p:txBody>
      </p:sp>
      <p:sp>
        <p:nvSpPr>
          <p:cNvPr id="3" name="文字版面配置區 2"/>
          <p:cNvSpPr>
            <a:spLocks noGrp="1"/>
          </p:cNvSpPr>
          <p:nvPr>
            <p:ph type="body" idx="1"/>
          </p:nvPr>
        </p:nvSpPr>
        <p:spPr>
          <a:xfrm>
            <a:off x="457200" y="1340768"/>
            <a:ext cx="8229600" cy="4785395"/>
          </a:xfrm>
          <a:prstGeom prst="rect">
            <a:avLst/>
          </a:prstGeom>
        </p:spPr>
        <p:txBody>
          <a:bodyPr vert="horz" lIns="91440" tIns="45720" rIns="91440" bIns="45720" rtlCol="0">
            <a:normAutofit/>
          </a:bodyPr>
          <a:lstStyle/>
          <a:p>
            <a:pPr lvl="0"/>
            <a:r>
              <a:rPr lang="zh-CN" altLang="en-US" smtClean="0"/>
              <a:t>单击以编辑母片文字样式</a:t>
            </a:r>
            <a:endParaRPr lang="zh-TW" altLang="en-US" dirty="0" smtClean="0"/>
          </a:p>
          <a:p>
            <a:pPr lvl="1"/>
            <a:r>
              <a:rPr lang="zh-TW" altLang="en-US" smtClean="0"/>
              <a:t>第二层</a:t>
            </a:r>
            <a:endParaRPr lang="zh-TW" altLang="en-US" dirty="0" smtClean="0"/>
          </a:p>
          <a:p>
            <a:pPr lvl="2"/>
            <a:r>
              <a:rPr lang="zh-TW" altLang="en-US" smtClean="0"/>
              <a:t>第三层</a:t>
            </a:r>
            <a:endParaRPr lang="zh-TW" altLang="en-US" dirty="0" smtClean="0"/>
          </a:p>
          <a:p>
            <a:pPr lvl="3"/>
            <a:r>
              <a:rPr lang="zh-TW" altLang="en-US" smtClean="0"/>
              <a:t>第四层</a:t>
            </a:r>
            <a:endParaRPr lang="zh-TW" altLang="en-US" dirty="0" smtClean="0"/>
          </a:p>
          <a:p>
            <a:pPr lvl="4"/>
            <a:r>
              <a:rPr lang="zh-TW" altLang="en-US" smtClean="0"/>
              <a:t>第五层</a:t>
            </a:r>
            <a:endParaRPr lang="zh-TW" altLang="en-US" dirty="0"/>
          </a:p>
        </p:txBody>
      </p:sp>
      <p:sp>
        <p:nvSpPr>
          <p:cNvPr id="4" name="日期版面配置區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ctr">
              <a:defRPr sz="1200" baseline="0">
                <a:solidFill>
                  <a:schemeClr val="tx1">
                    <a:tint val="75000"/>
                  </a:schemeClr>
                </a:solidFill>
                <a:latin typeface="Arial Unicode MS" pitchFamily="34" charset="-120"/>
                <a:ea typeface="Arial Unicode MS" pitchFamily="34" charset="-120"/>
              </a:defRPr>
            </a:lvl1pPr>
          </a:lstStyle>
          <a:p>
            <a:fld id="{A4559BE8-F8AD-4BA2-897E-25D2A48A5F79}" type="datetimeFigureOut">
              <a:rPr lang="zh-TW" altLang="en-US" smtClean="0"/>
              <a:pPr/>
              <a:t>2012/11/30</a:t>
            </a:fld>
            <a:endParaRPr lang="zh-TW" altLang="en-US" dirty="0"/>
          </a:p>
        </p:txBody>
      </p:sp>
      <p:sp>
        <p:nvSpPr>
          <p:cNvPr id="5" name="頁尾版面配置區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baseline="0">
                <a:solidFill>
                  <a:schemeClr val="tx1">
                    <a:tint val="75000"/>
                  </a:schemeClr>
                </a:solidFill>
                <a:latin typeface="Arial Unicode MS" pitchFamily="34" charset="-120"/>
                <a:ea typeface="Arial Unicode MS" pitchFamily="34" charset="-120"/>
              </a:defRPr>
            </a:lvl1pPr>
          </a:lstStyle>
          <a:p>
            <a:endParaRPr lang="zh-TW" altLang="en-US"/>
          </a:p>
        </p:txBody>
      </p:sp>
      <p:sp>
        <p:nvSpPr>
          <p:cNvPr id="6" name="投影片編號版面配置區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baseline="0">
                <a:solidFill>
                  <a:schemeClr val="tx1">
                    <a:tint val="75000"/>
                  </a:schemeClr>
                </a:solidFill>
                <a:latin typeface="Arial Unicode MS" pitchFamily="34" charset="-120"/>
                <a:ea typeface="Arial Unicode MS" pitchFamily="34" charset="-120"/>
              </a:defRPr>
            </a:lvl1pPr>
          </a:lstStyle>
          <a:p>
            <a:fld id="{757FACD4-1738-4CE3-851C-EAA43CE6F29B}" type="slidenum">
              <a:rPr lang="zh-TW" altLang="en-US" smtClean="0"/>
              <a:pPr/>
              <a:t>‹#›</a:t>
            </a:fld>
            <a:endParaRPr lang="zh-TW" altLang="en-US"/>
          </a:p>
        </p:txBody>
      </p:sp>
      <p:sp>
        <p:nvSpPr>
          <p:cNvPr id="7" name="矩形 6"/>
          <p:cNvSpPr/>
          <p:nvPr userDrawn="1"/>
        </p:nvSpPr>
        <p:spPr>
          <a:xfrm flipV="1">
            <a:off x="-12700" y="-14286"/>
            <a:ext cx="9161463" cy="179388"/>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baseline="0">
              <a:latin typeface="Arial Unicode MS" pitchFamily="34" charset="-120"/>
              <a:ea typeface="Arial Unicode MS" pitchFamily="34" charset="-120"/>
            </a:endParaRPr>
          </a:p>
        </p:txBody>
      </p:sp>
      <p:sp>
        <p:nvSpPr>
          <p:cNvPr id="9" name="矩形 8"/>
          <p:cNvSpPr/>
          <p:nvPr userDrawn="1"/>
        </p:nvSpPr>
        <p:spPr>
          <a:xfrm flipV="1">
            <a:off x="-17462" y="6786564"/>
            <a:ext cx="9161463" cy="71437"/>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kumimoji="0" lang="zh-TW" altLang="en-US" baseline="0">
              <a:latin typeface="Arial Unicode MS" pitchFamily="34" charset="-120"/>
              <a:ea typeface="Arial Unicode MS" pitchFamily="34" charset="-120"/>
            </a:endParaRPr>
          </a:p>
        </p:txBody>
      </p:sp>
      <p:pic>
        <p:nvPicPr>
          <p:cNvPr id="10" name="圖片 9" descr="LOGO-QNAP Security.png"/>
          <p:cNvPicPr>
            <a:picLocks noChangeAspect="1"/>
          </p:cNvPicPr>
          <p:nvPr userDrawn="1"/>
        </p:nvPicPr>
        <p:blipFill>
          <a:blip r:embed="rId13" cstate="print"/>
          <a:stretch>
            <a:fillRect/>
          </a:stretch>
        </p:blipFill>
        <p:spPr>
          <a:xfrm>
            <a:off x="107504" y="6381328"/>
            <a:ext cx="1008112" cy="304336"/>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3600" kern="1200" baseline="0">
          <a:solidFill>
            <a:schemeClr val="tx1"/>
          </a:solidFill>
          <a:latin typeface="Arial Unicode MS" pitchFamily="34" charset="-120"/>
          <a:ea typeface="Arial Unicode MS" pitchFamily="34" charset="-120"/>
          <a:cs typeface="+mj-cs"/>
        </a:defRPr>
      </a:lvl1pPr>
    </p:titleStyle>
    <p:bodyStyle>
      <a:lvl1pPr marL="342900" indent="-342900" algn="l" defTabSz="914400" rtl="0" eaLnBrk="1" latinLnBrk="0" hangingPunct="1">
        <a:spcBef>
          <a:spcPct val="20000"/>
        </a:spcBef>
        <a:buFont typeface="Arial" pitchFamily="34" charset="0"/>
        <a:buChar char="•"/>
        <a:defRPr sz="2800" kern="1200" baseline="0">
          <a:solidFill>
            <a:schemeClr val="tx1"/>
          </a:solidFill>
          <a:latin typeface="Arial Unicode MS" pitchFamily="34" charset="-120"/>
          <a:ea typeface="Arial Unicode MS" pitchFamily="34" charset="-120"/>
          <a:cs typeface="+mn-cs"/>
        </a:defRPr>
      </a:lvl1pPr>
      <a:lvl2pPr marL="742950" indent="-285750" algn="l" defTabSz="914400" rtl="0" eaLnBrk="1" latinLnBrk="0" hangingPunct="1">
        <a:spcBef>
          <a:spcPct val="20000"/>
        </a:spcBef>
        <a:buFont typeface="Arial" pitchFamily="34" charset="0"/>
        <a:buChar char="–"/>
        <a:defRPr sz="2400" kern="1200" baseline="0">
          <a:solidFill>
            <a:schemeClr val="tx1"/>
          </a:solidFill>
          <a:latin typeface="Arial Unicode MS" pitchFamily="34" charset="-120"/>
          <a:ea typeface="Arial Unicode MS" pitchFamily="34" charset="-120"/>
          <a:cs typeface="+mn-cs"/>
        </a:defRPr>
      </a:lvl2pPr>
      <a:lvl3pPr marL="1143000" indent="-228600" algn="l" defTabSz="914400" rtl="0" eaLnBrk="1" latinLnBrk="0" hangingPunct="1">
        <a:spcBef>
          <a:spcPct val="20000"/>
        </a:spcBef>
        <a:buFont typeface="Arial" pitchFamily="34" charset="0"/>
        <a:buChar char="•"/>
        <a:defRPr sz="2000" kern="1200" baseline="0">
          <a:solidFill>
            <a:schemeClr val="tx1"/>
          </a:solidFill>
          <a:latin typeface="Arial Unicode MS" pitchFamily="34" charset="-120"/>
          <a:ea typeface="Arial Unicode MS" pitchFamily="34" charset="-120"/>
          <a:cs typeface="+mn-cs"/>
        </a:defRPr>
      </a:lvl3pPr>
      <a:lvl4pPr marL="1600200" indent="-228600" algn="l" defTabSz="914400" rtl="0" eaLnBrk="1" latinLnBrk="0" hangingPunct="1">
        <a:spcBef>
          <a:spcPct val="20000"/>
        </a:spcBef>
        <a:buFont typeface="Arial" pitchFamily="34" charset="0"/>
        <a:buChar char="–"/>
        <a:defRPr sz="1800" kern="1200" baseline="0">
          <a:solidFill>
            <a:schemeClr val="tx1"/>
          </a:solidFill>
          <a:latin typeface="Arial Unicode MS" pitchFamily="34" charset="-120"/>
          <a:ea typeface="Arial Unicode MS" pitchFamily="34" charset="-120"/>
          <a:cs typeface="+mn-cs"/>
        </a:defRPr>
      </a:lvl4pPr>
      <a:lvl5pPr marL="2057400" indent="-228600" algn="l" defTabSz="914400" rtl="0" eaLnBrk="1" latinLnBrk="0" hangingPunct="1">
        <a:spcBef>
          <a:spcPct val="20000"/>
        </a:spcBef>
        <a:buFont typeface="Arial" pitchFamily="34" charset="0"/>
        <a:buChar char="»"/>
        <a:defRPr sz="1600" kern="1200" baseline="0">
          <a:solidFill>
            <a:schemeClr val="tx1"/>
          </a:solidFill>
          <a:latin typeface="Arial Unicode MS" pitchFamily="34" charset="-120"/>
          <a:ea typeface="Arial Unicode MS" pitchFamily="34" charset="-120"/>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8.jpeg"/><Relationship Id="rId13" Type="http://schemas.openxmlformats.org/officeDocument/2006/relationships/image" Target="../media/image63.jpeg"/><Relationship Id="rId18" Type="http://schemas.openxmlformats.org/officeDocument/2006/relationships/image" Target="../media/image68.jpeg"/><Relationship Id="rId3" Type="http://schemas.openxmlformats.org/officeDocument/2006/relationships/image" Target="../media/image53.jpeg"/><Relationship Id="rId21" Type="http://schemas.openxmlformats.org/officeDocument/2006/relationships/image" Target="../media/image71.png"/><Relationship Id="rId7" Type="http://schemas.openxmlformats.org/officeDocument/2006/relationships/image" Target="../media/image57.jpeg"/><Relationship Id="rId12" Type="http://schemas.openxmlformats.org/officeDocument/2006/relationships/image" Target="../media/image62.jpeg"/><Relationship Id="rId17" Type="http://schemas.openxmlformats.org/officeDocument/2006/relationships/image" Target="../media/image67.jpeg"/><Relationship Id="rId2" Type="http://schemas.openxmlformats.org/officeDocument/2006/relationships/notesSlide" Target="../notesSlides/notesSlide10.xml"/><Relationship Id="rId16" Type="http://schemas.openxmlformats.org/officeDocument/2006/relationships/image" Target="../media/image66.jpeg"/><Relationship Id="rId20" Type="http://schemas.openxmlformats.org/officeDocument/2006/relationships/image" Target="../media/image70.jpeg"/><Relationship Id="rId1" Type="http://schemas.openxmlformats.org/officeDocument/2006/relationships/slideLayout" Target="../slideLayouts/slideLayout6.xml"/><Relationship Id="rId6" Type="http://schemas.openxmlformats.org/officeDocument/2006/relationships/image" Target="../media/image56.jpeg"/><Relationship Id="rId11" Type="http://schemas.openxmlformats.org/officeDocument/2006/relationships/image" Target="../media/image61.jpeg"/><Relationship Id="rId24" Type="http://schemas.openxmlformats.org/officeDocument/2006/relationships/image" Target="../media/image74.png"/><Relationship Id="rId5" Type="http://schemas.openxmlformats.org/officeDocument/2006/relationships/image" Target="../media/image55.png"/><Relationship Id="rId15" Type="http://schemas.openxmlformats.org/officeDocument/2006/relationships/image" Target="../media/image65.jpeg"/><Relationship Id="rId23" Type="http://schemas.openxmlformats.org/officeDocument/2006/relationships/image" Target="../media/image73.png"/><Relationship Id="rId10" Type="http://schemas.openxmlformats.org/officeDocument/2006/relationships/image" Target="../media/image60.jpeg"/><Relationship Id="rId19" Type="http://schemas.openxmlformats.org/officeDocument/2006/relationships/image" Target="../media/image69.jpeg"/><Relationship Id="rId4" Type="http://schemas.openxmlformats.org/officeDocument/2006/relationships/image" Target="../media/image54.jpeg"/><Relationship Id="rId9" Type="http://schemas.openxmlformats.org/officeDocument/2006/relationships/image" Target="../media/image59.jpeg"/><Relationship Id="rId14" Type="http://schemas.openxmlformats.org/officeDocument/2006/relationships/image" Target="../media/image64.jpeg"/><Relationship Id="rId22" Type="http://schemas.openxmlformats.org/officeDocument/2006/relationships/image" Target="../media/image72.jpeg"/></Relationships>
</file>

<file path=ppt/slides/_rels/slide1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7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8.w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79.png"/><Relationship Id="rId7" Type="http://schemas.openxmlformats.org/officeDocument/2006/relationships/image" Target="../media/image83.emf"/><Relationship Id="rId12" Type="http://schemas.openxmlformats.org/officeDocument/2006/relationships/image" Target="../media/image88.jpeg"/><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82.jpeg"/><Relationship Id="rId11" Type="http://schemas.openxmlformats.org/officeDocument/2006/relationships/image" Target="../media/image87.png"/><Relationship Id="rId5" Type="http://schemas.openxmlformats.org/officeDocument/2006/relationships/image" Target="../media/image81.emf"/><Relationship Id="rId10" Type="http://schemas.openxmlformats.org/officeDocument/2006/relationships/image" Target="../media/image86.png"/><Relationship Id="rId4" Type="http://schemas.openxmlformats.org/officeDocument/2006/relationships/image" Target="../media/image80.emf"/><Relationship Id="rId9" Type="http://schemas.openxmlformats.org/officeDocument/2006/relationships/image" Target="../media/image8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90.emf"/><Relationship Id="rId3" Type="http://schemas.openxmlformats.org/officeDocument/2006/relationships/image" Target="../media/image80.emf"/><Relationship Id="rId7" Type="http://schemas.openxmlformats.org/officeDocument/2006/relationships/image" Target="../media/image89.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85.png"/><Relationship Id="rId11" Type="http://schemas.openxmlformats.org/officeDocument/2006/relationships/image" Target="../media/image93.emf"/><Relationship Id="rId5" Type="http://schemas.openxmlformats.org/officeDocument/2006/relationships/image" Target="../media/image84.png"/><Relationship Id="rId10" Type="http://schemas.openxmlformats.org/officeDocument/2006/relationships/image" Target="../media/image92.emf"/><Relationship Id="rId4" Type="http://schemas.openxmlformats.org/officeDocument/2006/relationships/image" Target="../media/image83.emf"/><Relationship Id="rId9" Type="http://schemas.openxmlformats.org/officeDocument/2006/relationships/image" Target="../media/image91.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99.jpeg"/><Relationship Id="rId13" Type="http://schemas.openxmlformats.org/officeDocument/2006/relationships/image" Target="../media/image104.png"/><Relationship Id="rId3" Type="http://schemas.openxmlformats.org/officeDocument/2006/relationships/image" Target="../media/image94.png"/><Relationship Id="rId7" Type="http://schemas.openxmlformats.org/officeDocument/2006/relationships/image" Target="../media/image98.png"/><Relationship Id="rId12" Type="http://schemas.openxmlformats.org/officeDocument/2006/relationships/image" Target="../media/image103.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97.jpeg"/><Relationship Id="rId11" Type="http://schemas.openxmlformats.org/officeDocument/2006/relationships/image" Target="../media/image102.jpeg"/><Relationship Id="rId5" Type="http://schemas.openxmlformats.org/officeDocument/2006/relationships/image" Target="../media/image96.png"/><Relationship Id="rId10" Type="http://schemas.openxmlformats.org/officeDocument/2006/relationships/image" Target="../media/image101.jpeg"/><Relationship Id="rId4" Type="http://schemas.openxmlformats.org/officeDocument/2006/relationships/image" Target="../media/image95.png"/><Relationship Id="rId9" Type="http://schemas.openxmlformats.org/officeDocument/2006/relationships/image" Target="../media/image100.jpeg"/><Relationship Id="rId14" Type="http://schemas.openxmlformats.org/officeDocument/2006/relationships/image" Target="../media/image105.png"/></Relationships>
</file>

<file path=ppt/slides/_rels/slide2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3" Type="http://schemas.openxmlformats.org/officeDocument/2006/relationships/image" Target="../media/image112.jpeg"/><Relationship Id="rId18" Type="http://schemas.openxmlformats.org/officeDocument/2006/relationships/image" Target="../media/image117.jpeg"/><Relationship Id="rId26" Type="http://schemas.openxmlformats.org/officeDocument/2006/relationships/image" Target="../media/image125.jpeg"/><Relationship Id="rId39" Type="http://schemas.openxmlformats.org/officeDocument/2006/relationships/image" Target="../media/image138.png"/><Relationship Id="rId21" Type="http://schemas.openxmlformats.org/officeDocument/2006/relationships/image" Target="../media/image120.png"/><Relationship Id="rId34" Type="http://schemas.openxmlformats.org/officeDocument/2006/relationships/image" Target="../media/image133.png"/><Relationship Id="rId42" Type="http://schemas.openxmlformats.org/officeDocument/2006/relationships/image" Target="../media/image141.jpeg"/><Relationship Id="rId47" Type="http://schemas.openxmlformats.org/officeDocument/2006/relationships/image" Target="../media/image146.png"/><Relationship Id="rId50" Type="http://schemas.openxmlformats.org/officeDocument/2006/relationships/image" Target="../media/image149.jpeg"/><Relationship Id="rId55" Type="http://schemas.openxmlformats.org/officeDocument/2006/relationships/image" Target="../media/image154.png"/><Relationship Id="rId7" Type="http://schemas.microsoft.com/office/2007/relationships/diagramDrawing" Target="../diagrams/drawing2.xml"/><Relationship Id="rId2" Type="http://schemas.openxmlformats.org/officeDocument/2006/relationships/notesSlide" Target="../notesSlides/notesSlide29.xml"/><Relationship Id="rId16" Type="http://schemas.openxmlformats.org/officeDocument/2006/relationships/image" Target="../media/image115.png"/><Relationship Id="rId20" Type="http://schemas.openxmlformats.org/officeDocument/2006/relationships/image" Target="../media/image119.jpeg"/><Relationship Id="rId29" Type="http://schemas.openxmlformats.org/officeDocument/2006/relationships/image" Target="../media/image128.jpeg"/><Relationship Id="rId41" Type="http://schemas.openxmlformats.org/officeDocument/2006/relationships/image" Target="../media/image140.jpeg"/><Relationship Id="rId54" Type="http://schemas.openxmlformats.org/officeDocument/2006/relationships/image" Target="../media/image153.png"/><Relationship Id="rId1" Type="http://schemas.openxmlformats.org/officeDocument/2006/relationships/slideLayout" Target="../slideLayouts/slideLayout6.xml"/><Relationship Id="rId6" Type="http://schemas.openxmlformats.org/officeDocument/2006/relationships/diagramColors" Target="../diagrams/colors2.xml"/><Relationship Id="rId11" Type="http://schemas.openxmlformats.org/officeDocument/2006/relationships/image" Target="../media/image110.png"/><Relationship Id="rId24" Type="http://schemas.openxmlformats.org/officeDocument/2006/relationships/image" Target="../media/image123.jpeg"/><Relationship Id="rId32" Type="http://schemas.openxmlformats.org/officeDocument/2006/relationships/image" Target="../media/image131.jpeg"/><Relationship Id="rId37" Type="http://schemas.openxmlformats.org/officeDocument/2006/relationships/image" Target="../media/image136.jpeg"/><Relationship Id="rId40" Type="http://schemas.openxmlformats.org/officeDocument/2006/relationships/image" Target="../media/image139.jpeg"/><Relationship Id="rId45" Type="http://schemas.openxmlformats.org/officeDocument/2006/relationships/image" Target="../media/image144.png"/><Relationship Id="rId53" Type="http://schemas.openxmlformats.org/officeDocument/2006/relationships/image" Target="../media/image152.jpeg"/><Relationship Id="rId58" Type="http://schemas.openxmlformats.org/officeDocument/2006/relationships/image" Target="../media/image157.jpeg"/><Relationship Id="rId5" Type="http://schemas.openxmlformats.org/officeDocument/2006/relationships/diagramQuickStyle" Target="../diagrams/quickStyle2.xml"/><Relationship Id="rId15" Type="http://schemas.openxmlformats.org/officeDocument/2006/relationships/image" Target="../media/image114.png"/><Relationship Id="rId23" Type="http://schemas.openxmlformats.org/officeDocument/2006/relationships/image" Target="../media/image122.jpeg"/><Relationship Id="rId28" Type="http://schemas.openxmlformats.org/officeDocument/2006/relationships/image" Target="../media/image127.png"/><Relationship Id="rId36" Type="http://schemas.openxmlformats.org/officeDocument/2006/relationships/image" Target="../media/image135.jpeg"/><Relationship Id="rId49" Type="http://schemas.openxmlformats.org/officeDocument/2006/relationships/image" Target="../media/image148.png"/><Relationship Id="rId57" Type="http://schemas.openxmlformats.org/officeDocument/2006/relationships/image" Target="../media/image156.jpeg"/><Relationship Id="rId61" Type="http://schemas.openxmlformats.org/officeDocument/2006/relationships/image" Target="../media/image160.png"/><Relationship Id="rId10" Type="http://schemas.openxmlformats.org/officeDocument/2006/relationships/image" Target="../media/image109.jpeg"/><Relationship Id="rId19" Type="http://schemas.openxmlformats.org/officeDocument/2006/relationships/image" Target="../media/image118.jpeg"/><Relationship Id="rId31" Type="http://schemas.openxmlformats.org/officeDocument/2006/relationships/image" Target="../media/image130.jpeg"/><Relationship Id="rId44" Type="http://schemas.openxmlformats.org/officeDocument/2006/relationships/image" Target="../media/image143.jpeg"/><Relationship Id="rId52" Type="http://schemas.openxmlformats.org/officeDocument/2006/relationships/image" Target="../media/image151.png"/><Relationship Id="rId60" Type="http://schemas.openxmlformats.org/officeDocument/2006/relationships/image" Target="../media/image159.png"/><Relationship Id="rId4" Type="http://schemas.openxmlformats.org/officeDocument/2006/relationships/diagramLayout" Target="../diagrams/layout2.xml"/><Relationship Id="rId9" Type="http://schemas.openxmlformats.org/officeDocument/2006/relationships/image" Target="../media/image108.jpeg"/><Relationship Id="rId14" Type="http://schemas.openxmlformats.org/officeDocument/2006/relationships/image" Target="../media/image113.png"/><Relationship Id="rId22" Type="http://schemas.openxmlformats.org/officeDocument/2006/relationships/image" Target="../media/image121.png"/><Relationship Id="rId27" Type="http://schemas.openxmlformats.org/officeDocument/2006/relationships/image" Target="../media/image126.jpeg"/><Relationship Id="rId30" Type="http://schemas.openxmlformats.org/officeDocument/2006/relationships/image" Target="../media/image129.png"/><Relationship Id="rId35" Type="http://schemas.openxmlformats.org/officeDocument/2006/relationships/image" Target="../media/image134.jpeg"/><Relationship Id="rId43" Type="http://schemas.openxmlformats.org/officeDocument/2006/relationships/image" Target="../media/image142.jpeg"/><Relationship Id="rId48" Type="http://schemas.openxmlformats.org/officeDocument/2006/relationships/image" Target="../media/image147.png"/><Relationship Id="rId56" Type="http://schemas.openxmlformats.org/officeDocument/2006/relationships/image" Target="../media/image155.jpeg"/><Relationship Id="rId8" Type="http://schemas.openxmlformats.org/officeDocument/2006/relationships/image" Target="../media/image107.jpeg"/><Relationship Id="rId51" Type="http://schemas.openxmlformats.org/officeDocument/2006/relationships/image" Target="../media/image150.png"/><Relationship Id="rId3" Type="http://schemas.openxmlformats.org/officeDocument/2006/relationships/diagramData" Target="../diagrams/data2.xml"/><Relationship Id="rId12" Type="http://schemas.openxmlformats.org/officeDocument/2006/relationships/image" Target="../media/image111.png"/><Relationship Id="rId17" Type="http://schemas.openxmlformats.org/officeDocument/2006/relationships/image" Target="../media/image116.jpeg"/><Relationship Id="rId25" Type="http://schemas.openxmlformats.org/officeDocument/2006/relationships/image" Target="../media/image124.png"/><Relationship Id="rId33" Type="http://schemas.openxmlformats.org/officeDocument/2006/relationships/image" Target="../media/image132.jpeg"/><Relationship Id="rId38" Type="http://schemas.openxmlformats.org/officeDocument/2006/relationships/image" Target="../media/image137.jpeg"/><Relationship Id="rId46" Type="http://schemas.openxmlformats.org/officeDocument/2006/relationships/image" Target="../media/image145.jpeg"/><Relationship Id="rId59" Type="http://schemas.openxmlformats.org/officeDocument/2006/relationships/image" Target="../media/image158.jpeg"/></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30.xml.rels><?xml version="1.0" encoding="UTF-8" standalone="yes"?>
<Relationships xmlns="http://schemas.openxmlformats.org/package/2006/relationships"><Relationship Id="rId13" Type="http://schemas.openxmlformats.org/officeDocument/2006/relationships/image" Target="../media/image170.png"/><Relationship Id="rId18" Type="http://schemas.openxmlformats.org/officeDocument/2006/relationships/image" Target="../media/image27.png"/><Relationship Id="rId26" Type="http://schemas.openxmlformats.org/officeDocument/2006/relationships/image" Target="../media/image180.jpeg"/><Relationship Id="rId39" Type="http://schemas.openxmlformats.org/officeDocument/2006/relationships/image" Target="../media/image190.jpeg"/><Relationship Id="rId21" Type="http://schemas.openxmlformats.org/officeDocument/2006/relationships/image" Target="../media/image176.jpeg"/><Relationship Id="rId34" Type="http://schemas.openxmlformats.org/officeDocument/2006/relationships/image" Target="../media/image186.jpeg"/><Relationship Id="rId42" Type="http://schemas.openxmlformats.org/officeDocument/2006/relationships/image" Target="../media/image193.png"/><Relationship Id="rId47" Type="http://schemas.openxmlformats.org/officeDocument/2006/relationships/image" Target="../media/image198.jpeg"/><Relationship Id="rId50" Type="http://schemas.openxmlformats.org/officeDocument/2006/relationships/image" Target="../media/image201.jpeg"/><Relationship Id="rId55" Type="http://schemas.openxmlformats.org/officeDocument/2006/relationships/image" Target="../media/image206.png"/><Relationship Id="rId63" Type="http://schemas.openxmlformats.org/officeDocument/2006/relationships/image" Target="../media/image214.gif"/><Relationship Id="rId68" Type="http://schemas.openxmlformats.org/officeDocument/2006/relationships/image" Target="../media/image219.jpeg"/><Relationship Id="rId7" Type="http://schemas.openxmlformats.org/officeDocument/2006/relationships/image" Target="../media/image165.jpeg"/><Relationship Id="rId71" Type="http://schemas.openxmlformats.org/officeDocument/2006/relationships/image" Target="../media/image222.png"/><Relationship Id="rId2" Type="http://schemas.openxmlformats.org/officeDocument/2006/relationships/notesSlide" Target="../notesSlides/notesSlide30.xml"/><Relationship Id="rId16" Type="http://schemas.openxmlformats.org/officeDocument/2006/relationships/image" Target="../media/image173.jpeg"/><Relationship Id="rId29" Type="http://schemas.openxmlformats.org/officeDocument/2006/relationships/image" Target="../media/image182.jpeg"/><Relationship Id="rId1" Type="http://schemas.openxmlformats.org/officeDocument/2006/relationships/slideLayout" Target="../slideLayouts/slideLayout6.xml"/><Relationship Id="rId6" Type="http://schemas.openxmlformats.org/officeDocument/2006/relationships/image" Target="../media/image164.jpeg"/><Relationship Id="rId11" Type="http://schemas.openxmlformats.org/officeDocument/2006/relationships/image" Target="../media/image20.png"/><Relationship Id="rId24" Type="http://schemas.openxmlformats.org/officeDocument/2006/relationships/image" Target="../media/image179.jpeg"/><Relationship Id="rId32" Type="http://schemas.openxmlformats.org/officeDocument/2006/relationships/image" Target="../media/image184.jpeg"/><Relationship Id="rId37" Type="http://schemas.openxmlformats.org/officeDocument/2006/relationships/image" Target="../media/image139.jpeg"/><Relationship Id="rId40" Type="http://schemas.openxmlformats.org/officeDocument/2006/relationships/image" Target="../media/image191.jpeg"/><Relationship Id="rId45" Type="http://schemas.openxmlformats.org/officeDocument/2006/relationships/image" Target="../media/image196.jpeg"/><Relationship Id="rId53" Type="http://schemas.openxmlformats.org/officeDocument/2006/relationships/image" Target="../media/image204.tiff"/><Relationship Id="rId58" Type="http://schemas.openxmlformats.org/officeDocument/2006/relationships/image" Target="../media/image209.jpeg"/><Relationship Id="rId66" Type="http://schemas.openxmlformats.org/officeDocument/2006/relationships/image" Target="../media/image217.jpeg"/><Relationship Id="rId5" Type="http://schemas.openxmlformats.org/officeDocument/2006/relationships/image" Target="../media/image163.jpeg"/><Relationship Id="rId15" Type="http://schemas.openxmlformats.org/officeDocument/2006/relationships/image" Target="../media/image172.jpeg"/><Relationship Id="rId23" Type="http://schemas.openxmlformats.org/officeDocument/2006/relationships/image" Target="../media/image178.jpeg"/><Relationship Id="rId28" Type="http://schemas.openxmlformats.org/officeDocument/2006/relationships/image" Target="../media/image181.jpeg"/><Relationship Id="rId36" Type="http://schemas.openxmlformats.org/officeDocument/2006/relationships/image" Target="../media/image188.png"/><Relationship Id="rId49" Type="http://schemas.openxmlformats.org/officeDocument/2006/relationships/image" Target="../media/image200.png"/><Relationship Id="rId57" Type="http://schemas.openxmlformats.org/officeDocument/2006/relationships/image" Target="../media/image208.jpeg"/><Relationship Id="rId61" Type="http://schemas.openxmlformats.org/officeDocument/2006/relationships/image" Target="../media/image212.jpeg"/><Relationship Id="rId10" Type="http://schemas.openxmlformats.org/officeDocument/2006/relationships/image" Target="../media/image168.jpeg"/><Relationship Id="rId19" Type="http://schemas.openxmlformats.org/officeDocument/2006/relationships/image" Target="../media/image28.png"/><Relationship Id="rId31" Type="http://schemas.openxmlformats.org/officeDocument/2006/relationships/image" Target="../media/image40.png"/><Relationship Id="rId44" Type="http://schemas.openxmlformats.org/officeDocument/2006/relationships/image" Target="../media/image195.png"/><Relationship Id="rId52" Type="http://schemas.openxmlformats.org/officeDocument/2006/relationships/image" Target="../media/image203.png"/><Relationship Id="rId60" Type="http://schemas.openxmlformats.org/officeDocument/2006/relationships/image" Target="../media/image211.png"/><Relationship Id="rId65" Type="http://schemas.openxmlformats.org/officeDocument/2006/relationships/image" Target="../media/image216.jpeg"/><Relationship Id="rId4" Type="http://schemas.openxmlformats.org/officeDocument/2006/relationships/image" Target="../media/image162.png"/><Relationship Id="rId9" Type="http://schemas.openxmlformats.org/officeDocument/2006/relationships/image" Target="../media/image167.png"/><Relationship Id="rId14" Type="http://schemas.openxmlformats.org/officeDocument/2006/relationships/image" Target="../media/image171.jpeg"/><Relationship Id="rId22" Type="http://schemas.openxmlformats.org/officeDocument/2006/relationships/image" Target="../media/image177.png"/><Relationship Id="rId27" Type="http://schemas.openxmlformats.org/officeDocument/2006/relationships/image" Target="../media/image36.png"/><Relationship Id="rId30" Type="http://schemas.openxmlformats.org/officeDocument/2006/relationships/image" Target="../media/image183.jpeg"/><Relationship Id="rId35" Type="http://schemas.openxmlformats.org/officeDocument/2006/relationships/image" Target="../media/image187.jpeg"/><Relationship Id="rId43" Type="http://schemas.openxmlformats.org/officeDocument/2006/relationships/image" Target="../media/image194.jpeg"/><Relationship Id="rId48" Type="http://schemas.openxmlformats.org/officeDocument/2006/relationships/image" Target="../media/image199.png"/><Relationship Id="rId56" Type="http://schemas.openxmlformats.org/officeDocument/2006/relationships/image" Target="../media/image207.png"/><Relationship Id="rId64" Type="http://schemas.openxmlformats.org/officeDocument/2006/relationships/image" Target="../media/image215.gif"/><Relationship Id="rId69" Type="http://schemas.openxmlformats.org/officeDocument/2006/relationships/image" Target="../media/image220.png"/><Relationship Id="rId8" Type="http://schemas.openxmlformats.org/officeDocument/2006/relationships/image" Target="../media/image166.png"/><Relationship Id="rId51" Type="http://schemas.openxmlformats.org/officeDocument/2006/relationships/image" Target="../media/image202.jpeg"/><Relationship Id="rId3" Type="http://schemas.openxmlformats.org/officeDocument/2006/relationships/image" Target="../media/image161.jpeg"/><Relationship Id="rId12" Type="http://schemas.openxmlformats.org/officeDocument/2006/relationships/image" Target="../media/image169.png"/><Relationship Id="rId17" Type="http://schemas.openxmlformats.org/officeDocument/2006/relationships/image" Target="../media/image174.jpeg"/><Relationship Id="rId25" Type="http://schemas.openxmlformats.org/officeDocument/2006/relationships/image" Target="../media/image34.png"/><Relationship Id="rId33" Type="http://schemas.openxmlformats.org/officeDocument/2006/relationships/image" Target="../media/image185.jpeg"/><Relationship Id="rId38" Type="http://schemas.openxmlformats.org/officeDocument/2006/relationships/image" Target="../media/image189.jpeg"/><Relationship Id="rId46" Type="http://schemas.openxmlformats.org/officeDocument/2006/relationships/image" Target="../media/image197.png"/><Relationship Id="rId59" Type="http://schemas.openxmlformats.org/officeDocument/2006/relationships/image" Target="../media/image210.jpeg"/><Relationship Id="rId67" Type="http://schemas.openxmlformats.org/officeDocument/2006/relationships/image" Target="../media/image218.jpeg"/><Relationship Id="rId20" Type="http://schemas.openxmlformats.org/officeDocument/2006/relationships/image" Target="../media/image175.jpeg"/><Relationship Id="rId41" Type="http://schemas.openxmlformats.org/officeDocument/2006/relationships/image" Target="../media/image192.jpeg"/><Relationship Id="rId54" Type="http://schemas.openxmlformats.org/officeDocument/2006/relationships/image" Target="../media/image205.png"/><Relationship Id="rId62" Type="http://schemas.openxmlformats.org/officeDocument/2006/relationships/image" Target="../media/image213.png"/><Relationship Id="rId70" Type="http://schemas.openxmlformats.org/officeDocument/2006/relationships/image" Target="../media/image221.jpeg"/></Relationships>
</file>

<file path=ppt/slides/_rels/slide31.xml.rels><?xml version="1.0" encoding="UTF-8" standalone="yes"?>
<Relationships xmlns="http://schemas.openxmlformats.org/package/2006/relationships"><Relationship Id="rId3" Type="http://schemas.openxmlformats.org/officeDocument/2006/relationships/image" Target="../media/image223.png"/><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image" Target="../media/image225.png"/><Relationship Id="rId4" Type="http://schemas.openxmlformats.org/officeDocument/2006/relationships/image" Target="../media/image224.jpeg"/></Relationships>
</file>

<file path=ppt/slides/_rels/slide32.xml.rels><?xml version="1.0" encoding="UTF-8" standalone="yes"?>
<Relationships xmlns="http://schemas.openxmlformats.org/package/2006/relationships"><Relationship Id="rId3" Type="http://schemas.openxmlformats.org/officeDocument/2006/relationships/image" Target="../media/image226.jpeg"/><Relationship Id="rId2" Type="http://schemas.openxmlformats.org/officeDocument/2006/relationships/notesSlide" Target="../notesSlides/notesSlide32.xml"/><Relationship Id="rId1" Type="http://schemas.openxmlformats.org/officeDocument/2006/relationships/slideLayout" Target="../slideLayouts/slideLayout6.xml"/><Relationship Id="rId5" Type="http://schemas.openxmlformats.org/officeDocument/2006/relationships/image" Target="../media/image228.png"/><Relationship Id="rId4" Type="http://schemas.openxmlformats.org/officeDocument/2006/relationships/image" Target="../media/image227.jpeg"/></Relationships>
</file>

<file path=ppt/slides/_rels/slide33.xml.rels><?xml version="1.0" encoding="UTF-8" standalone="yes"?>
<Relationships xmlns="http://schemas.openxmlformats.org/package/2006/relationships"><Relationship Id="rId3" Type="http://schemas.openxmlformats.org/officeDocument/2006/relationships/image" Target="../media/image229.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230.png"/><Relationship Id="rId4" Type="http://schemas.openxmlformats.org/officeDocument/2006/relationships/image" Target="../media/image79.png"/></Relationships>
</file>

<file path=ppt/slides/_rels/slide3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31.png"/><Relationship Id="rId7" Type="http://schemas.openxmlformats.org/officeDocument/2006/relationships/diagramColors" Target="../diagrams/colors3.xml"/><Relationship Id="rId2" Type="http://schemas.openxmlformats.org/officeDocument/2006/relationships/notesSlide" Target="../notesSlides/notesSlide34.xml"/><Relationship Id="rId1" Type="http://schemas.openxmlformats.org/officeDocument/2006/relationships/slideLayout" Target="../slideLayouts/slideLayout6.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image" Target="../media/image235.png"/><Relationship Id="rId3" Type="http://schemas.openxmlformats.org/officeDocument/2006/relationships/image" Target="../media/image232.jpeg"/><Relationship Id="rId7" Type="http://schemas.openxmlformats.org/officeDocument/2006/relationships/image" Target="../media/image234.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160.png"/><Relationship Id="rId5" Type="http://schemas.openxmlformats.org/officeDocument/2006/relationships/image" Target="../media/image159.png"/><Relationship Id="rId4" Type="http://schemas.openxmlformats.org/officeDocument/2006/relationships/image" Target="../media/image233.png"/></Relationships>
</file>

<file path=ppt/slides/_rels/slide37.xml.rels><?xml version="1.0" encoding="UTF-8" standalone="yes"?>
<Relationships xmlns="http://schemas.openxmlformats.org/package/2006/relationships"><Relationship Id="rId3" Type="http://schemas.openxmlformats.org/officeDocument/2006/relationships/image" Target="../media/image236.jpe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237.jpeg"/></Relationships>
</file>

<file path=ppt/slides/_rels/slide38.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39.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5.jpeg"/><Relationship Id="rId13" Type="http://schemas.openxmlformats.org/officeDocument/2006/relationships/image" Target="../media/image20.png"/><Relationship Id="rId18" Type="http://schemas.openxmlformats.org/officeDocument/2006/relationships/image" Target="../media/image25.jpeg"/><Relationship Id="rId26" Type="http://schemas.openxmlformats.org/officeDocument/2006/relationships/image" Target="../media/image33.jpeg"/><Relationship Id="rId39" Type="http://schemas.openxmlformats.org/officeDocument/2006/relationships/image" Target="../media/image46.jpeg"/><Relationship Id="rId3" Type="http://schemas.openxmlformats.org/officeDocument/2006/relationships/image" Target="../media/image10.jpeg"/><Relationship Id="rId21" Type="http://schemas.openxmlformats.org/officeDocument/2006/relationships/image" Target="../media/image28.png"/><Relationship Id="rId34" Type="http://schemas.openxmlformats.org/officeDocument/2006/relationships/image" Target="../media/image41.jpeg"/><Relationship Id="rId42" Type="http://schemas.openxmlformats.org/officeDocument/2006/relationships/image" Target="../media/image49.jpeg"/><Relationship Id="rId7" Type="http://schemas.openxmlformats.org/officeDocument/2006/relationships/image" Target="../media/image14.jpeg"/><Relationship Id="rId12" Type="http://schemas.openxmlformats.org/officeDocument/2006/relationships/image" Target="../media/image19.jpeg"/><Relationship Id="rId17" Type="http://schemas.openxmlformats.org/officeDocument/2006/relationships/image" Target="../media/image24.jpeg"/><Relationship Id="rId25" Type="http://schemas.openxmlformats.org/officeDocument/2006/relationships/image" Target="../media/image32.jpeg"/><Relationship Id="rId33" Type="http://schemas.openxmlformats.org/officeDocument/2006/relationships/image" Target="../media/image40.png"/><Relationship Id="rId38" Type="http://schemas.openxmlformats.org/officeDocument/2006/relationships/image" Target="../media/image45.png"/><Relationship Id="rId2" Type="http://schemas.openxmlformats.org/officeDocument/2006/relationships/notesSlide" Target="../notesSlides/notesSlide4.xml"/><Relationship Id="rId16" Type="http://schemas.openxmlformats.org/officeDocument/2006/relationships/image" Target="../media/image23.jpeg"/><Relationship Id="rId20" Type="http://schemas.openxmlformats.org/officeDocument/2006/relationships/image" Target="../media/image27.png"/><Relationship Id="rId29" Type="http://schemas.openxmlformats.org/officeDocument/2006/relationships/image" Target="../media/image36.png"/><Relationship Id="rId41" Type="http://schemas.openxmlformats.org/officeDocument/2006/relationships/image" Target="../media/image48.jpeg"/><Relationship Id="rId1" Type="http://schemas.openxmlformats.org/officeDocument/2006/relationships/slideLayout" Target="../slideLayouts/slideLayout6.xml"/><Relationship Id="rId6" Type="http://schemas.openxmlformats.org/officeDocument/2006/relationships/image" Target="../media/image13.jpeg"/><Relationship Id="rId11" Type="http://schemas.openxmlformats.org/officeDocument/2006/relationships/image" Target="../media/image18.jpeg"/><Relationship Id="rId24" Type="http://schemas.openxmlformats.org/officeDocument/2006/relationships/image" Target="../media/image31.jpeg"/><Relationship Id="rId32" Type="http://schemas.openxmlformats.org/officeDocument/2006/relationships/image" Target="../media/image39.jpeg"/><Relationship Id="rId37" Type="http://schemas.openxmlformats.org/officeDocument/2006/relationships/image" Target="../media/image44.jpeg"/><Relationship Id="rId40" Type="http://schemas.openxmlformats.org/officeDocument/2006/relationships/image" Target="../media/image47.jpeg"/><Relationship Id="rId5" Type="http://schemas.openxmlformats.org/officeDocument/2006/relationships/image" Target="../media/image12.jpeg"/><Relationship Id="rId15" Type="http://schemas.openxmlformats.org/officeDocument/2006/relationships/image" Target="../media/image22.png"/><Relationship Id="rId23" Type="http://schemas.openxmlformats.org/officeDocument/2006/relationships/image" Target="../media/image30.jpeg"/><Relationship Id="rId28" Type="http://schemas.openxmlformats.org/officeDocument/2006/relationships/image" Target="../media/image35.jpeg"/><Relationship Id="rId36" Type="http://schemas.openxmlformats.org/officeDocument/2006/relationships/image" Target="../media/image43.jpeg"/><Relationship Id="rId10" Type="http://schemas.openxmlformats.org/officeDocument/2006/relationships/image" Target="../media/image17.png"/><Relationship Id="rId19" Type="http://schemas.openxmlformats.org/officeDocument/2006/relationships/image" Target="../media/image26.jpeg"/><Relationship Id="rId31" Type="http://schemas.openxmlformats.org/officeDocument/2006/relationships/image" Target="../media/image38.jpeg"/><Relationship Id="rId44" Type="http://schemas.openxmlformats.org/officeDocument/2006/relationships/image" Target="../media/image51.png"/><Relationship Id="rId4" Type="http://schemas.openxmlformats.org/officeDocument/2006/relationships/image" Target="../media/image11.jpeg"/><Relationship Id="rId9" Type="http://schemas.openxmlformats.org/officeDocument/2006/relationships/image" Target="../media/image16.jpeg"/><Relationship Id="rId14" Type="http://schemas.openxmlformats.org/officeDocument/2006/relationships/image" Target="../media/image21.png"/><Relationship Id="rId22" Type="http://schemas.openxmlformats.org/officeDocument/2006/relationships/image" Target="../media/image29.jpeg"/><Relationship Id="rId27" Type="http://schemas.openxmlformats.org/officeDocument/2006/relationships/image" Target="../media/image34.png"/><Relationship Id="rId30" Type="http://schemas.openxmlformats.org/officeDocument/2006/relationships/image" Target="../media/image37.jpeg"/><Relationship Id="rId35" Type="http://schemas.openxmlformats.org/officeDocument/2006/relationships/image" Target="../media/image42.jpeg"/><Relationship Id="rId43" Type="http://schemas.openxmlformats.org/officeDocument/2006/relationships/image" Target="../media/image50.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240.jpeg"/><Relationship Id="rId7" Type="http://schemas.openxmlformats.org/officeDocument/2006/relationships/image" Target="../media/image243.jpeg"/><Relationship Id="rId2" Type="http://schemas.openxmlformats.org/officeDocument/2006/relationships/notesSlide" Target="../notesSlides/notesSlide41.xml"/><Relationship Id="rId1" Type="http://schemas.openxmlformats.org/officeDocument/2006/relationships/slideLayout" Target="../slideLayouts/slideLayout6.xml"/><Relationship Id="rId6" Type="http://schemas.openxmlformats.org/officeDocument/2006/relationships/image" Target="../media/image242.png"/><Relationship Id="rId5" Type="http://schemas.openxmlformats.org/officeDocument/2006/relationships/image" Target="../media/image230.png"/><Relationship Id="rId4" Type="http://schemas.openxmlformats.org/officeDocument/2006/relationships/image" Target="../media/image241.jpeg"/></Relationships>
</file>

<file path=ppt/slides/_rels/slide42.xml.rels><?xml version="1.0" encoding="UTF-8" standalone="yes"?>
<Relationships xmlns="http://schemas.openxmlformats.org/package/2006/relationships"><Relationship Id="rId3" Type="http://schemas.openxmlformats.org/officeDocument/2006/relationships/image" Target="../media/image230.png"/><Relationship Id="rId2" Type="http://schemas.openxmlformats.org/officeDocument/2006/relationships/notesSlide" Target="../notesSlides/notesSlide42.xml"/><Relationship Id="rId1" Type="http://schemas.openxmlformats.org/officeDocument/2006/relationships/slideLayout" Target="../slideLayouts/slideLayout6.xml"/><Relationship Id="rId4" Type="http://schemas.openxmlformats.org/officeDocument/2006/relationships/image" Target="../media/image241.jpeg"/></Relationships>
</file>

<file path=ppt/slides/_rels/slide43.xml.rels><?xml version="1.0" encoding="UTF-8" standalone="yes"?>
<Relationships xmlns="http://schemas.openxmlformats.org/package/2006/relationships"><Relationship Id="rId3" Type="http://schemas.openxmlformats.org/officeDocument/2006/relationships/image" Target="../media/image244.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247.png"/><Relationship Id="rId5" Type="http://schemas.openxmlformats.org/officeDocument/2006/relationships/image" Target="../media/image246.png"/><Relationship Id="rId4" Type="http://schemas.openxmlformats.org/officeDocument/2006/relationships/image" Target="../media/image245.png"/></Relationships>
</file>

<file path=ppt/slides/_rels/slide44.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notesSlide" Target="../notesSlides/notesSlide44.xml"/><Relationship Id="rId1" Type="http://schemas.openxmlformats.org/officeDocument/2006/relationships/slideLayout" Target="../slideLayouts/slideLayout6.xml"/><Relationship Id="rId5" Type="http://schemas.openxmlformats.org/officeDocument/2006/relationships/image" Target="../media/image250.png"/><Relationship Id="rId4" Type="http://schemas.openxmlformats.org/officeDocument/2006/relationships/image" Target="../media/image249.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2.jpe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54.png"/><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55.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256.jpeg"/></Relationships>
</file>

<file path=ppt/slides/_rels/slide51.xml.rels><?xml version="1.0" encoding="UTF-8" standalone="yes"?>
<Relationships xmlns="http://schemas.openxmlformats.org/package/2006/relationships"><Relationship Id="rId3" Type="http://schemas.openxmlformats.org/officeDocument/2006/relationships/image" Target="../media/image257.png"/><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258.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59.jpe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260.jpeg"/></Relationships>
</file>

<file path=ppt/slides/_rels/slide55.xml.rels><?xml version="1.0" encoding="UTF-8" standalone="yes"?>
<Relationships xmlns="http://schemas.openxmlformats.org/package/2006/relationships"><Relationship Id="rId3" Type="http://schemas.openxmlformats.org/officeDocument/2006/relationships/image" Target="../media/image261.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62.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63.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265.jpeg"/><Relationship Id="rId4" Type="http://schemas.openxmlformats.org/officeDocument/2006/relationships/slide" Target="slide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0" y="6237312"/>
            <a:ext cx="1259632" cy="5486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7" name="標題 6"/>
          <p:cNvSpPr>
            <a:spLocks noGrp="1"/>
          </p:cNvSpPr>
          <p:nvPr>
            <p:ph type="ctrTitle"/>
          </p:nvPr>
        </p:nvSpPr>
        <p:spPr/>
        <p:txBody>
          <a:bodyPr/>
          <a:lstStyle/>
          <a:p>
            <a:r>
              <a:rPr lang="zh-TW" altLang="en-US" dirty="0" smtClean="0"/>
              <a:t>威连通科技</a:t>
            </a:r>
            <a:r>
              <a:rPr lang="en-US" altLang="zh-TW" dirty="0" smtClean="0"/>
              <a:t>(</a:t>
            </a:r>
            <a:r>
              <a:rPr lang="en-US" altLang="zh-TW" dirty="0" smtClean="0"/>
              <a:t>QNAP</a:t>
            </a:r>
            <a:r>
              <a:rPr lang="en-US" altLang="zh-TW" dirty="0" smtClean="0"/>
              <a:t>)</a:t>
            </a:r>
            <a:endParaRPr lang="zh-TW" altLang="en-US" dirty="0"/>
          </a:p>
        </p:txBody>
      </p:sp>
      <p:sp>
        <p:nvSpPr>
          <p:cNvPr id="38915" name="副標題 3"/>
          <p:cNvSpPr>
            <a:spLocks noGrp="1"/>
          </p:cNvSpPr>
          <p:nvPr>
            <p:ph type="subTitle" idx="1"/>
          </p:nvPr>
        </p:nvSpPr>
        <p:spPr/>
        <p:txBody>
          <a:bodyPr/>
          <a:lstStyle/>
          <a:p>
            <a:r>
              <a:rPr lang="zh-CN" altLang="en-US" dirty="0" smtClean="0"/>
              <a:t>监控解决方案</a:t>
            </a:r>
            <a:endParaRPr lang="zh-TW" altLang="en-US" dirty="0" smtClean="0"/>
          </a:p>
        </p:txBody>
      </p:sp>
      <p:pic>
        <p:nvPicPr>
          <p:cNvPr id="11" name="圖片 10" descr="LOGO-QNAP Security.png"/>
          <p:cNvPicPr>
            <a:picLocks noChangeAspect="1"/>
          </p:cNvPicPr>
          <p:nvPr/>
        </p:nvPicPr>
        <p:blipFill>
          <a:blip r:embed="rId3" cstate="print"/>
          <a:stretch>
            <a:fillRect/>
          </a:stretch>
        </p:blipFill>
        <p:spPr>
          <a:xfrm>
            <a:off x="107504" y="6381328"/>
            <a:ext cx="1008112" cy="30433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67" name="AutoShape 2"/>
          <p:cNvSpPr>
            <a:spLocks noChangeArrowheads="1"/>
          </p:cNvSpPr>
          <p:nvPr/>
        </p:nvSpPr>
        <p:spPr bwMode="auto">
          <a:xfrm>
            <a:off x="198441" y="1487490"/>
            <a:ext cx="8772525" cy="1725612"/>
          </a:xfrm>
          <a:prstGeom prst="roundRect">
            <a:avLst>
              <a:gd name="adj" fmla="val 6431"/>
            </a:avLst>
          </a:prstGeom>
          <a:solidFill>
            <a:schemeClr val="bg2">
              <a:lumMod val="40000"/>
              <a:lumOff val="60000"/>
            </a:schemeClr>
          </a:solidFill>
          <a:ln w="3175" algn="ctr">
            <a:solidFill>
              <a:schemeClr val="accent3">
                <a:lumMod val="75000"/>
              </a:schemeClr>
            </a:solidFill>
            <a:round/>
            <a:headEnd/>
            <a:tailEnd/>
          </a:ln>
        </p:spPr>
        <p:txBody>
          <a:bodyPr wrap="none" anchor="ctr"/>
          <a:lstStyle/>
          <a:p>
            <a:pPr algn="ctr">
              <a:defRPr/>
            </a:pPr>
            <a:endParaRPr lang="zh-TW" altLang="en-US" dirty="0">
              <a:latin typeface="Arial Unicode MS" pitchFamily="34" charset="-120"/>
              <a:ea typeface="Arial Unicode MS" pitchFamily="34" charset="-120"/>
            </a:endParaRPr>
          </a:p>
        </p:txBody>
      </p:sp>
      <p:pic>
        <p:nvPicPr>
          <p:cNvPr id="28" name="圖片 27" descr="Secutech Award 2012.jpg"/>
          <p:cNvPicPr>
            <a:picLocks noChangeAspect="1"/>
          </p:cNvPicPr>
          <p:nvPr/>
        </p:nvPicPr>
        <p:blipFill>
          <a:blip r:embed="rId3" cstate="print"/>
          <a:stretch>
            <a:fillRect/>
          </a:stretch>
        </p:blipFill>
        <p:spPr>
          <a:xfrm>
            <a:off x="900365" y="1567497"/>
            <a:ext cx="935331" cy="925399"/>
          </a:xfrm>
          <a:prstGeom prst="rect">
            <a:avLst/>
          </a:prstGeom>
        </p:spPr>
      </p:pic>
      <p:sp>
        <p:nvSpPr>
          <p:cNvPr id="21531" name="標題 39"/>
          <p:cNvSpPr>
            <a:spLocks noGrp="1"/>
          </p:cNvSpPr>
          <p:nvPr>
            <p:ph type="title"/>
          </p:nvPr>
        </p:nvSpPr>
        <p:spPr/>
        <p:txBody>
          <a:bodyPr/>
          <a:lstStyle/>
          <a:p>
            <a:r>
              <a:rPr kumimoji="1" lang="zh-CN" altLang="en-US" b="1" smtClean="0">
                <a:latin typeface="微軟正黑體" pitchFamily="34" charset="-120"/>
                <a:ea typeface="微軟正黑體" pitchFamily="34" charset="-120"/>
              </a:rPr>
              <a:t>产品全球获奖无数</a:t>
            </a:r>
            <a:endParaRPr lang="en-US" altLang="zh-TW" dirty="0" smtClean="0"/>
          </a:p>
        </p:txBody>
      </p:sp>
      <p:sp>
        <p:nvSpPr>
          <p:cNvPr id="21537" name="文字方塊 48"/>
          <p:cNvSpPr txBox="1">
            <a:spLocks noChangeArrowheads="1"/>
          </p:cNvSpPr>
          <p:nvPr/>
        </p:nvSpPr>
        <p:spPr bwMode="auto">
          <a:xfrm>
            <a:off x="5076056" y="2453987"/>
            <a:ext cx="2290153" cy="830997"/>
          </a:xfrm>
          <a:prstGeom prst="rect">
            <a:avLst/>
          </a:prstGeom>
          <a:noFill/>
          <a:ln w="9525">
            <a:noFill/>
            <a:miter lim="800000"/>
            <a:headEnd/>
            <a:tailEnd/>
          </a:ln>
        </p:spPr>
        <p:txBody>
          <a:bodyPr wrap="square">
            <a:spAutoFit/>
          </a:bodyPr>
          <a:lstStyle/>
          <a:p>
            <a:pPr algn="ctr"/>
            <a:r>
              <a:rPr lang="en-US" altLang="zh-TW" sz="1600" b="1" smtClean="0">
                <a:solidFill>
                  <a:srgbClr val="003399"/>
                </a:solidFill>
                <a:latin typeface="Arial Unicode MS" pitchFamily="34" charset="-120"/>
                <a:ea typeface="Arial Unicode MS" pitchFamily="34" charset="-120"/>
              </a:rPr>
              <a:t>InfoWorld's 2012 Technology of the Year Award winners</a:t>
            </a:r>
            <a:endParaRPr lang="en-US" altLang="zh-TW" sz="1600" b="1" dirty="0" smtClean="0">
              <a:solidFill>
                <a:srgbClr val="003399"/>
              </a:solidFill>
              <a:latin typeface="Arial Unicode MS" pitchFamily="34" charset="-120"/>
              <a:ea typeface="Arial Unicode MS" pitchFamily="34" charset="-120"/>
            </a:endParaRPr>
          </a:p>
        </p:txBody>
      </p:sp>
      <p:pic>
        <p:nvPicPr>
          <p:cNvPr id="37" name="圖片 36" descr="slide_image_24-toy-2012-end.jpg"/>
          <p:cNvPicPr>
            <a:picLocks noChangeAspect="1"/>
          </p:cNvPicPr>
          <p:nvPr/>
        </p:nvPicPr>
        <p:blipFill>
          <a:blip r:embed="rId4" cstate="print"/>
          <a:stretch>
            <a:fillRect/>
          </a:stretch>
        </p:blipFill>
        <p:spPr>
          <a:xfrm>
            <a:off x="5656681" y="1556792"/>
            <a:ext cx="1147567" cy="863407"/>
          </a:xfrm>
          <a:prstGeom prst="rect">
            <a:avLst/>
          </a:prstGeom>
        </p:spPr>
      </p:pic>
      <p:pic>
        <p:nvPicPr>
          <p:cNvPr id="38" name="圖片 37" descr="TS-659ProII_08.png"/>
          <p:cNvPicPr>
            <a:picLocks noChangeAspect="1"/>
          </p:cNvPicPr>
          <p:nvPr/>
        </p:nvPicPr>
        <p:blipFill>
          <a:blip r:embed="rId5" cstate="print"/>
          <a:stretch>
            <a:fillRect/>
          </a:stretch>
        </p:blipFill>
        <p:spPr>
          <a:xfrm>
            <a:off x="7380312" y="1700808"/>
            <a:ext cx="1300234" cy="936104"/>
          </a:xfrm>
          <a:prstGeom prst="rect">
            <a:avLst/>
          </a:prstGeom>
        </p:spPr>
      </p:pic>
      <p:sp>
        <p:nvSpPr>
          <p:cNvPr id="39" name="文字方塊 46"/>
          <p:cNvSpPr txBox="1">
            <a:spLocks noChangeArrowheads="1"/>
          </p:cNvSpPr>
          <p:nvPr/>
        </p:nvSpPr>
        <p:spPr bwMode="auto">
          <a:xfrm>
            <a:off x="7311929" y="2780928"/>
            <a:ext cx="1406154" cy="338554"/>
          </a:xfrm>
          <a:prstGeom prst="rect">
            <a:avLst/>
          </a:prstGeom>
          <a:noFill/>
          <a:ln w="9525">
            <a:noFill/>
            <a:miter lim="800000"/>
            <a:headEnd/>
            <a:tailEnd/>
          </a:ln>
        </p:spPr>
        <p:txBody>
          <a:bodyPr wrap="none">
            <a:spAutoFit/>
          </a:bodyPr>
          <a:lstStyle/>
          <a:p>
            <a:pPr algn="ctr"/>
            <a:r>
              <a:rPr lang="en-US" altLang="zh-TW" sz="1600" dirty="0" smtClean="0">
                <a:solidFill>
                  <a:srgbClr val="003399"/>
                </a:solidFill>
                <a:latin typeface="Arial Unicode MS" pitchFamily="34" charset="-120"/>
                <a:ea typeface="Arial Unicode MS" pitchFamily="34" charset="-120"/>
              </a:rPr>
              <a:t>TS-659 Pro II</a:t>
            </a:r>
            <a:endParaRPr lang="zh-TW" altLang="en-US" sz="1600" dirty="0">
              <a:solidFill>
                <a:srgbClr val="003399"/>
              </a:solidFill>
              <a:latin typeface="Arial Unicode MS" pitchFamily="34" charset="-120"/>
              <a:ea typeface="Arial Unicode MS" pitchFamily="34" charset="-120"/>
              <a:cs typeface="Verdana" pitchFamily="34" charset="0"/>
            </a:endParaRPr>
          </a:p>
        </p:txBody>
      </p:sp>
      <p:sp>
        <p:nvSpPr>
          <p:cNvPr id="30" name="投影片編號版面配置區 2"/>
          <p:cNvSpPr>
            <a:spLocks noGrp="1"/>
          </p:cNvSpPr>
          <p:nvPr>
            <p:ph type="sldNum" sz="quarter" idx="12"/>
          </p:nvPr>
        </p:nvSpPr>
        <p:spPr>
          <a:xfrm>
            <a:off x="6553200" y="6356352"/>
            <a:ext cx="2133600" cy="365125"/>
          </a:xfrm>
        </p:spPr>
        <p:txBody>
          <a:bodyPr/>
          <a:lstStyle/>
          <a:p>
            <a:fld id="{2C6C8753-C191-4997-909D-B4D30E6ECC6D}" type="slidenum">
              <a:rPr lang="zh-TW" altLang="en-US" smtClean="0"/>
              <a:pPr/>
              <a:t>10</a:t>
            </a:fld>
            <a:endParaRPr lang="en-US" altLang="zh-TW" dirty="0" smtClean="0"/>
          </a:p>
        </p:txBody>
      </p:sp>
      <p:pic>
        <p:nvPicPr>
          <p:cNvPr id="6148" name="Picture 4" descr="http://www.qnap.com/images/awards/SSDreviewlogo_l.jpg"/>
          <p:cNvPicPr>
            <a:picLocks noChangeAspect="1" noChangeArrowheads="1"/>
          </p:cNvPicPr>
          <p:nvPr/>
        </p:nvPicPr>
        <p:blipFill>
          <a:blip r:embed="rId6" cstate="print"/>
          <a:srcRect/>
          <a:stretch>
            <a:fillRect/>
          </a:stretch>
        </p:blipFill>
        <p:spPr bwMode="auto">
          <a:xfrm>
            <a:off x="7668344" y="5373218"/>
            <a:ext cx="792088" cy="1005953"/>
          </a:xfrm>
          <a:prstGeom prst="rect">
            <a:avLst/>
          </a:prstGeom>
          <a:noFill/>
        </p:spPr>
      </p:pic>
      <p:pic>
        <p:nvPicPr>
          <p:cNvPr id="6150" name="Picture 6" descr="http://www.qnap.com/images/awards/BenchMarkReviewslogo01_l.jpg"/>
          <p:cNvPicPr>
            <a:picLocks noChangeAspect="1" noChangeArrowheads="1"/>
          </p:cNvPicPr>
          <p:nvPr/>
        </p:nvPicPr>
        <p:blipFill>
          <a:blip r:embed="rId7" cstate="print"/>
          <a:srcRect/>
          <a:stretch>
            <a:fillRect/>
          </a:stretch>
        </p:blipFill>
        <p:spPr bwMode="auto">
          <a:xfrm>
            <a:off x="5972433" y="5733258"/>
            <a:ext cx="1449107" cy="420241"/>
          </a:xfrm>
          <a:prstGeom prst="rect">
            <a:avLst/>
          </a:prstGeom>
          <a:noFill/>
        </p:spPr>
      </p:pic>
      <p:pic>
        <p:nvPicPr>
          <p:cNvPr id="6152" name="Picture 8" descr="http://www.qnap.com/images/awards/v3_100x100.jpg"/>
          <p:cNvPicPr>
            <a:picLocks noChangeAspect="1" noChangeArrowheads="1"/>
          </p:cNvPicPr>
          <p:nvPr/>
        </p:nvPicPr>
        <p:blipFill>
          <a:blip r:embed="rId8" cstate="print"/>
          <a:srcRect/>
          <a:stretch>
            <a:fillRect/>
          </a:stretch>
        </p:blipFill>
        <p:spPr bwMode="auto">
          <a:xfrm>
            <a:off x="4644008" y="5445226"/>
            <a:ext cx="952500" cy="952500"/>
          </a:xfrm>
          <a:prstGeom prst="rect">
            <a:avLst/>
          </a:prstGeom>
          <a:noFill/>
        </p:spPr>
      </p:pic>
      <p:pic>
        <p:nvPicPr>
          <p:cNvPr id="6154" name="Picture 10" descr="http://www.qnap.com/images/awards/idg_100x100.jpg"/>
          <p:cNvPicPr>
            <a:picLocks noChangeAspect="1" noChangeArrowheads="1"/>
          </p:cNvPicPr>
          <p:nvPr/>
        </p:nvPicPr>
        <p:blipFill>
          <a:blip r:embed="rId9" cstate="print"/>
          <a:srcRect/>
          <a:stretch>
            <a:fillRect/>
          </a:stretch>
        </p:blipFill>
        <p:spPr bwMode="auto">
          <a:xfrm>
            <a:off x="3203848" y="5301210"/>
            <a:ext cx="952500" cy="952500"/>
          </a:xfrm>
          <a:prstGeom prst="rect">
            <a:avLst/>
          </a:prstGeom>
          <a:noFill/>
        </p:spPr>
      </p:pic>
      <p:pic>
        <p:nvPicPr>
          <p:cNvPr id="6156" name="Picture 12" descr="http://www.qnap.com/images/awards/micro_100x100.jpg"/>
          <p:cNvPicPr>
            <a:picLocks noChangeAspect="1" noChangeArrowheads="1"/>
          </p:cNvPicPr>
          <p:nvPr/>
        </p:nvPicPr>
        <p:blipFill>
          <a:blip r:embed="rId10" cstate="print"/>
          <a:srcRect/>
          <a:stretch>
            <a:fillRect/>
          </a:stretch>
        </p:blipFill>
        <p:spPr bwMode="auto">
          <a:xfrm>
            <a:off x="1907704" y="5373218"/>
            <a:ext cx="952500" cy="952500"/>
          </a:xfrm>
          <a:prstGeom prst="rect">
            <a:avLst/>
          </a:prstGeom>
          <a:noFill/>
        </p:spPr>
      </p:pic>
      <p:pic>
        <p:nvPicPr>
          <p:cNvPr id="6158" name="Picture 14" descr="http://www.qnap.com/images/awards/pcwelt_100x100.jpg"/>
          <p:cNvPicPr>
            <a:picLocks noChangeAspect="1" noChangeArrowheads="1"/>
          </p:cNvPicPr>
          <p:nvPr/>
        </p:nvPicPr>
        <p:blipFill>
          <a:blip r:embed="rId11" cstate="print"/>
          <a:srcRect/>
          <a:stretch>
            <a:fillRect/>
          </a:stretch>
        </p:blipFill>
        <p:spPr bwMode="auto">
          <a:xfrm>
            <a:off x="539552" y="5445224"/>
            <a:ext cx="952500" cy="952500"/>
          </a:xfrm>
          <a:prstGeom prst="rect">
            <a:avLst/>
          </a:prstGeom>
          <a:noFill/>
        </p:spPr>
      </p:pic>
      <p:pic>
        <p:nvPicPr>
          <p:cNvPr id="6160" name="Picture 16" descr="http://www.qnap.com/images/awards/speedaw_100x100.jpg"/>
          <p:cNvPicPr>
            <a:picLocks noChangeAspect="1" noChangeArrowheads="1"/>
          </p:cNvPicPr>
          <p:nvPr/>
        </p:nvPicPr>
        <p:blipFill>
          <a:blip r:embed="rId12" cstate="print"/>
          <a:srcRect/>
          <a:stretch>
            <a:fillRect/>
          </a:stretch>
        </p:blipFill>
        <p:spPr bwMode="auto">
          <a:xfrm>
            <a:off x="7668344" y="4365106"/>
            <a:ext cx="952500" cy="952500"/>
          </a:xfrm>
          <a:prstGeom prst="rect">
            <a:avLst/>
          </a:prstGeom>
          <a:noFill/>
        </p:spPr>
      </p:pic>
      <p:pic>
        <p:nvPicPr>
          <p:cNvPr id="6162" name="Picture 18" descr="http://www.qnap.com/images/awards/59hardware_100x100.jpg"/>
          <p:cNvPicPr>
            <a:picLocks noChangeAspect="1" noChangeArrowheads="1"/>
          </p:cNvPicPr>
          <p:nvPr/>
        </p:nvPicPr>
        <p:blipFill>
          <a:blip r:embed="rId13" cstate="print"/>
          <a:srcRect/>
          <a:stretch>
            <a:fillRect/>
          </a:stretch>
        </p:blipFill>
        <p:spPr bwMode="auto">
          <a:xfrm>
            <a:off x="6228184" y="4365106"/>
            <a:ext cx="952500" cy="952500"/>
          </a:xfrm>
          <a:prstGeom prst="rect">
            <a:avLst/>
          </a:prstGeom>
          <a:noFill/>
        </p:spPr>
      </p:pic>
      <p:pic>
        <p:nvPicPr>
          <p:cNvPr id="6164" name="Picture 20" descr="http://www.qnap.com/images/awards/wired_100x100.jpg"/>
          <p:cNvPicPr>
            <a:picLocks noChangeAspect="1" noChangeArrowheads="1"/>
          </p:cNvPicPr>
          <p:nvPr/>
        </p:nvPicPr>
        <p:blipFill>
          <a:blip r:embed="rId14" cstate="print"/>
          <a:srcRect/>
          <a:stretch>
            <a:fillRect/>
          </a:stretch>
        </p:blipFill>
        <p:spPr bwMode="auto">
          <a:xfrm>
            <a:off x="4355976" y="4149082"/>
            <a:ext cx="1528564" cy="1528564"/>
          </a:xfrm>
          <a:prstGeom prst="rect">
            <a:avLst/>
          </a:prstGeom>
          <a:noFill/>
        </p:spPr>
      </p:pic>
      <p:pic>
        <p:nvPicPr>
          <p:cNvPr id="6166" name="Picture 22" descr="http://www.qnap.com/images/awards/infoworld_100x100.jpg"/>
          <p:cNvPicPr>
            <a:picLocks noChangeAspect="1" noChangeArrowheads="1"/>
          </p:cNvPicPr>
          <p:nvPr/>
        </p:nvPicPr>
        <p:blipFill>
          <a:blip r:embed="rId15" cstate="print"/>
          <a:srcRect/>
          <a:stretch>
            <a:fillRect/>
          </a:stretch>
        </p:blipFill>
        <p:spPr bwMode="auto">
          <a:xfrm>
            <a:off x="3203848" y="4365106"/>
            <a:ext cx="952500" cy="952500"/>
          </a:xfrm>
          <a:prstGeom prst="rect">
            <a:avLst/>
          </a:prstGeom>
          <a:noFill/>
        </p:spPr>
      </p:pic>
      <p:pic>
        <p:nvPicPr>
          <p:cNvPr id="6168" name="Picture 24" descr="http://www.qnap.com/images/awards/lechoix_100x100.jpg"/>
          <p:cNvPicPr>
            <a:picLocks noChangeAspect="1" noChangeArrowheads="1"/>
          </p:cNvPicPr>
          <p:nvPr/>
        </p:nvPicPr>
        <p:blipFill>
          <a:blip r:embed="rId16" cstate="print"/>
          <a:srcRect/>
          <a:stretch>
            <a:fillRect/>
          </a:stretch>
        </p:blipFill>
        <p:spPr bwMode="auto">
          <a:xfrm>
            <a:off x="1907704" y="4365106"/>
            <a:ext cx="952500" cy="952500"/>
          </a:xfrm>
          <a:prstGeom prst="rect">
            <a:avLst/>
          </a:prstGeom>
          <a:noFill/>
        </p:spPr>
      </p:pic>
      <p:pic>
        <p:nvPicPr>
          <p:cNvPr id="6170" name="Picture 26" descr="http://www.qnap.com/images/awards/xbit_100x100.jpg"/>
          <p:cNvPicPr>
            <a:picLocks noChangeAspect="1" noChangeArrowheads="1"/>
          </p:cNvPicPr>
          <p:nvPr/>
        </p:nvPicPr>
        <p:blipFill>
          <a:blip r:embed="rId17" cstate="print"/>
          <a:srcRect/>
          <a:stretch>
            <a:fillRect/>
          </a:stretch>
        </p:blipFill>
        <p:spPr bwMode="auto">
          <a:xfrm>
            <a:off x="539552" y="4492724"/>
            <a:ext cx="952500" cy="952500"/>
          </a:xfrm>
          <a:prstGeom prst="rect">
            <a:avLst/>
          </a:prstGeom>
          <a:noFill/>
        </p:spPr>
      </p:pic>
      <p:pic>
        <p:nvPicPr>
          <p:cNvPr id="6172" name="Picture 28" descr="http://www.qnap.com/images/awards/tecchannel_100x100.jpg"/>
          <p:cNvPicPr>
            <a:picLocks noChangeAspect="1" noChangeArrowheads="1"/>
          </p:cNvPicPr>
          <p:nvPr/>
        </p:nvPicPr>
        <p:blipFill>
          <a:blip r:embed="rId18" cstate="print"/>
          <a:srcRect/>
          <a:stretch>
            <a:fillRect/>
          </a:stretch>
        </p:blipFill>
        <p:spPr bwMode="auto">
          <a:xfrm>
            <a:off x="7651948" y="3340596"/>
            <a:ext cx="952500" cy="952500"/>
          </a:xfrm>
          <a:prstGeom prst="rect">
            <a:avLst/>
          </a:prstGeom>
          <a:noFill/>
        </p:spPr>
      </p:pic>
      <p:pic>
        <p:nvPicPr>
          <p:cNvPr id="6174" name="Picture 30" descr="http://www.qnap.com/images/awards/muycomputer_100x100.jpg"/>
          <p:cNvPicPr>
            <a:picLocks noChangeAspect="1" noChangeArrowheads="1"/>
          </p:cNvPicPr>
          <p:nvPr/>
        </p:nvPicPr>
        <p:blipFill>
          <a:blip r:embed="rId19" cstate="print"/>
          <a:srcRect/>
          <a:stretch>
            <a:fillRect/>
          </a:stretch>
        </p:blipFill>
        <p:spPr bwMode="auto">
          <a:xfrm>
            <a:off x="6195392" y="3356994"/>
            <a:ext cx="952500" cy="952500"/>
          </a:xfrm>
          <a:prstGeom prst="rect">
            <a:avLst/>
          </a:prstGeom>
          <a:noFill/>
        </p:spPr>
      </p:pic>
      <p:pic>
        <p:nvPicPr>
          <p:cNvPr id="6176" name="Picture 32" descr="http://www.qnap.com/images/awards/watchsor_100x100.jpg"/>
          <p:cNvPicPr>
            <a:picLocks noChangeAspect="1" noChangeArrowheads="1"/>
          </p:cNvPicPr>
          <p:nvPr/>
        </p:nvPicPr>
        <p:blipFill>
          <a:blip r:embed="rId20" cstate="print"/>
          <a:srcRect/>
          <a:stretch>
            <a:fillRect/>
          </a:stretch>
        </p:blipFill>
        <p:spPr bwMode="auto">
          <a:xfrm>
            <a:off x="4699620" y="3429002"/>
            <a:ext cx="952500" cy="952500"/>
          </a:xfrm>
          <a:prstGeom prst="rect">
            <a:avLst/>
          </a:prstGeom>
          <a:noFill/>
        </p:spPr>
      </p:pic>
      <p:pic>
        <p:nvPicPr>
          <p:cNvPr id="6180" name="Picture 36" descr="http://www.qnap.com/images/awards/computerhoy_l.png"/>
          <p:cNvPicPr>
            <a:picLocks noChangeAspect="1" noChangeArrowheads="1"/>
          </p:cNvPicPr>
          <p:nvPr/>
        </p:nvPicPr>
        <p:blipFill>
          <a:blip r:embed="rId21" cstate="print"/>
          <a:srcRect/>
          <a:stretch>
            <a:fillRect/>
          </a:stretch>
        </p:blipFill>
        <p:spPr bwMode="auto">
          <a:xfrm>
            <a:off x="3259460" y="3429002"/>
            <a:ext cx="792088" cy="1009913"/>
          </a:xfrm>
          <a:prstGeom prst="rect">
            <a:avLst/>
          </a:prstGeom>
          <a:noFill/>
        </p:spPr>
      </p:pic>
      <p:pic>
        <p:nvPicPr>
          <p:cNvPr id="6182" name="Picture 38" descr="http://www.qnap.com/images/awards/2011pcworld_l.jpg"/>
          <p:cNvPicPr>
            <a:picLocks noChangeAspect="1" noChangeArrowheads="1"/>
          </p:cNvPicPr>
          <p:nvPr/>
        </p:nvPicPr>
        <p:blipFill>
          <a:blip r:embed="rId22" cstate="print"/>
          <a:srcRect/>
          <a:stretch>
            <a:fillRect/>
          </a:stretch>
        </p:blipFill>
        <p:spPr bwMode="auto">
          <a:xfrm>
            <a:off x="1891308" y="3429002"/>
            <a:ext cx="952500" cy="952500"/>
          </a:xfrm>
          <a:prstGeom prst="rect">
            <a:avLst/>
          </a:prstGeom>
          <a:noFill/>
        </p:spPr>
      </p:pic>
      <p:pic>
        <p:nvPicPr>
          <p:cNvPr id="34" name="圖片 33" descr="獎盃.png"/>
          <p:cNvPicPr>
            <a:picLocks noChangeAspect="1"/>
          </p:cNvPicPr>
          <p:nvPr/>
        </p:nvPicPr>
        <p:blipFill>
          <a:blip r:embed="rId23" cstate="print"/>
          <a:stretch>
            <a:fillRect/>
          </a:stretch>
        </p:blipFill>
        <p:spPr>
          <a:xfrm>
            <a:off x="551323" y="3284984"/>
            <a:ext cx="924333" cy="1143343"/>
          </a:xfrm>
          <a:prstGeom prst="rect">
            <a:avLst/>
          </a:prstGeom>
        </p:spPr>
      </p:pic>
      <p:sp>
        <p:nvSpPr>
          <p:cNvPr id="29" name="文字方塊 48"/>
          <p:cNvSpPr txBox="1">
            <a:spLocks noChangeArrowheads="1"/>
          </p:cNvSpPr>
          <p:nvPr/>
        </p:nvSpPr>
        <p:spPr bwMode="auto">
          <a:xfrm>
            <a:off x="216024" y="2453987"/>
            <a:ext cx="2411760" cy="830997"/>
          </a:xfrm>
          <a:prstGeom prst="rect">
            <a:avLst/>
          </a:prstGeom>
          <a:noFill/>
          <a:ln w="9525">
            <a:noFill/>
            <a:miter lim="800000"/>
            <a:headEnd/>
            <a:tailEnd/>
          </a:ln>
        </p:spPr>
        <p:txBody>
          <a:bodyPr wrap="square">
            <a:spAutoFit/>
          </a:bodyPr>
          <a:lstStyle/>
          <a:p>
            <a:pPr algn="ctr"/>
            <a:r>
              <a:rPr lang="en-US" altLang="zh-TW" sz="1600" b="1" dirty="0" smtClean="0">
                <a:solidFill>
                  <a:srgbClr val="003399"/>
                </a:solidFill>
                <a:latin typeface="Arial Unicode MS" pitchFamily="34" charset="-120"/>
                <a:ea typeface="Arial Unicode MS" pitchFamily="34" charset="-120"/>
              </a:rPr>
              <a:t>NVR Excellence Awards</a:t>
            </a:r>
            <a:br>
              <a:rPr lang="en-US" altLang="zh-TW" sz="1600" b="1" dirty="0" smtClean="0">
                <a:solidFill>
                  <a:srgbClr val="003399"/>
                </a:solidFill>
                <a:latin typeface="Arial Unicode MS" pitchFamily="34" charset="-120"/>
                <a:ea typeface="Arial Unicode MS" pitchFamily="34" charset="-120"/>
              </a:rPr>
            </a:br>
            <a:r>
              <a:rPr lang="en-US" altLang="zh-TW" sz="1600" b="1" dirty="0" smtClean="0">
                <a:solidFill>
                  <a:srgbClr val="003399"/>
                </a:solidFill>
                <a:latin typeface="Arial Unicode MS" pitchFamily="34" charset="-120"/>
                <a:ea typeface="Arial Unicode MS" pitchFamily="34" charset="-120"/>
              </a:rPr>
              <a:t>in 2012 </a:t>
            </a:r>
            <a:r>
              <a:rPr lang="en-US" altLang="zh-TW" sz="1600" b="1" dirty="0" err="1" smtClean="0">
                <a:solidFill>
                  <a:srgbClr val="003399"/>
                </a:solidFill>
                <a:latin typeface="Arial Unicode MS" pitchFamily="34" charset="-120"/>
                <a:ea typeface="Arial Unicode MS" pitchFamily="34" charset="-120"/>
              </a:rPr>
              <a:t>Secutech</a:t>
            </a:r>
            <a:r>
              <a:rPr lang="en-US" altLang="zh-TW" sz="1600" b="1" dirty="0" smtClean="0">
                <a:solidFill>
                  <a:srgbClr val="003399"/>
                </a:solidFill>
                <a:latin typeface="Arial Unicode MS" pitchFamily="34" charset="-120"/>
                <a:ea typeface="Arial Unicode MS" pitchFamily="34" charset="-120"/>
              </a:rPr>
              <a:t> Awards Contest</a:t>
            </a:r>
          </a:p>
        </p:txBody>
      </p:sp>
      <p:pic>
        <p:nvPicPr>
          <p:cNvPr id="8194" name="Picture 2" descr="1"/>
          <p:cNvPicPr>
            <a:picLocks noChangeAspect="1" noChangeArrowheads="1"/>
          </p:cNvPicPr>
          <p:nvPr/>
        </p:nvPicPr>
        <p:blipFill>
          <a:blip r:embed="rId24" cstate="print"/>
          <a:srcRect t="33451" b="32481"/>
          <a:stretch>
            <a:fillRect/>
          </a:stretch>
        </p:blipFill>
        <p:spPr bwMode="auto">
          <a:xfrm>
            <a:off x="2483768" y="1988840"/>
            <a:ext cx="2371725" cy="504056"/>
          </a:xfrm>
          <a:prstGeom prst="rect">
            <a:avLst/>
          </a:prstGeom>
          <a:noFill/>
        </p:spPr>
      </p:pic>
      <p:sp>
        <p:nvSpPr>
          <p:cNvPr id="31" name="文字方塊 46"/>
          <p:cNvSpPr txBox="1">
            <a:spLocks noChangeArrowheads="1"/>
          </p:cNvSpPr>
          <p:nvPr/>
        </p:nvSpPr>
        <p:spPr bwMode="auto">
          <a:xfrm>
            <a:off x="2771800" y="2730406"/>
            <a:ext cx="1903085" cy="338554"/>
          </a:xfrm>
          <a:prstGeom prst="rect">
            <a:avLst/>
          </a:prstGeom>
          <a:noFill/>
          <a:ln w="9525">
            <a:noFill/>
            <a:miter lim="800000"/>
            <a:headEnd/>
            <a:tailEnd/>
          </a:ln>
        </p:spPr>
        <p:txBody>
          <a:bodyPr wrap="none">
            <a:spAutoFit/>
          </a:bodyPr>
          <a:lstStyle/>
          <a:p>
            <a:pPr algn="ctr"/>
            <a:r>
              <a:rPr lang="en-US" altLang="zh-TW" sz="1600" dirty="0" smtClean="0">
                <a:solidFill>
                  <a:srgbClr val="003399"/>
                </a:solidFill>
                <a:latin typeface="Arial Unicode MS" pitchFamily="34" charset="-120"/>
                <a:ea typeface="Arial Unicode MS" pitchFamily="34" charset="-120"/>
                <a:cs typeface="Verdana" pitchFamily="34" charset="0"/>
              </a:rPr>
              <a:t>VS-12164URP</a:t>
            </a:r>
            <a:r>
              <a:rPr lang="zh-TW" altLang="en-US" sz="1600" dirty="0" smtClean="0">
                <a:solidFill>
                  <a:srgbClr val="003399"/>
                </a:solidFill>
                <a:latin typeface="Arial Unicode MS" pitchFamily="34" charset="-120"/>
                <a:ea typeface="Arial Unicode MS" pitchFamily="34" charset="-120"/>
                <a:cs typeface="Verdana" pitchFamily="34" charset="0"/>
              </a:rPr>
              <a:t> </a:t>
            </a:r>
            <a:r>
              <a:rPr lang="en-US" altLang="zh-TW" sz="1600" dirty="0" smtClean="0">
                <a:solidFill>
                  <a:srgbClr val="003399"/>
                </a:solidFill>
                <a:latin typeface="Arial Unicode MS" pitchFamily="34" charset="-120"/>
                <a:ea typeface="Arial Unicode MS" pitchFamily="34" charset="-120"/>
                <a:cs typeface="Verdana" pitchFamily="34" charset="0"/>
              </a:rPr>
              <a:t>Pro</a:t>
            </a:r>
            <a:endParaRPr lang="zh-TW" altLang="en-US" sz="1600" dirty="0">
              <a:solidFill>
                <a:srgbClr val="003399"/>
              </a:solidFill>
              <a:latin typeface="Arial Unicode MS" pitchFamily="34" charset="-120"/>
              <a:ea typeface="Arial Unicode MS" pitchFamily="34" charset="-120"/>
              <a:cs typeface="Verdana" pitchFamily="34" charset="0"/>
            </a:endParaRPr>
          </a:p>
        </p:txBody>
      </p:sp>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標題 4"/>
          <p:cNvSpPr>
            <a:spLocks noGrp="1"/>
          </p:cNvSpPr>
          <p:nvPr>
            <p:ph type="title"/>
          </p:nvPr>
        </p:nvSpPr>
        <p:spPr/>
        <p:txBody>
          <a:bodyPr/>
          <a:lstStyle/>
          <a:p>
            <a:r>
              <a:rPr lang="zh-TW" altLang="en-US" smtClean="0"/>
              <a:t>威联通</a:t>
            </a:r>
            <a:r>
              <a:rPr lang="en-US" altLang="zh-TW" smtClean="0"/>
              <a:t>(</a:t>
            </a:r>
            <a:r>
              <a:rPr lang="en-US" altLang="zh-TW" smtClean="0"/>
              <a:t>QNAP)</a:t>
            </a:r>
            <a:r>
              <a:rPr lang="zh-TW" altLang="en-US" smtClean="0"/>
              <a:t>：</a:t>
            </a:r>
            <a:r>
              <a:rPr lang="en-US" altLang="zh-TW" smtClean="0"/>
              <a:t>NVR</a:t>
            </a:r>
            <a:r>
              <a:rPr lang="zh-TW" altLang="en-US" smtClean="0"/>
              <a:t>的竞争优势</a:t>
            </a:r>
            <a:endParaRPr lang="zh-TW" altLang="en-US" smtClean="0"/>
          </a:p>
        </p:txBody>
      </p:sp>
      <p:sp>
        <p:nvSpPr>
          <p:cNvPr id="6" name="內容版面配置區 5"/>
          <p:cNvSpPr>
            <a:spLocks noGrp="1"/>
          </p:cNvSpPr>
          <p:nvPr>
            <p:ph idx="1"/>
          </p:nvPr>
        </p:nvSpPr>
        <p:spPr/>
        <p:txBody>
          <a:bodyPr>
            <a:normAutofit fontScale="85000" lnSpcReduction="20000"/>
          </a:bodyPr>
          <a:lstStyle/>
          <a:p>
            <a:r>
              <a:rPr lang="zh-CN" altLang="en-US" smtClean="0"/>
              <a:t>世界级储存设备</a:t>
            </a:r>
            <a:r>
              <a:rPr lang="en-US" altLang="zh-TW" smtClean="0"/>
              <a:t>(</a:t>
            </a:r>
            <a:r>
              <a:rPr lang="en-US" altLang="zh-TW" smtClean="0"/>
              <a:t>NAS</a:t>
            </a:r>
            <a:r>
              <a:rPr lang="en-US" altLang="zh-TW" smtClean="0"/>
              <a:t>)</a:t>
            </a:r>
            <a:r>
              <a:rPr lang="zh-CN" altLang="en-US" smtClean="0"/>
              <a:t>的技术与能力</a:t>
            </a:r>
            <a:endParaRPr lang="zh-TW" altLang="en-US" dirty="0" smtClean="0"/>
          </a:p>
          <a:p>
            <a:endParaRPr lang="zh-TW" altLang="en-US" dirty="0" smtClean="0"/>
          </a:p>
          <a:p>
            <a:r>
              <a:rPr lang="zh-TW" altLang="en-US" dirty="0" smtClean="0"/>
              <a:t>全系列</a:t>
            </a:r>
            <a:r>
              <a:rPr lang="zh-TW" altLang="en-US" smtClean="0"/>
              <a:t>的</a:t>
            </a:r>
            <a:r>
              <a:rPr lang="en-US" altLang="zh-TW" smtClean="0"/>
              <a:t>NVR</a:t>
            </a:r>
            <a:r>
              <a:rPr lang="zh-TW" altLang="en-US" smtClean="0"/>
              <a:t>产品线</a:t>
            </a:r>
            <a:r>
              <a:rPr lang="en-US" altLang="zh-TW" smtClean="0"/>
              <a:t>(</a:t>
            </a:r>
            <a:r>
              <a:rPr lang="zh-TW" altLang="en-US" smtClean="0"/>
              <a:t>从</a:t>
            </a:r>
            <a:r>
              <a:rPr lang="en-US" altLang="zh-TW" smtClean="0"/>
              <a:t>1-Bay</a:t>
            </a:r>
            <a:r>
              <a:rPr lang="zh-TW" altLang="en-US" dirty="0" smtClean="0"/>
              <a:t>、</a:t>
            </a:r>
            <a:r>
              <a:rPr lang="en-US" altLang="zh-TW" dirty="0" smtClean="0"/>
              <a:t>2-Bay……</a:t>
            </a:r>
            <a:r>
              <a:rPr lang="zh-TW" altLang="en-US" dirty="0" smtClean="0"/>
              <a:t>到</a:t>
            </a:r>
            <a:r>
              <a:rPr lang="en-US" altLang="zh-TW" smtClean="0"/>
              <a:t>12-Bay</a:t>
            </a:r>
            <a:r>
              <a:rPr lang="en-US" altLang="zh-TW" smtClean="0"/>
              <a:t>)</a:t>
            </a:r>
            <a:r>
              <a:rPr lang="zh-CN" altLang="en-US" smtClean="0"/>
              <a:t> ，能满足客户对数据量储存的不同需求</a:t>
            </a:r>
            <a:endParaRPr lang="zh-TW" altLang="en-US" dirty="0" smtClean="0"/>
          </a:p>
          <a:p>
            <a:endParaRPr lang="en-US" altLang="zh-TW" dirty="0" smtClean="0"/>
          </a:p>
          <a:p>
            <a:r>
              <a:rPr lang="zh-CN" altLang="en-US" smtClean="0"/>
              <a:t>稳定硬件、软件、轫体的整合力</a:t>
            </a:r>
            <a:r>
              <a:rPr lang="en-US" altLang="zh-TW" smtClean="0"/>
              <a:t>(</a:t>
            </a:r>
            <a:r>
              <a:rPr lang="zh-CN" altLang="en-US" smtClean="0"/>
              <a:t>机、电、软整合</a:t>
            </a:r>
            <a:r>
              <a:rPr lang="en-US" altLang="zh-TW" smtClean="0"/>
              <a:t>)</a:t>
            </a:r>
            <a:endParaRPr lang="en-US" altLang="zh-TW" dirty="0" smtClean="0"/>
          </a:p>
          <a:p>
            <a:endParaRPr lang="zh-TW" altLang="en-US" dirty="0" smtClean="0"/>
          </a:p>
          <a:p>
            <a:r>
              <a:rPr lang="en-US" altLang="zh-TW" dirty="0" smtClean="0"/>
              <a:t>NVR</a:t>
            </a:r>
            <a:r>
              <a:rPr lang="zh-TW" altLang="en-US" smtClean="0"/>
              <a:t>搭配</a:t>
            </a:r>
            <a:r>
              <a:rPr lang="zh-TW" altLang="en-US" smtClean="0"/>
              <a:t>自家</a:t>
            </a:r>
            <a:r>
              <a:rPr lang="en-US" altLang="zh-TW" smtClean="0"/>
              <a:t>NAS</a:t>
            </a:r>
            <a:r>
              <a:rPr lang="zh-CN" altLang="en-US" smtClean="0"/>
              <a:t>的储存容量扩充解决方案</a:t>
            </a:r>
            <a:endParaRPr lang="zh-TW" altLang="en-US" dirty="0" smtClean="0"/>
          </a:p>
          <a:p>
            <a:pPr>
              <a:buNone/>
            </a:pPr>
            <a:endParaRPr lang="zh-TW" altLang="en-US" dirty="0" smtClean="0"/>
          </a:p>
          <a:p>
            <a:r>
              <a:rPr lang="zh-CN" altLang="en-US" smtClean="0"/>
              <a:t>世界上第一台搭配本机输出的单机型</a:t>
            </a:r>
            <a:r>
              <a:rPr lang="en-US" altLang="zh-TW" smtClean="0"/>
              <a:t>NVR</a:t>
            </a:r>
            <a:endParaRPr lang="en-US" altLang="zh-TW" dirty="0" smtClean="0"/>
          </a:p>
          <a:p>
            <a:endParaRPr lang="en-US" altLang="zh-TW" dirty="0" smtClean="0"/>
          </a:p>
          <a:p>
            <a:r>
              <a:rPr lang="zh-TW" altLang="en-US" dirty="0" smtClean="0"/>
              <a:t>支援</a:t>
            </a:r>
            <a:r>
              <a:rPr lang="en-US" altLang="zh-TW" dirty="0" smtClean="0"/>
              <a:t>65</a:t>
            </a:r>
            <a:r>
              <a:rPr lang="zh-TW" altLang="en-US" dirty="0" smtClean="0"/>
              <a:t>家</a:t>
            </a:r>
            <a:r>
              <a:rPr lang="en-US" altLang="zh-TW" smtClean="0"/>
              <a:t>IP </a:t>
            </a:r>
            <a:r>
              <a:rPr lang="en-US" altLang="zh-TW" smtClean="0"/>
              <a:t>camera</a:t>
            </a:r>
            <a:r>
              <a:rPr lang="zh-TW" altLang="en-US" smtClean="0"/>
              <a:t>品牌及与</a:t>
            </a:r>
            <a:r>
              <a:rPr lang="en-US" altLang="zh-TW" smtClean="0"/>
              <a:t>ONVIF</a:t>
            </a:r>
            <a:r>
              <a:rPr lang="zh-CN" altLang="en-US" smtClean="0"/>
              <a:t>兼容，并且持续增加中</a:t>
            </a:r>
            <a:r>
              <a:rPr lang="en-US" altLang="zh-TW" smtClean="0"/>
              <a:t>……</a:t>
            </a:r>
            <a:endParaRPr lang="en-US" altLang="zh-TW" dirty="0" smtClean="0"/>
          </a:p>
          <a:p>
            <a:endParaRPr lang="zh-TW" altLang="en-US" dirty="0"/>
          </a:p>
        </p:txBody>
      </p:sp>
      <p:sp>
        <p:nvSpPr>
          <p:cNvPr id="235523" name="投影片編號版面配置區 2"/>
          <p:cNvSpPr txBox="1">
            <a:spLocks noGrp="1"/>
          </p:cNvSpPr>
          <p:nvPr/>
        </p:nvSpPr>
        <p:spPr bwMode="auto">
          <a:xfrm>
            <a:off x="6553200" y="6356350"/>
            <a:ext cx="2133600" cy="365125"/>
          </a:xfrm>
          <a:prstGeom prst="rect">
            <a:avLst/>
          </a:prstGeom>
          <a:noFill/>
          <a:ln w="9525">
            <a:noFill/>
            <a:miter lim="800000"/>
            <a:headEnd/>
            <a:tailEnd/>
          </a:ln>
        </p:spPr>
        <p:txBody>
          <a:bodyPr anchor="ctr"/>
          <a:lstStyle/>
          <a:p>
            <a:pPr algn="r"/>
            <a:fld id="{DF769344-794B-47C6-9767-A1EDDAB0D48A}" type="slidenum">
              <a:rPr lang="zh-TW" altLang="en-US" sz="1200">
                <a:solidFill>
                  <a:srgbClr val="898989"/>
                </a:solidFill>
                <a:latin typeface="Calibri" pitchFamily="34" charset="0"/>
                <a:ea typeface="標楷體" pitchFamily="65" charset="-120"/>
              </a:rPr>
              <a:pPr algn="r"/>
              <a:t>11</a:t>
            </a:fld>
            <a:endParaRPr lang="en-US" altLang="zh-TW" sz="1200">
              <a:solidFill>
                <a:srgbClr val="898989"/>
              </a:solidFill>
              <a:latin typeface="Calibri" pitchFamily="34" charset="0"/>
              <a:ea typeface="標楷體" pitchFamily="65" charset="-120"/>
            </a:endParaRPr>
          </a:p>
        </p:txBody>
      </p:sp>
      <p:sp>
        <p:nvSpPr>
          <p:cNvPr id="508930" name="Rectangle 2"/>
          <p:cNvSpPr>
            <a:spLocks noChangeArrowheads="1"/>
          </p:cNvSpPr>
          <p:nvPr/>
        </p:nvSpPr>
        <p:spPr bwMode="auto">
          <a:xfrm>
            <a:off x="107950" y="1412875"/>
            <a:ext cx="8820150" cy="5111750"/>
          </a:xfrm>
          <a:prstGeom prst="rect">
            <a:avLst/>
          </a:prstGeom>
          <a:noFill/>
          <a:ln w="9525">
            <a:noFill/>
            <a:miter lim="800000"/>
            <a:headEnd/>
            <a:tailEnd/>
          </a:ln>
        </p:spPr>
        <p:txBody>
          <a:bodyPr/>
          <a:lstStyle/>
          <a:p>
            <a:pPr marL="342900" indent="-323850" eaLnBrk="0" hangingPunct="0">
              <a:buFont typeface="Wingdings" pitchFamily="2" charset="2"/>
              <a:buBlip>
                <a:blip r:embed="rId3"/>
              </a:buBlip>
            </a:pPr>
            <a:endParaRPr lang="en-US" altLang="zh-TW" sz="2400" b="1" dirty="0">
              <a:latin typeface="微軟正黑體" pitchFamily="34" charset="-120"/>
              <a:ea typeface="微軟正黑體" pitchFamily="34" charset="-120"/>
              <a:cs typeface="Calibri" pitchFamily="34" charset="0"/>
            </a:endParaRPr>
          </a:p>
        </p:txBody>
      </p:sp>
    </p:spTree>
  </p:cSld>
  <p:clrMapOvr>
    <a:masterClrMapping/>
  </p:clrMapOvr>
  <p:transition>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1844824"/>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zh-TW" altLang="en-US" smtClean="0"/>
              <a:t>大纲</a:t>
            </a:r>
            <a:endParaRPr lang="en-US" altLang="zh-TW" dirty="0" smtClean="0"/>
          </a:p>
        </p:txBody>
      </p:sp>
      <p:sp>
        <p:nvSpPr>
          <p:cNvPr id="44036" name="內容版面配置區 2"/>
          <p:cNvSpPr>
            <a:spLocks noGrp="1"/>
          </p:cNvSpPr>
          <p:nvPr>
            <p:ph sz="quarter" idx="1"/>
          </p:nvPr>
        </p:nvSpPr>
        <p:spPr/>
        <p:txBody>
          <a:bodyPr>
            <a:normAutofit/>
          </a:bodyPr>
          <a:lstStyle/>
          <a:p>
            <a:r>
              <a:rPr lang="zh-CN" altLang="en-US" smtClean="0"/>
              <a:t>威联通全球市场定位</a:t>
            </a:r>
            <a:r>
              <a:rPr lang="en-US" altLang="zh-TW" smtClean="0"/>
              <a:t>&amp;</a:t>
            </a:r>
            <a:r>
              <a:rPr lang="zh-TW" altLang="en-US" smtClean="0"/>
              <a:t>竞争优势</a:t>
            </a:r>
            <a:endParaRPr lang="en-US" altLang="zh-TW" dirty="0" smtClean="0"/>
          </a:p>
          <a:p>
            <a:r>
              <a:rPr lang="en-US" altLang="zh-TW" smtClean="0"/>
              <a:t>IP</a:t>
            </a:r>
            <a:r>
              <a:rPr lang="zh-CN" altLang="en-US" smtClean="0"/>
              <a:t>监控的后端储存系统化</a:t>
            </a:r>
            <a:endParaRPr lang="en-US" altLang="zh-TW" dirty="0" smtClean="0"/>
          </a:p>
          <a:p>
            <a:r>
              <a:rPr lang="zh-CN" altLang="en-US" smtClean="0"/>
              <a:t>为何要选择单机型</a:t>
            </a:r>
            <a:r>
              <a:rPr lang="en-US" altLang="zh-TW" smtClean="0"/>
              <a:t>NVR</a:t>
            </a:r>
            <a:endParaRPr lang="en-US" altLang="zh-TW" dirty="0" smtClean="0"/>
          </a:p>
          <a:p>
            <a:r>
              <a:rPr lang="en-US" altLang="zh-TW" dirty="0" err="1" smtClean="0"/>
              <a:t>VioStor</a:t>
            </a:r>
            <a:r>
              <a:rPr lang="en-US" altLang="zh-TW" dirty="0" smtClean="0"/>
              <a:t> NVR</a:t>
            </a:r>
            <a:r>
              <a:rPr lang="zh-TW" altLang="en-US" dirty="0" smtClean="0"/>
              <a:t>是</a:t>
            </a:r>
            <a:r>
              <a:rPr lang="en-US" altLang="zh-TW" dirty="0" smtClean="0"/>
              <a:t>…</a:t>
            </a:r>
          </a:p>
          <a:p>
            <a:r>
              <a:rPr lang="en-US" altLang="zh-TW" dirty="0" err="1" smtClean="0"/>
              <a:t>VioStor</a:t>
            </a:r>
            <a:r>
              <a:rPr lang="en-US" altLang="zh-TW" dirty="0" smtClean="0"/>
              <a:t> CMS</a:t>
            </a:r>
            <a:r>
              <a:rPr lang="zh-TW" altLang="en-US" dirty="0" smtClean="0"/>
              <a:t>是</a:t>
            </a:r>
            <a:r>
              <a:rPr lang="en-US" altLang="zh-TW" dirty="0" smtClean="0"/>
              <a:t>…</a:t>
            </a:r>
          </a:p>
          <a:p>
            <a:r>
              <a:rPr lang="zh-TW" altLang="en-US" dirty="0" smtClean="0"/>
              <a:t>成功案例</a:t>
            </a:r>
            <a:endParaRPr lang="en-US" altLang="zh-TW" dirty="0" smtClean="0"/>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12</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群組 18"/>
          <p:cNvGrpSpPr>
            <a:grpSpLocks/>
          </p:cNvGrpSpPr>
          <p:nvPr/>
        </p:nvGrpSpPr>
        <p:grpSpPr bwMode="auto">
          <a:xfrm>
            <a:off x="1692275" y="2636168"/>
            <a:ext cx="6096000" cy="4064000"/>
            <a:chOff x="1932384" y="2780928"/>
            <a:chExt cx="6096000" cy="4064000"/>
          </a:xfrm>
        </p:grpSpPr>
        <p:graphicFrame>
          <p:nvGraphicFramePr>
            <p:cNvPr id="18" name="資料庫圖表 17"/>
            <p:cNvGraphicFramePr/>
            <p:nvPr/>
          </p:nvGraphicFramePr>
          <p:xfrm>
            <a:off x="1932384" y="2780928"/>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oup 37"/>
            <p:cNvGrpSpPr>
              <a:grpSpLocks/>
            </p:cNvGrpSpPr>
            <p:nvPr/>
          </p:nvGrpSpPr>
          <p:grpSpPr bwMode="auto">
            <a:xfrm>
              <a:off x="2218134" y="4221088"/>
              <a:ext cx="5810250" cy="1296144"/>
              <a:chOff x="901116" y="4835525"/>
              <a:chExt cx="5811209" cy="1344613"/>
            </a:xfrm>
          </p:grpSpPr>
          <p:pic>
            <p:nvPicPr>
              <p:cNvPr id="60424" name="Picture 12" descr="Skugga"/>
              <p:cNvPicPr>
                <a:picLocks noChangeAspect="1" noChangeArrowheads="1"/>
              </p:cNvPicPr>
              <p:nvPr/>
            </p:nvPicPr>
            <p:blipFill>
              <a:blip r:embed="rId8" cstate="print"/>
              <a:srcRect/>
              <a:stretch>
                <a:fillRect/>
              </a:stretch>
            </p:blipFill>
            <p:spPr bwMode="auto">
              <a:xfrm>
                <a:off x="901116" y="4835525"/>
                <a:ext cx="5811209" cy="1344613"/>
              </a:xfrm>
              <a:prstGeom prst="rect">
                <a:avLst/>
              </a:prstGeom>
              <a:noFill/>
              <a:ln w="9525">
                <a:noFill/>
                <a:miter lim="800000"/>
                <a:headEnd/>
                <a:tailEnd/>
              </a:ln>
            </p:spPr>
          </p:pic>
          <p:sp>
            <p:nvSpPr>
              <p:cNvPr id="32785" name="Rectangle 20"/>
              <p:cNvSpPr>
                <a:spLocks noChangeArrowheads="1"/>
              </p:cNvSpPr>
              <p:nvPr/>
            </p:nvSpPr>
            <p:spPr bwMode="auto">
              <a:xfrm>
                <a:off x="937635" y="4874742"/>
                <a:ext cx="5479366" cy="1189036"/>
              </a:xfrm>
              <a:prstGeom prst="rect">
                <a:avLst/>
              </a:prstGeom>
              <a:solidFill>
                <a:schemeClr val="tx2">
                  <a:lumMod val="20000"/>
                  <a:lumOff val="80000"/>
                </a:schemeClr>
              </a:solidFill>
              <a:ln>
                <a:headEnd/>
                <a:tailEnd/>
              </a:ln>
            </p:spPr>
            <p:style>
              <a:lnRef idx="3">
                <a:schemeClr val="lt1"/>
              </a:lnRef>
              <a:fillRef idx="1">
                <a:schemeClr val="accent5"/>
              </a:fillRef>
              <a:effectRef idx="1">
                <a:schemeClr val="accent5"/>
              </a:effectRef>
              <a:fontRef idx="minor">
                <a:schemeClr val="lt1"/>
              </a:fontRef>
            </p:style>
            <p:txBody>
              <a:bodyPr wrap="none" anchor="ctr"/>
              <a:lstStyle/>
              <a:p>
                <a:pPr marL="171450" indent="-171450">
                  <a:buFont typeface="Wingdings" pitchFamily="2" charset="2"/>
                  <a:buChar char="Ø"/>
                  <a:defRPr/>
                </a:pPr>
                <a:r>
                  <a:rPr lang="zh-TW" altLang="en-US" smtClean="0">
                    <a:solidFill>
                      <a:schemeClr val="tx1"/>
                    </a:solidFill>
                    <a:latin typeface="微軟正黑體" pitchFamily="34" charset="-120"/>
                    <a:ea typeface="微軟正黑體" pitchFamily="34" charset="-120"/>
                    <a:cs typeface="Arial" charset="0"/>
                  </a:rPr>
                  <a:t>优点</a:t>
                </a:r>
                <a:endParaRPr lang="zh-TW" altLang="en-US" dirty="0">
                  <a:solidFill>
                    <a:schemeClr val="tx1"/>
                  </a:solidFill>
                  <a:latin typeface="微軟正黑體" pitchFamily="34" charset="-120"/>
                  <a:ea typeface="微軟正黑體" pitchFamily="34" charset="-120"/>
                  <a:cs typeface="Arial" charset="0"/>
                </a:endParaRPr>
              </a:p>
              <a:p>
                <a:pPr marL="687388" lvl="1" indent="-230188">
                  <a:defRPr/>
                </a:pPr>
                <a:r>
                  <a:rPr lang="en-US" altLang="zh-TW" sz="1600" dirty="0">
                    <a:solidFill>
                      <a:schemeClr val="tx1"/>
                    </a:solidFill>
                    <a:latin typeface="微軟正黑體" pitchFamily="34" charset="-120"/>
                    <a:ea typeface="微軟正黑體" pitchFamily="34" charset="-120"/>
                    <a:cs typeface="Arial" charset="0"/>
                  </a:rPr>
                  <a:t>         </a:t>
                </a:r>
                <a:r>
                  <a:rPr lang="en-US" altLang="zh-TW" sz="1600">
                    <a:solidFill>
                      <a:schemeClr val="tx1"/>
                    </a:solidFill>
                    <a:latin typeface="微軟正黑體" pitchFamily="34" charset="-120"/>
                    <a:ea typeface="微軟正黑體" pitchFamily="34" charset="-120"/>
                    <a:cs typeface="Arial" charset="0"/>
                  </a:rPr>
                  <a:t>-</a:t>
                </a:r>
                <a:r>
                  <a:rPr lang="en-US" altLang="zh-TW" sz="1600" smtClean="0">
                    <a:solidFill>
                      <a:schemeClr val="tx1"/>
                    </a:solidFill>
                    <a:latin typeface="微軟正黑體" pitchFamily="34" charset="-120"/>
                    <a:ea typeface="微軟正黑體" pitchFamily="34" charset="-120"/>
                    <a:cs typeface="Arial" charset="0"/>
                  </a:rPr>
                  <a:t>IP</a:t>
                </a:r>
                <a:r>
                  <a:rPr lang="zh-CN" altLang="en-US" sz="1600" smtClean="0">
                    <a:solidFill>
                      <a:schemeClr val="tx1"/>
                    </a:solidFill>
                    <a:latin typeface="微軟正黑體" pitchFamily="34" charset="-120"/>
                    <a:ea typeface="微軟正黑體" pitchFamily="34" charset="-120"/>
                    <a:cs typeface="Arial" charset="0"/>
                  </a:rPr>
                  <a:t>视讯串流就能够发送到世界每一角落</a:t>
                </a:r>
                <a:endParaRPr lang="zh-TW" altLang="en-US" sz="1600" dirty="0">
                  <a:solidFill>
                    <a:schemeClr val="tx1"/>
                  </a:solidFill>
                  <a:latin typeface="微軟正黑體" pitchFamily="34" charset="-120"/>
                  <a:ea typeface="微軟正黑體" pitchFamily="34" charset="-120"/>
                  <a:cs typeface="Arial" charset="0"/>
                </a:endParaRPr>
              </a:p>
              <a:p>
                <a:pPr marL="687388" lvl="1" indent="-230188">
                  <a:defRPr/>
                </a:pPr>
                <a:r>
                  <a:rPr lang="zh-TW" altLang="en-US" sz="1600">
                    <a:solidFill>
                      <a:schemeClr val="tx1"/>
                    </a:solidFill>
                    <a:latin typeface="微軟正黑體" pitchFamily="34" charset="-120"/>
                    <a:ea typeface="微軟正黑體" pitchFamily="34" charset="-120"/>
                    <a:cs typeface="Arial" charset="0"/>
                  </a:rPr>
                  <a:t>         </a:t>
                </a:r>
                <a:r>
                  <a:rPr lang="en-US" altLang="zh-TW" sz="1600" smtClean="0">
                    <a:solidFill>
                      <a:schemeClr val="tx1"/>
                    </a:solidFill>
                    <a:latin typeface="微軟正黑體" pitchFamily="34" charset="-120"/>
                    <a:ea typeface="微軟正黑體" pitchFamily="34" charset="-120"/>
                    <a:cs typeface="Arial" charset="0"/>
                  </a:rPr>
                  <a:t>-</a:t>
                </a:r>
                <a:r>
                  <a:rPr lang="zh-CN" altLang="en-US" sz="1600" smtClean="0">
                    <a:solidFill>
                      <a:schemeClr val="tx1"/>
                    </a:solidFill>
                    <a:latin typeface="微軟正黑體" pitchFamily="34" charset="-120"/>
                    <a:ea typeface="微軟正黑體" pitchFamily="34" charset="-120"/>
                    <a:cs typeface="Arial" charset="0"/>
                  </a:rPr>
                  <a:t>优良的影像质量</a:t>
                </a:r>
                <a:endParaRPr lang="zh-TW" altLang="en-US" sz="1600" dirty="0">
                  <a:solidFill>
                    <a:schemeClr val="tx1"/>
                  </a:solidFill>
                  <a:latin typeface="微軟正黑體" pitchFamily="34" charset="-120"/>
                  <a:ea typeface="微軟正黑體" pitchFamily="34" charset="-120"/>
                  <a:cs typeface="Arial" charset="0"/>
                </a:endParaRPr>
              </a:p>
              <a:p>
                <a:pPr marL="687388" lvl="1" indent="-230188">
                  <a:defRPr/>
                </a:pPr>
                <a:r>
                  <a:rPr lang="zh-TW" altLang="en-US" sz="1600" dirty="0">
                    <a:solidFill>
                      <a:schemeClr val="tx1"/>
                    </a:solidFill>
                    <a:latin typeface="微軟正黑體" pitchFamily="34" charset="-120"/>
                    <a:ea typeface="微軟正黑體" pitchFamily="34" charset="-120"/>
                    <a:cs typeface="Arial" charset="0"/>
                  </a:rPr>
                  <a:t>         </a:t>
                </a:r>
                <a:r>
                  <a:rPr lang="en-US" altLang="zh-TW" sz="1600" dirty="0">
                    <a:solidFill>
                      <a:schemeClr val="tx1"/>
                    </a:solidFill>
                    <a:latin typeface="微軟正黑體" pitchFamily="34" charset="-120"/>
                    <a:ea typeface="微軟正黑體" pitchFamily="34" charset="-120"/>
                    <a:cs typeface="Arial" charset="0"/>
                  </a:rPr>
                  <a:t>-</a:t>
                </a:r>
                <a:r>
                  <a:rPr lang="zh-TW" altLang="en-US" sz="1600" dirty="0">
                    <a:solidFill>
                      <a:schemeClr val="tx1"/>
                    </a:solidFill>
                    <a:latin typeface="微軟正黑體" pitchFamily="34" charset="-120"/>
                    <a:ea typeface="微軟正黑體" pitchFamily="34" charset="-120"/>
                    <a:cs typeface="Arial" charset="0"/>
                  </a:rPr>
                  <a:t>低成本</a:t>
                </a:r>
              </a:p>
            </p:txBody>
          </p:sp>
        </p:grpSp>
      </p:grpSp>
      <p:sp>
        <p:nvSpPr>
          <p:cNvPr id="60419" name="Rectangle 16"/>
          <p:cNvSpPr txBox="1">
            <a:spLocks noChangeArrowheads="1"/>
          </p:cNvSpPr>
          <p:nvPr/>
        </p:nvSpPr>
        <p:spPr bwMode="auto">
          <a:xfrm>
            <a:off x="2195513" y="1340768"/>
            <a:ext cx="6048375" cy="1246188"/>
          </a:xfrm>
          <a:prstGeom prst="rect">
            <a:avLst/>
          </a:prstGeom>
          <a:noFill/>
          <a:ln w="9525">
            <a:noFill/>
            <a:miter lim="800000"/>
            <a:headEnd/>
            <a:tailEnd/>
          </a:ln>
        </p:spPr>
        <p:txBody>
          <a:bodyPr/>
          <a:lstStyle/>
          <a:p>
            <a:pPr marL="1143000" lvl="2" indent="-228600">
              <a:buFont typeface="Wingdings" pitchFamily="2" charset="2"/>
              <a:buChar char="Ø"/>
            </a:pPr>
            <a:r>
              <a:rPr lang="zh-TW" altLang="en-US" smtClean="0">
                <a:latin typeface="微軟正黑體" pitchFamily="34" charset="-120"/>
                <a:ea typeface="微軟正黑體" pitchFamily="34" charset="-120"/>
              </a:rPr>
              <a:t>昂贵的铜</a:t>
            </a:r>
            <a:r>
              <a:rPr lang="zh-CN" altLang="en-US" smtClean="0">
                <a:latin typeface="微軟正黑體" pitchFamily="34" charset="-120"/>
                <a:ea typeface="微軟正黑體" pitchFamily="34" charset="-120"/>
              </a:rPr>
              <a:t>轴电缆、特有光纤或专属的无线传输</a:t>
            </a:r>
            <a:endParaRPr lang="zh-TW" altLang="zh-TW">
              <a:latin typeface="微軟正黑體" pitchFamily="34" charset="-120"/>
              <a:ea typeface="微軟正黑體" pitchFamily="34" charset="-120"/>
            </a:endParaRPr>
          </a:p>
          <a:p>
            <a:pPr marL="1143000" lvl="2" indent="-228600">
              <a:buFont typeface="Wingdings" pitchFamily="2" charset="2"/>
              <a:buChar char="Ø"/>
            </a:pPr>
            <a:r>
              <a:rPr lang="zh-CN" altLang="en-US" smtClean="0">
                <a:latin typeface="微軟正黑體" pitchFamily="34" charset="-120"/>
                <a:ea typeface="微軟正黑體" pitchFamily="34" charset="-120"/>
              </a:rPr>
              <a:t>因为距离长短影响到影像质量</a:t>
            </a:r>
            <a:endParaRPr lang="zh-TW" altLang="zh-TW">
              <a:latin typeface="微軟正黑體" pitchFamily="34" charset="-120"/>
              <a:ea typeface="微軟正黑體" pitchFamily="34" charset="-120"/>
            </a:endParaRPr>
          </a:p>
          <a:p>
            <a:pPr marL="1143000" lvl="2" indent="-228600">
              <a:buFont typeface="Wingdings" pitchFamily="2" charset="2"/>
              <a:buChar char="Ø"/>
            </a:pPr>
            <a:r>
              <a:rPr lang="zh-CN" altLang="en-US" smtClean="0">
                <a:latin typeface="微軟正黑體" pitchFamily="34" charset="-120"/>
                <a:ea typeface="微軟正黑體" pitchFamily="34" charset="-120"/>
              </a:rPr>
              <a:t>若增加电力传输、警报输入</a:t>
            </a:r>
            <a:r>
              <a:rPr lang="en-US" altLang="zh-TW" smtClean="0">
                <a:latin typeface="微軟正黑體" pitchFamily="34" charset="-120"/>
                <a:ea typeface="微軟正黑體" pitchFamily="34" charset="-120"/>
              </a:rPr>
              <a:t>/</a:t>
            </a:r>
            <a:r>
              <a:rPr lang="zh-CN" altLang="en-US" smtClean="0">
                <a:latin typeface="微軟正黑體" pitchFamily="34" charset="-120"/>
                <a:ea typeface="微軟正黑體" pitchFamily="34" charset="-120"/>
              </a:rPr>
              <a:t>输出与语音等这些功能，将会对影像质量造成更多不良影响</a:t>
            </a:r>
            <a:endParaRPr lang="en-US" altLang="zh-TW">
              <a:latin typeface="微軟正黑體" pitchFamily="34" charset="-120"/>
              <a:ea typeface="微軟正黑體" pitchFamily="34" charset="-120"/>
            </a:endParaRPr>
          </a:p>
        </p:txBody>
      </p:sp>
      <p:sp>
        <p:nvSpPr>
          <p:cNvPr id="60420" name="Rectangle 17"/>
          <p:cNvSpPr>
            <a:spLocks noGrp="1" noChangeArrowheads="1"/>
          </p:cNvSpPr>
          <p:nvPr>
            <p:ph type="title"/>
          </p:nvPr>
        </p:nvSpPr>
        <p:spPr/>
        <p:txBody>
          <a:bodyPr/>
          <a:lstStyle/>
          <a:p>
            <a:r>
              <a:rPr lang="en-US" altLang="zh-TW" smtClean="0"/>
              <a:t>IP</a:t>
            </a:r>
            <a:r>
              <a:rPr lang="zh-CN" altLang="en-US" smtClean="0"/>
              <a:t>高清储存是更弹性与更划算的选择</a:t>
            </a:r>
            <a:endParaRPr lang="en-US" altLang="zh-TW" smtClean="0"/>
          </a:p>
        </p:txBody>
      </p:sp>
      <p:pic>
        <p:nvPicPr>
          <p:cNvPr id="60421" name="Picture 43" descr="ph_nonbranded_analog_cam_200x200"/>
          <p:cNvPicPr>
            <a:picLocks noChangeAspect="1" noChangeArrowheads="1"/>
          </p:cNvPicPr>
          <p:nvPr/>
        </p:nvPicPr>
        <p:blipFill>
          <a:blip r:embed="rId9" cstate="print">
            <a:clrChange>
              <a:clrFrom>
                <a:srgbClr val="FFFFFF"/>
              </a:clrFrom>
              <a:clrTo>
                <a:srgbClr val="FFFFFF">
                  <a:alpha val="0"/>
                </a:srgbClr>
              </a:clrTo>
            </a:clrChange>
          </a:blip>
          <a:srcRect/>
          <a:stretch>
            <a:fillRect/>
          </a:stretch>
        </p:blipFill>
        <p:spPr bwMode="auto">
          <a:xfrm>
            <a:off x="442913" y="908050"/>
            <a:ext cx="1658937" cy="1658938"/>
          </a:xfrm>
          <a:prstGeom prst="rect">
            <a:avLst/>
          </a:prstGeom>
          <a:noFill/>
          <a:ln w="9525">
            <a:noFill/>
            <a:miter lim="800000"/>
            <a:headEnd/>
            <a:tailEnd/>
          </a:ln>
        </p:spPr>
      </p:pic>
    </p:spTree>
  </p:cSld>
  <p:clrMapOvr>
    <a:masterClrMapping/>
  </p:clrMapOvr>
  <p:transition spd="med">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標題 1"/>
          <p:cNvSpPr>
            <a:spLocks noGrp="1"/>
          </p:cNvSpPr>
          <p:nvPr>
            <p:ph type="title"/>
          </p:nvPr>
        </p:nvSpPr>
        <p:spPr/>
        <p:txBody>
          <a:bodyPr/>
          <a:lstStyle/>
          <a:p>
            <a:r>
              <a:rPr lang="en-US" altLang="zh-TW" smtClean="0"/>
              <a:t>IP</a:t>
            </a:r>
            <a:r>
              <a:rPr lang="zh-TW" altLang="en-US" smtClean="0"/>
              <a:t>高清储存</a:t>
            </a:r>
            <a:r>
              <a:rPr lang="zh-CN" altLang="en-US" smtClean="0"/>
              <a:t>大</a:t>
            </a:r>
            <a:r>
              <a:rPr lang="zh-TW" altLang="en-US" smtClean="0"/>
              <a:t>趋势</a:t>
            </a:r>
            <a:endParaRPr lang="en-US" altLang="zh-TW" smtClean="0"/>
          </a:p>
        </p:txBody>
      </p:sp>
      <p:sp>
        <p:nvSpPr>
          <p:cNvPr id="62467" name="內容版面配置區 2"/>
          <p:cNvSpPr>
            <a:spLocks noGrp="1"/>
          </p:cNvSpPr>
          <p:nvPr>
            <p:ph idx="1"/>
          </p:nvPr>
        </p:nvSpPr>
        <p:spPr/>
        <p:txBody>
          <a:bodyPr/>
          <a:lstStyle/>
          <a:p>
            <a:r>
              <a:rPr lang="zh-TW" altLang="en-US" smtClean="0"/>
              <a:t>强大的串流处理能力</a:t>
            </a:r>
            <a:endParaRPr lang="zh-TW" altLang="en-US" dirty="0" smtClean="0"/>
          </a:p>
          <a:p>
            <a:r>
              <a:rPr lang="zh-TW" altLang="en-US" smtClean="0"/>
              <a:t>大</a:t>
            </a:r>
            <a:r>
              <a:rPr lang="zh-CN" altLang="en-US" smtClean="0"/>
              <a:t>量数据储存能力</a:t>
            </a:r>
            <a:endParaRPr lang="zh-TW" altLang="en-US" dirty="0" smtClean="0"/>
          </a:p>
          <a:p>
            <a:r>
              <a:rPr lang="zh-CN" altLang="en-US" smtClean="0"/>
              <a:t>专业级的安全储存</a:t>
            </a:r>
            <a:endParaRPr lang="zh-TW" altLang="en-US" dirty="0" smtClean="0"/>
          </a:p>
          <a:p>
            <a:r>
              <a:rPr lang="zh-TW" altLang="en-US" smtClean="0"/>
              <a:t>单机型</a:t>
            </a:r>
            <a:r>
              <a:rPr lang="en-US" altLang="zh-TW" smtClean="0"/>
              <a:t>NVR</a:t>
            </a:r>
            <a:r>
              <a:rPr lang="zh-TW" altLang="en-US" smtClean="0"/>
              <a:t>的优势</a:t>
            </a:r>
            <a:endParaRPr lang="zh-TW" altLang="en-US" dirty="0" smtClean="0"/>
          </a:p>
          <a:p>
            <a:r>
              <a:rPr lang="zh-CN" altLang="en-US" smtClean="0"/>
              <a:t>创新的分散储存、集中管理架构</a:t>
            </a:r>
            <a:endParaRPr lang="zh-TW" altLang="en-US" dirty="0" smtClean="0"/>
          </a:p>
        </p:txBody>
      </p:sp>
      <p:sp>
        <p:nvSpPr>
          <p:cNvPr id="62468" name="投影片編號版面配置區 3"/>
          <p:cNvSpPr>
            <a:spLocks noGrp="1"/>
          </p:cNvSpPr>
          <p:nvPr>
            <p:ph type="sldNum" sz="quarter" idx="11"/>
          </p:nvPr>
        </p:nvSpPr>
        <p:spPr/>
        <p:txBody>
          <a:bodyPr/>
          <a:lstStyle/>
          <a:p>
            <a:fld id="{FF18D401-5C52-473D-9A66-BD92332129EA}" type="slidenum">
              <a:rPr lang="zh-TW" altLang="en-US" smtClean="0"/>
              <a:pPr/>
              <a:t>14</a:t>
            </a:fld>
            <a:endParaRPr lang="en-US" altLang="zh-TW" smtClean="0"/>
          </a:p>
        </p:txBody>
      </p:sp>
    </p:spTree>
  </p:cSld>
  <p:clrMapOvr>
    <a:masterClrMapping/>
  </p:clrMapOvr>
  <p:transition>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標題 1"/>
          <p:cNvSpPr>
            <a:spLocks noGrp="1"/>
          </p:cNvSpPr>
          <p:nvPr>
            <p:ph type="title"/>
          </p:nvPr>
        </p:nvSpPr>
        <p:spPr/>
        <p:txBody>
          <a:bodyPr/>
          <a:lstStyle/>
          <a:p>
            <a:r>
              <a:rPr lang="zh-CN" altLang="en-US" smtClean="0"/>
              <a:t>强大</a:t>
            </a:r>
            <a:r>
              <a:rPr lang="zh-CN" altLang="en-US" smtClean="0"/>
              <a:t>的串流处理能力</a:t>
            </a:r>
            <a:endParaRPr lang="en-US" altLang="zh-TW" smtClean="0"/>
          </a:p>
        </p:txBody>
      </p:sp>
      <p:sp>
        <p:nvSpPr>
          <p:cNvPr id="63491" name="內容版面配置區 2"/>
          <p:cNvSpPr>
            <a:spLocks noGrp="1"/>
          </p:cNvSpPr>
          <p:nvPr>
            <p:ph idx="1"/>
          </p:nvPr>
        </p:nvSpPr>
        <p:spPr/>
        <p:txBody>
          <a:bodyPr/>
          <a:lstStyle/>
          <a:p>
            <a:r>
              <a:rPr lang="zh-TW" altLang="en-US" smtClean="0"/>
              <a:t>随着摄影</a:t>
            </a:r>
            <a:r>
              <a:rPr lang="zh-CN" altLang="en-US" smtClean="0"/>
              <a:t>机分辨率的提高，网络</a:t>
            </a:r>
            <a:r>
              <a:rPr lang="zh-TW" altLang="en-US" smtClean="0"/>
              <a:t>频</a:t>
            </a:r>
            <a:r>
              <a:rPr lang="zh-CN" altLang="en-US" smtClean="0"/>
              <a:t>宽增加，网络储存设备的性能规格亦需升级。我们可以简单计算一下网络</a:t>
            </a:r>
            <a:r>
              <a:rPr lang="zh-TW" altLang="en-US" smtClean="0"/>
              <a:t>带宽：</a:t>
            </a:r>
            <a:endParaRPr lang="en-US" altLang="zh-TW" dirty="0" smtClean="0"/>
          </a:p>
        </p:txBody>
      </p:sp>
      <p:sp>
        <p:nvSpPr>
          <p:cNvPr id="63492" name="投影片編號版面配置區 3"/>
          <p:cNvSpPr>
            <a:spLocks noGrp="1"/>
          </p:cNvSpPr>
          <p:nvPr>
            <p:ph type="sldNum" sz="quarter" idx="11"/>
          </p:nvPr>
        </p:nvSpPr>
        <p:spPr/>
        <p:txBody>
          <a:bodyPr/>
          <a:lstStyle/>
          <a:p>
            <a:fld id="{5574D622-F28C-4549-8318-F5E0BFAFAC16}" type="slidenum">
              <a:rPr lang="zh-TW" altLang="en-US" smtClean="0"/>
              <a:pPr/>
              <a:t>15</a:t>
            </a:fld>
            <a:endParaRPr lang="en-US" altLang="zh-TW" smtClean="0"/>
          </a:p>
        </p:txBody>
      </p:sp>
      <p:graphicFrame>
        <p:nvGraphicFramePr>
          <p:cNvPr id="35883" name="Group 43"/>
          <p:cNvGraphicFramePr>
            <a:graphicFrameLocks noGrp="1"/>
          </p:cNvGraphicFramePr>
          <p:nvPr/>
        </p:nvGraphicFramePr>
        <p:xfrm>
          <a:off x="900113" y="3068638"/>
          <a:ext cx="4546600" cy="2125980"/>
        </p:xfrm>
        <a:graphic>
          <a:graphicData uri="http://schemas.openxmlformats.org/drawingml/2006/table">
            <a:tbl>
              <a:tblPr/>
              <a:tblGrid>
                <a:gridCol w="1365250"/>
                <a:gridCol w="1016000"/>
                <a:gridCol w="1016000"/>
                <a:gridCol w="1149350"/>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rPr>
                        <a:t>分辨率</a:t>
                      </a:r>
                      <a:endPar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SimSun" pitchFamily="2" charset="-122"/>
                          <a:cs typeface="Arial" charset="0"/>
                        </a:rPr>
                        <a:t>影像</a:t>
                      </a:r>
                      <a:r>
                        <a:rPr kumimoji="0" lang="zh-TW" altLang="en-US" sz="1800" b="1" i="0" u="none" strike="noStrike" cap="none" normalizeH="0" baseline="0" smtClean="0">
                          <a:ln>
                            <a:noFill/>
                          </a:ln>
                          <a:solidFill>
                            <a:srgbClr val="FFFFFF"/>
                          </a:solidFill>
                          <a:effectLst/>
                          <a:latin typeface="Calibri" pitchFamily="34" charset="0"/>
                          <a:ea typeface="SimSun" pitchFamily="2" charset="-122"/>
                          <a:cs typeface="Arial" charset="0"/>
                        </a:rPr>
                        <a:t>压</a:t>
                      </a:r>
                      <a:r>
                        <a:rPr kumimoji="0" lang="zh-CN" altLang="en-US" sz="1800" b="1" i="0" u="none" strike="noStrike" cap="none" normalizeH="0" baseline="0" smtClean="0">
                          <a:ln>
                            <a:noFill/>
                          </a:ln>
                          <a:solidFill>
                            <a:srgbClr val="FFFFFF"/>
                          </a:solidFill>
                          <a:effectLst/>
                          <a:latin typeface="Calibri" pitchFamily="34" charset="0"/>
                          <a:ea typeface="SimSun" pitchFamily="2" charset="-122"/>
                          <a:cs typeface="Arial" charset="0"/>
                        </a:rPr>
                        <a:t>缩</a:t>
                      </a:r>
                      <a:r>
                        <a:rPr kumimoji="0" lang="zh-CN" altLang="en-US" sz="1800" b="1" i="0" u="none" strike="noStrike" cap="none" normalizeH="0" baseline="0" smtClean="0">
                          <a:ln>
                            <a:noFill/>
                          </a:ln>
                          <a:solidFill>
                            <a:srgbClr val="FFFFFF"/>
                          </a:solidFill>
                          <a:effectLst/>
                          <a:latin typeface="Calibri" pitchFamily="34" charset="0"/>
                          <a:ea typeface="SimSun" pitchFamily="2" charset="-122"/>
                          <a:cs typeface="Arial" charset="0"/>
                        </a:rPr>
                        <a:t>格式</a:t>
                      </a:r>
                      <a:endPar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rgbClr val="FFFFFF"/>
                          </a:solidFill>
                          <a:effectLst/>
                          <a:latin typeface="Calibri" pitchFamily="34" charset="0"/>
                          <a:ea typeface="新細明體" charset="-120"/>
                          <a:cs typeface="Arial" charset="0"/>
                        </a:rPr>
                        <a:t>FPS</a:t>
                      </a:r>
                      <a:endPar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rPr>
                        <a:t>带宽</a:t>
                      </a:r>
                      <a:endPar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800 x 600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H.264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706Kbps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1280 x 960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H.264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1.8Mbps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1600 x 1200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H.264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2.8Mbps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2560 x 1920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H.264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7.2Mbps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grpSp>
        <p:nvGrpSpPr>
          <p:cNvPr id="2" name="Group 20"/>
          <p:cNvGrpSpPr>
            <a:grpSpLocks/>
          </p:cNvGrpSpPr>
          <p:nvPr/>
        </p:nvGrpSpPr>
        <p:grpSpPr bwMode="auto">
          <a:xfrm>
            <a:off x="3635375" y="5157788"/>
            <a:ext cx="5059363" cy="1344612"/>
            <a:chOff x="901116" y="4835525"/>
            <a:chExt cx="5811209" cy="1344613"/>
          </a:xfrm>
        </p:grpSpPr>
        <p:pic>
          <p:nvPicPr>
            <p:cNvPr id="63526" name="Picture 12" descr="Skugga"/>
            <p:cNvPicPr>
              <a:picLocks noChangeAspect="1" noChangeArrowheads="1"/>
            </p:cNvPicPr>
            <p:nvPr/>
          </p:nvPicPr>
          <p:blipFill>
            <a:blip r:embed="rId3" cstate="print"/>
            <a:srcRect/>
            <a:stretch>
              <a:fillRect/>
            </a:stretch>
          </p:blipFill>
          <p:spPr bwMode="auto">
            <a:xfrm>
              <a:off x="901116" y="4835525"/>
              <a:ext cx="5811209" cy="1344613"/>
            </a:xfrm>
            <a:prstGeom prst="rect">
              <a:avLst/>
            </a:prstGeom>
            <a:noFill/>
            <a:ln w="9525">
              <a:noFill/>
              <a:miter lim="800000"/>
              <a:headEnd/>
              <a:tailEnd/>
            </a:ln>
          </p:spPr>
        </p:pic>
        <p:sp>
          <p:nvSpPr>
            <p:cNvPr id="35879" name="Rectangle 20"/>
            <p:cNvSpPr>
              <a:spLocks noChangeArrowheads="1"/>
            </p:cNvSpPr>
            <p:nvPr/>
          </p:nvSpPr>
          <p:spPr bwMode="auto">
            <a:xfrm>
              <a:off x="937584" y="4875212"/>
              <a:ext cx="5479348" cy="1187451"/>
            </a:xfrm>
            <a:prstGeom prst="rect">
              <a:avLst/>
            </a:prstGeom>
            <a:solidFill>
              <a:schemeClr val="tx2">
                <a:lumMod val="20000"/>
                <a:lumOff val="80000"/>
              </a:schemeClr>
            </a:solidFill>
            <a:ln w="9525">
              <a:noFill/>
              <a:miter lim="800000"/>
              <a:headEnd/>
              <a:tailEnd/>
            </a:ln>
          </p:spPr>
          <p:txBody>
            <a:bodyPr wrap="none" anchor="ctr"/>
            <a:lstStyle/>
            <a:p>
              <a:pPr marL="171450" indent="-171450">
                <a:buFont typeface="Wingdings" pitchFamily="2" charset="2"/>
                <a:buChar char="Ø"/>
                <a:defRPr/>
              </a:pPr>
              <a:r>
                <a:rPr lang="zh-TW" altLang="en-US" smtClean="0">
                  <a:ea typeface="微軟正黑體" pitchFamily="34" charset="-120"/>
                </a:rPr>
                <a:t>重点</a:t>
              </a:r>
              <a:endParaRPr lang="en-US" altLang="zh-TW" dirty="0" smtClean="0">
                <a:ea typeface="微軟正黑體" pitchFamily="34" charset="-120"/>
              </a:endParaRPr>
            </a:p>
            <a:p>
              <a:pPr marL="628650" lvl="1" indent="-171450">
                <a:buFont typeface="Wingdings" pitchFamily="2" charset="2"/>
                <a:buChar char="Ø"/>
                <a:defRPr/>
              </a:pPr>
              <a:r>
                <a:rPr lang="zh-CN" altLang="en-US" sz="1600" smtClean="0">
                  <a:ea typeface="微軟正黑體" pitchFamily="34" charset="-120"/>
                </a:rPr>
                <a:t>强大的单机性能</a:t>
              </a:r>
              <a:endParaRPr lang="en-US" altLang="zh-TW" sz="1600" dirty="0" smtClean="0">
                <a:ea typeface="微軟正黑體" pitchFamily="34" charset="-120"/>
              </a:endParaRPr>
            </a:p>
            <a:p>
              <a:pPr marL="628650" lvl="1" indent="-171450">
                <a:buFont typeface="Wingdings" pitchFamily="2" charset="2"/>
                <a:buChar char="Ø"/>
                <a:defRPr/>
              </a:pPr>
              <a:r>
                <a:rPr lang="zh-CN" altLang="en-US" sz="1600" smtClean="0">
                  <a:ea typeface="微軟正黑體" pitchFamily="34" charset="-120"/>
                </a:rPr>
                <a:t>处理多路高速写入</a:t>
              </a:r>
              <a:endParaRPr lang="en-US" altLang="en-US" sz="1600" dirty="0">
                <a:ea typeface="微軟正黑體" pitchFamily="34" charset="-120"/>
              </a:endParaRPr>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標題 1"/>
          <p:cNvSpPr>
            <a:spLocks noGrp="1"/>
          </p:cNvSpPr>
          <p:nvPr>
            <p:ph type="title"/>
          </p:nvPr>
        </p:nvSpPr>
        <p:spPr/>
        <p:txBody>
          <a:bodyPr/>
          <a:lstStyle/>
          <a:p>
            <a:r>
              <a:rPr lang="zh-TW" altLang="en-US" smtClean="0"/>
              <a:t>大</a:t>
            </a:r>
            <a:r>
              <a:rPr lang="zh-CN" altLang="en-US" smtClean="0"/>
              <a:t>量数据储存能力</a:t>
            </a:r>
            <a:endParaRPr lang="en-US" altLang="zh-TW" dirty="0" smtClean="0"/>
          </a:p>
        </p:txBody>
      </p:sp>
      <p:sp>
        <p:nvSpPr>
          <p:cNvPr id="64515" name="內容版面配置區 2"/>
          <p:cNvSpPr>
            <a:spLocks noGrp="1"/>
          </p:cNvSpPr>
          <p:nvPr>
            <p:ph idx="1"/>
          </p:nvPr>
        </p:nvSpPr>
        <p:spPr/>
        <p:txBody>
          <a:bodyPr/>
          <a:lstStyle/>
          <a:p>
            <a:r>
              <a:rPr lang="zh-TW" altLang="en-US" smtClean="0"/>
              <a:t>监控资料是</a:t>
            </a:r>
            <a:r>
              <a:rPr lang="en-US" altLang="zh-TW" smtClean="0"/>
              <a:t>7×24</a:t>
            </a:r>
            <a:r>
              <a:rPr lang="zh-CN" altLang="en-US" smtClean="0"/>
              <a:t>小时写入，存放时间从</a:t>
            </a:r>
            <a:r>
              <a:rPr lang="en-US" altLang="zh-TW" smtClean="0"/>
              <a:t>7</a:t>
            </a:r>
            <a:r>
              <a:rPr lang="zh-TW" altLang="en-US" smtClean="0"/>
              <a:t>天、</a:t>
            </a:r>
            <a:r>
              <a:rPr lang="en-US" altLang="zh-TW" smtClean="0"/>
              <a:t>1</a:t>
            </a:r>
            <a:r>
              <a:rPr lang="zh-TW" altLang="en-US" smtClean="0"/>
              <a:t>个月</a:t>
            </a:r>
            <a:r>
              <a:rPr lang="en-US" altLang="zh-TW" smtClean="0"/>
              <a:t>......</a:t>
            </a:r>
            <a:r>
              <a:rPr lang="zh-TW" altLang="en-US" smtClean="0"/>
              <a:t>甚至到</a:t>
            </a:r>
            <a:r>
              <a:rPr lang="en-US" altLang="zh-TW" smtClean="0"/>
              <a:t>1</a:t>
            </a:r>
            <a:r>
              <a:rPr lang="zh-CN" altLang="en-US" smtClean="0"/>
              <a:t>年，数据量随时间增加线性增长。可以仅以一支摄像机简单计算一下容量规模：</a:t>
            </a:r>
            <a:endParaRPr lang="en-US" altLang="zh-TW" smtClean="0"/>
          </a:p>
        </p:txBody>
      </p:sp>
      <p:sp>
        <p:nvSpPr>
          <p:cNvPr id="64516" name="投影片編號版面配置區 3"/>
          <p:cNvSpPr>
            <a:spLocks noGrp="1"/>
          </p:cNvSpPr>
          <p:nvPr>
            <p:ph type="sldNum" sz="quarter" idx="11"/>
          </p:nvPr>
        </p:nvSpPr>
        <p:spPr/>
        <p:txBody>
          <a:bodyPr/>
          <a:lstStyle/>
          <a:p>
            <a:fld id="{31536954-AA77-4540-B799-EB805E357585}" type="slidenum">
              <a:rPr lang="zh-TW" altLang="en-US" smtClean="0"/>
              <a:pPr/>
              <a:t>16</a:t>
            </a:fld>
            <a:endParaRPr lang="en-US" altLang="zh-TW" smtClean="0"/>
          </a:p>
        </p:txBody>
      </p:sp>
      <p:graphicFrame>
        <p:nvGraphicFramePr>
          <p:cNvPr id="36918" name="Group 54"/>
          <p:cNvGraphicFramePr>
            <a:graphicFrameLocks noGrp="1"/>
          </p:cNvGraphicFramePr>
          <p:nvPr/>
        </p:nvGraphicFramePr>
        <p:xfrm>
          <a:off x="900113" y="3068638"/>
          <a:ext cx="6935787" cy="2125980"/>
        </p:xfrm>
        <a:graphic>
          <a:graphicData uri="http://schemas.openxmlformats.org/drawingml/2006/table">
            <a:tbl>
              <a:tblPr/>
              <a:tblGrid>
                <a:gridCol w="1365250"/>
                <a:gridCol w="1016000"/>
                <a:gridCol w="1016000"/>
                <a:gridCol w="1016000"/>
                <a:gridCol w="1265237"/>
                <a:gridCol w="1257300"/>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rPr>
                        <a:t>分辨率</a:t>
                      </a:r>
                      <a:endPar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smtClean="0">
                          <a:ln>
                            <a:noFill/>
                          </a:ln>
                          <a:solidFill>
                            <a:srgbClr val="FFFFFF"/>
                          </a:solidFill>
                          <a:effectLst/>
                          <a:latin typeface="Calibri" pitchFamily="34" charset="0"/>
                          <a:ea typeface="SimSun" pitchFamily="2" charset="-122"/>
                          <a:cs typeface="Arial" charset="0"/>
                        </a:rPr>
                        <a:t>影像</a:t>
                      </a:r>
                      <a:r>
                        <a:rPr kumimoji="0" lang="zh-TW" altLang="en-US" sz="1800" b="1" i="0" u="none" strike="noStrike" cap="none" normalizeH="0" baseline="0" smtClean="0">
                          <a:ln>
                            <a:noFill/>
                          </a:ln>
                          <a:solidFill>
                            <a:srgbClr val="FFFFFF"/>
                          </a:solidFill>
                          <a:effectLst/>
                          <a:latin typeface="Calibri" pitchFamily="34" charset="0"/>
                          <a:ea typeface="SimSun" pitchFamily="2" charset="-122"/>
                          <a:cs typeface="Arial" charset="0"/>
                        </a:rPr>
                        <a:t>压</a:t>
                      </a:r>
                      <a:r>
                        <a:rPr kumimoji="0" lang="zh-CN" altLang="en-US" sz="1800" b="1" i="0" u="none" strike="noStrike" cap="none" normalizeH="0" baseline="0" smtClean="0">
                          <a:ln>
                            <a:noFill/>
                          </a:ln>
                          <a:solidFill>
                            <a:srgbClr val="FFFFFF"/>
                          </a:solidFill>
                          <a:effectLst/>
                          <a:latin typeface="Calibri" pitchFamily="34" charset="0"/>
                          <a:ea typeface="SimSun" pitchFamily="2" charset="-122"/>
                          <a:cs typeface="Arial" charset="0"/>
                        </a:rPr>
                        <a:t>缩</a:t>
                      </a:r>
                      <a:r>
                        <a:rPr kumimoji="0" lang="zh-CN" altLang="en-US" sz="1800" b="1" i="0" u="none" strike="noStrike" cap="none" normalizeH="0" baseline="0" smtClean="0">
                          <a:ln>
                            <a:noFill/>
                          </a:ln>
                          <a:solidFill>
                            <a:srgbClr val="FFFFFF"/>
                          </a:solidFill>
                          <a:effectLst/>
                          <a:latin typeface="Calibri" pitchFamily="34" charset="0"/>
                          <a:ea typeface="SimSun" pitchFamily="2" charset="-122"/>
                          <a:cs typeface="Arial" charset="0"/>
                        </a:rPr>
                        <a:t>格式</a:t>
                      </a:r>
                      <a:endPar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rgbClr val="FFFFFF"/>
                          </a:solidFill>
                          <a:effectLst/>
                          <a:latin typeface="Calibri" pitchFamily="34" charset="0"/>
                          <a:ea typeface="新細明體" charset="-120"/>
                          <a:cs typeface="Arial" charset="0"/>
                        </a:rPr>
                        <a:t>FPS</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rPr>
                        <a:t>存放</a:t>
                      </a:r>
                      <a:r>
                        <a:rPr kumimoji="0" lang="en-US" altLang="zh-TW" sz="1800" b="1" i="0" u="none" strike="noStrike" cap="none" normalizeH="0" baseline="0" smtClean="0">
                          <a:ln>
                            <a:noFill/>
                          </a:ln>
                          <a:solidFill>
                            <a:srgbClr val="FFFFFF"/>
                          </a:solidFill>
                          <a:effectLst/>
                          <a:latin typeface="Calibri" pitchFamily="34" charset="0"/>
                          <a:ea typeface="新細明體" charset="-120"/>
                          <a:cs typeface="Arial" charset="0"/>
                        </a:rPr>
                        <a:t>7</a:t>
                      </a:r>
                      <a:r>
                        <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rPr>
                        <a:t>天</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rPr>
                        <a:t>存放</a:t>
                      </a:r>
                      <a:r>
                        <a:rPr kumimoji="0" lang="en-US" altLang="zh-TW" sz="1800" b="1" i="0" u="none" strike="noStrike" cap="none" normalizeH="0" baseline="0" smtClean="0">
                          <a:ln>
                            <a:noFill/>
                          </a:ln>
                          <a:solidFill>
                            <a:srgbClr val="FFFFFF"/>
                          </a:solidFill>
                          <a:effectLst/>
                          <a:latin typeface="Calibri" pitchFamily="34" charset="0"/>
                          <a:ea typeface="新細明體" charset="-120"/>
                          <a:cs typeface="Arial" charset="0"/>
                        </a:rPr>
                        <a:t>1</a:t>
                      </a:r>
                      <a:r>
                        <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rPr>
                        <a:t>个月</a:t>
                      </a:r>
                      <a:endPar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rPr>
                        <a:t>存放</a:t>
                      </a:r>
                      <a:r>
                        <a:rPr kumimoji="0" lang="en-US" altLang="zh-TW" sz="1800" b="1" i="0" u="none" strike="noStrike" cap="none" normalizeH="0" baseline="0" smtClean="0">
                          <a:ln>
                            <a:noFill/>
                          </a:ln>
                          <a:solidFill>
                            <a:srgbClr val="FFFFFF"/>
                          </a:solidFill>
                          <a:effectLst/>
                          <a:latin typeface="Calibri" pitchFamily="34" charset="0"/>
                          <a:ea typeface="新細明體" charset="-120"/>
                          <a:cs typeface="Arial" charset="0"/>
                        </a:rPr>
                        <a:t>1</a:t>
                      </a:r>
                      <a:r>
                        <a:rPr kumimoji="0" lang="zh-TW" altLang="en-US" sz="1800" b="1" i="0" u="none" strike="noStrike" cap="none" normalizeH="0" baseline="0" smtClean="0">
                          <a:ln>
                            <a:noFill/>
                          </a:ln>
                          <a:solidFill>
                            <a:srgbClr val="FFFFFF"/>
                          </a:solidFill>
                          <a:effectLst/>
                          <a:latin typeface="Calibri" pitchFamily="34" charset="0"/>
                          <a:ea typeface="新細明體" charset="-120"/>
                          <a:cs typeface="Arial" charset="0"/>
                        </a:rPr>
                        <a:t>年</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800 x 600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H.264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102.3GB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483.4GB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5.88TB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1280 x 960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H.264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261.8GB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1.0TB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12.17TB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1600 x 1200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H.264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409.0GB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1.7TB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20.63TB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2560 x 1920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H.264</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30</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1TB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4.3TB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charset="-120"/>
                          <a:cs typeface="Arial" charset="0"/>
                        </a:rPr>
                        <a:t>52.32TB</a:t>
                      </a: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grpSp>
        <p:nvGrpSpPr>
          <p:cNvPr id="2" name="Group 20"/>
          <p:cNvGrpSpPr>
            <a:grpSpLocks/>
          </p:cNvGrpSpPr>
          <p:nvPr/>
        </p:nvGrpSpPr>
        <p:grpSpPr bwMode="auto">
          <a:xfrm>
            <a:off x="3635375" y="5157788"/>
            <a:ext cx="5059363" cy="1344612"/>
            <a:chOff x="901116" y="4835525"/>
            <a:chExt cx="5811209" cy="1344613"/>
          </a:xfrm>
        </p:grpSpPr>
        <p:pic>
          <p:nvPicPr>
            <p:cNvPr id="64562" name="Picture 12" descr="Skugga"/>
            <p:cNvPicPr>
              <a:picLocks noChangeAspect="1" noChangeArrowheads="1"/>
            </p:cNvPicPr>
            <p:nvPr/>
          </p:nvPicPr>
          <p:blipFill>
            <a:blip r:embed="rId3" cstate="print"/>
            <a:srcRect/>
            <a:stretch>
              <a:fillRect/>
            </a:stretch>
          </p:blipFill>
          <p:spPr bwMode="auto">
            <a:xfrm>
              <a:off x="901116" y="4835525"/>
              <a:ext cx="5811209" cy="1344613"/>
            </a:xfrm>
            <a:prstGeom prst="rect">
              <a:avLst/>
            </a:prstGeom>
            <a:noFill/>
            <a:ln w="9525">
              <a:noFill/>
              <a:miter lim="800000"/>
              <a:headEnd/>
              <a:tailEnd/>
            </a:ln>
          </p:spPr>
        </p:pic>
        <p:sp>
          <p:nvSpPr>
            <p:cNvPr id="36916" name="Rectangle 20"/>
            <p:cNvSpPr>
              <a:spLocks noChangeArrowheads="1"/>
            </p:cNvSpPr>
            <p:nvPr/>
          </p:nvSpPr>
          <p:spPr bwMode="auto">
            <a:xfrm>
              <a:off x="937584" y="4875212"/>
              <a:ext cx="5479348" cy="1187451"/>
            </a:xfrm>
            <a:prstGeom prst="rect">
              <a:avLst/>
            </a:prstGeom>
            <a:solidFill>
              <a:schemeClr val="tx2">
                <a:lumMod val="20000"/>
                <a:lumOff val="80000"/>
              </a:schemeClr>
            </a:solidFill>
            <a:ln w="9525">
              <a:noFill/>
              <a:miter lim="800000"/>
              <a:headEnd/>
              <a:tailEnd/>
            </a:ln>
          </p:spPr>
          <p:txBody>
            <a:bodyPr wrap="none" anchor="ctr"/>
            <a:lstStyle/>
            <a:p>
              <a:pPr marL="171450" indent="-171450">
                <a:buFont typeface="Wingdings" pitchFamily="2" charset="2"/>
                <a:buChar char="Ø"/>
                <a:defRPr/>
              </a:pPr>
              <a:r>
                <a:rPr lang="zh-TW" altLang="en-US" smtClean="0">
                  <a:ea typeface="微軟正黑體" pitchFamily="34" charset="-120"/>
                </a:rPr>
                <a:t>重点</a:t>
              </a:r>
              <a:endParaRPr lang="en-US" altLang="zh-TW" dirty="0" smtClean="0">
                <a:ea typeface="微軟正黑體" pitchFamily="34" charset="-120"/>
              </a:endParaRPr>
            </a:p>
            <a:p>
              <a:pPr marL="628650" lvl="1" indent="-171450">
                <a:buFont typeface="Wingdings" pitchFamily="2" charset="2"/>
                <a:buChar char="Ø"/>
                <a:defRPr/>
              </a:pPr>
              <a:r>
                <a:rPr lang="zh-TW" altLang="en-US" sz="1600" smtClean="0">
                  <a:ea typeface="微軟正黑體" pitchFamily="34" charset="-120"/>
                </a:rPr>
                <a:t>大容量储存</a:t>
              </a:r>
              <a:endParaRPr lang="en-US" altLang="zh-TW" sz="1600" dirty="0" smtClean="0">
                <a:ea typeface="微軟正黑體" pitchFamily="34" charset="-120"/>
              </a:endParaRPr>
            </a:p>
            <a:p>
              <a:pPr marL="628650" lvl="1" indent="-171450">
                <a:buFont typeface="Wingdings" pitchFamily="2" charset="2"/>
                <a:buChar char="Ø"/>
                <a:defRPr/>
              </a:pPr>
              <a:r>
                <a:rPr lang="zh-CN" altLang="en-US" sz="1600" smtClean="0">
                  <a:ea typeface="微軟正黑體" pitchFamily="34" charset="-120"/>
                </a:rPr>
                <a:t>完整的数据备份方案</a:t>
              </a:r>
              <a:endParaRPr lang="en-US" altLang="en-US" sz="1600" dirty="0">
                <a:ea typeface="微軟正黑體" pitchFamily="34" charset="-12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標題 1"/>
          <p:cNvSpPr>
            <a:spLocks noGrp="1"/>
          </p:cNvSpPr>
          <p:nvPr>
            <p:ph type="title"/>
          </p:nvPr>
        </p:nvSpPr>
        <p:spPr/>
        <p:txBody>
          <a:bodyPr/>
          <a:lstStyle/>
          <a:p>
            <a:r>
              <a:rPr lang="zh-TW" altLang="en-US" smtClean="0"/>
              <a:t>专业</a:t>
            </a:r>
            <a:r>
              <a:rPr lang="zh-CN" altLang="en-US" smtClean="0"/>
              <a:t>级</a:t>
            </a:r>
            <a:r>
              <a:rPr lang="zh-CN" altLang="en-US" smtClean="0"/>
              <a:t>的</a:t>
            </a:r>
            <a:r>
              <a:rPr lang="zh-CN" altLang="en-US" smtClean="0"/>
              <a:t>安全</a:t>
            </a:r>
            <a:r>
              <a:rPr lang="zh-TW" altLang="en-US" smtClean="0"/>
              <a:t>储</a:t>
            </a:r>
            <a:r>
              <a:rPr lang="zh-CN" altLang="en-US" smtClean="0"/>
              <a:t>存</a:t>
            </a:r>
            <a:endParaRPr lang="en-US" altLang="zh-TW" smtClean="0"/>
          </a:p>
        </p:txBody>
      </p:sp>
      <p:sp>
        <p:nvSpPr>
          <p:cNvPr id="65539" name="內容版面配置區 2"/>
          <p:cNvSpPr>
            <a:spLocks noGrp="1"/>
          </p:cNvSpPr>
          <p:nvPr>
            <p:ph idx="1"/>
          </p:nvPr>
        </p:nvSpPr>
        <p:spPr/>
        <p:txBody>
          <a:bodyPr/>
          <a:lstStyle/>
          <a:p>
            <a:r>
              <a:rPr lang="zh-CN" altLang="en-US" smtClean="0"/>
              <a:t>由于储存的重要性，数据安全和防护及海量储存设备的稳定运作是非常严肃的课题。列示几点全球客户常关注的议题</a:t>
            </a:r>
            <a:r>
              <a:rPr lang="zh-TW" altLang="en-US" smtClean="0"/>
              <a:t>：</a:t>
            </a:r>
            <a:endParaRPr lang="zh-TW" altLang="en-US" smtClean="0"/>
          </a:p>
          <a:p>
            <a:pPr lvl="1"/>
            <a:r>
              <a:rPr lang="zh-TW" altLang="en-US" smtClean="0"/>
              <a:t>进阶</a:t>
            </a:r>
            <a:r>
              <a:rPr lang="en-US" altLang="zh-TW" smtClean="0"/>
              <a:t>RAID</a:t>
            </a:r>
            <a:r>
              <a:rPr lang="zh-CN" altLang="en-US" smtClean="0"/>
              <a:t>管理及热插入设计</a:t>
            </a:r>
            <a:endParaRPr lang="zh-TW" altLang="en-US" smtClean="0"/>
          </a:p>
          <a:p>
            <a:pPr lvl="1"/>
            <a:r>
              <a:rPr lang="zh-TW" altLang="en-US" smtClean="0"/>
              <a:t>在线</a:t>
            </a:r>
            <a:r>
              <a:rPr lang="en-US" altLang="zh-TW" smtClean="0"/>
              <a:t>RAID</a:t>
            </a:r>
            <a:r>
              <a:rPr lang="zh-CN" altLang="en-US" smtClean="0"/>
              <a:t>容量扩充和在线</a:t>
            </a:r>
            <a:r>
              <a:rPr lang="en-US" altLang="zh-TW" smtClean="0"/>
              <a:t>RAID</a:t>
            </a:r>
            <a:r>
              <a:rPr lang="zh-TW" altLang="en-US" smtClean="0"/>
              <a:t>组态迁移</a:t>
            </a:r>
            <a:endParaRPr lang="zh-TW" altLang="en-US" smtClean="0"/>
          </a:p>
          <a:p>
            <a:pPr lvl="1"/>
            <a:r>
              <a:rPr lang="zh-CN" altLang="en-US" smtClean="0"/>
              <a:t>内建式双操作系统</a:t>
            </a:r>
            <a:r>
              <a:rPr lang="en-US" altLang="zh-TW" smtClean="0"/>
              <a:t>(</a:t>
            </a:r>
            <a:r>
              <a:rPr lang="en-US" altLang="zh-TW" smtClean="0"/>
              <a:t>DOM)</a:t>
            </a:r>
          </a:p>
          <a:p>
            <a:pPr lvl="1"/>
            <a:r>
              <a:rPr lang="zh-CN" altLang="en-US" smtClean="0"/>
              <a:t>当电源异常再回复时，系统会自动启动</a:t>
            </a:r>
            <a:endParaRPr lang="zh-TW" altLang="en-US" smtClean="0"/>
          </a:p>
          <a:p>
            <a:pPr lvl="1"/>
            <a:r>
              <a:rPr lang="zh-TW" altLang="en-US" smtClean="0"/>
              <a:t>支援</a:t>
            </a:r>
            <a:r>
              <a:rPr lang="en-US" altLang="zh-TW" smtClean="0"/>
              <a:t>UPS</a:t>
            </a:r>
            <a:r>
              <a:rPr lang="zh-TW" altLang="en-US" smtClean="0"/>
              <a:t>不断电系统</a:t>
            </a:r>
            <a:endParaRPr lang="zh-TW" altLang="en-US" smtClean="0"/>
          </a:p>
        </p:txBody>
      </p:sp>
      <p:sp>
        <p:nvSpPr>
          <p:cNvPr id="65540" name="投影片編號版面配置區 3"/>
          <p:cNvSpPr>
            <a:spLocks noGrp="1"/>
          </p:cNvSpPr>
          <p:nvPr>
            <p:ph type="sldNum" sz="quarter" idx="11"/>
          </p:nvPr>
        </p:nvSpPr>
        <p:spPr/>
        <p:txBody>
          <a:bodyPr/>
          <a:lstStyle/>
          <a:p>
            <a:fld id="{0B0F3E4B-1E30-4CFC-8667-3A62E1C27298}" type="slidenum">
              <a:rPr lang="zh-TW" altLang="en-US" smtClean="0"/>
              <a:pPr/>
              <a:t>17</a:t>
            </a:fld>
            <a:endParaRPr lang="en-US" altLang="zh-TW" smtClean="0"/>
          </a:p>
        </p:txBody>
      </p:sp>
      <p:grpSp>
        <p:nvGrpSpPr>
          <p:cNvPr id="2" name="Group 20"/>
          <p:cNvGrpSpPr>
            <a:grpSpLocks/>
          </p:cNvGrpSpPr>
          <p:nvPr/>
        </p:nvGrpSpPr>
        <p:grpSpPr bwMode="auto">
          <a:xfrm>
            <a:off x="3635375" y="5157788"/>
            <a:ext cx="5059363" cy="1344612"/>
            <a:chOff x="901116" y="4835525"/>
            <a:chExt cx="5811209" cy="1344613"/>
          </a:xfrm>
        </p:grpSpPr>
        <p:pic>
          <p:nvPicPr>
            <p:cNvPr id="65542" name="Picture 12" descr="Skugga"/>
            <p:cNvPicPr>
              <a:picLocks noChangeAspect="1" noChangeArrowheads="1"/>
            </p:cNvPicPr>
            <p:nvPr/>
          </p:nvPicPr>
          <p:blipFill>
            <a:blip r:embed="rId3" cstate="print"/>
            <a:srcRect/>
            <a:stretch>
              <a:fillRect/>
            </a:stretch>
          </p:blipFill>
          <p:spPr bwMode="auto">
            <a:xfrm>
              <a:off x="901116" y="4835525"/>
              <a:ext cx="5811209" cy="1344613"/>
            </a:xfrm>
            <a:prstGeom prst="rect">
              <a:avLst/>
            </a:prstGeom>
            <a:noFill/>
            <a:ln w="9525">
              <a:noFill/>
              <a:miter lim="800000"/>
              <a:headEnd/>
              <a:tailEnd/>
            </a:ln>
          </p:spPr>
        </p:pic>
        <p:sp>
          <p:nvSpPr>
            <p:cNvPr id="37895" name="Rectangle 20"/>
            <p:cNvSpPr>
              <a:spLocks noChangeArrowheads="1"/>
            </p:cNvSpPr>
            <p:nvPr/>
          </p:nvSpPr>
          <p:spPr bwMode="auto">
            <a:xfrm>
              <a:off x="937584" y="4875212"/>
              <a:ext cx="5479348" cy="1187451"/>
            </a:xfrm>
            <a:prstGeom prst="rect">
              <a:avLst/>
            </a:prstGeom>
            <a:solidFill>
              <a:schemeClr val="tx2">
                <a:lumMod val="20000"/>
                <a:lumOff val="80000"/>
              </a:schemeClr>
            </a:solidFill>
            <a:ln w="9525">
              <a:noFill/>
              <a:miter lim="800000"/>
              <a:headEnd/>
              <a:tailEnd/>
            </a:ln>
          </p:spPr>
          <p:txBody>
            <a:bodyPr wrap="none" anchor="ctr"/>
            <a:lstStyle/>
            <a:p>
              <a:pPr marL="171450" indent="-171450">
                <a:buFont typeface="Wingdings" pitchFamily="2" charset="2"/>
                <a:buChar char="Ø"/>
                <a:defRPr/>
              </a:pPr>
              <a:r>
                <a:rPr lang="zh-TW" altLang="en-US" smtClean="0">
                  <a:ea typeface="微軟正黑體" pitchFamily="34" charset="-120"/>
                </a:rPr>
                <a:t>重点</a:t>
              </a:r>
              <a:endParaRPr lang="en-US" altLang="zh-TW" dirty="0" smtClean="0">
                <a:ea typeface="微軟正黑體" pitchFamily="34" charset="-120"/>
              </a:endParaRPr>
            </a:p>
            <a:p>
              <a:pPr marL="628650" lvl="1" indent="-171450">
                <a:buFont typeface="Wingdings" pitchFamily="2" charset="2"/>
                <a:buChar char="Ø"/>
                <a:defRPr/>
              </a:pPr>
              <a:r>
                <a:rPr lang="zh-CN" altLang="en-US" sz="1600" smtClean="0">
                  <a:ea typeface="微軟正黑體" pitchFamily="34" charset="-120"/>
                </a:rPr>
                <a:t>储存数据保护</a:t>
              </a:r>
              <a:endParaRPr lang="en-US" altLang="zh-TW" sz="1600" dirty="0" smtClean="0">
                <a:ea typeface="微軟正黑體" pitchFamily="34" charset="-120"/>
              </a:endParaRPr>
            </a:p>
            <a:p>
              <a:pPr marL="628650" lvl="1" indent="-171450">
                <a:buFont typeface="Wingdings" pitchFamily="2" charset="2"/>
                <a:buChar char="Ø"/>
                <a:defRPr/>
              </a:pPr>
              <a:r>
                <a:rPr lang="zh-CN" altLang="en-US" sz="1600" smtClean="0">
                  <a:ea typeface="微軟正黑體" pitchFamily="34" charset="-120"/>
                </a:rPr>
                <a:t>储存设备保护</a:t>
              </a:r>
              <a:endParaRPr lang="en-US" altLang="en-US" sz="1600" dirty="0">
                <a:ea typeface="微軟正黑體" pitchFamily="34" charset="-120"/>
              </a:endParaRPr>
            </a:p>
          </p:txBody>
        </p:sp>
      </p:gr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標題 1"/>
          <p:cNvSpPr>
            <a:spLocks noGrp="1"/>
          </p:cNvSpPr>
          <p:nvPr>
            <p:ph type="title"/>
          </p:nvPr>
        </p:nvSpPr>
        <p:spPr/>
        <p:txBody>
          <a:bodyPr/>
          <a:lstStyle/>
          <a:p>
            <a:r>
              <a:rPr lang="zh-TW" altLang="en-US" smtClean="0"/>
              <a:t>单机型</a:t>
            </a:r>
            <a:r>
              <a:rPr lang="en-US" altLang="zh-TW" smtClean="0"/>
              <a:t>NVR</a:t>
            </a:r>
            <a:r>
              <a:rPr lang="zh-TW" altLang="en-US" smtClean="0"/>
              <a:t>的优势</a:t>
            </a:r>
            <a:endParaRPr lang="en-US" altLang="zh-TW" smtClean="0"/>
          </a:p>
        </p:txBody>
      </p:sp>
      <p:sp>
        <p:nvSpPr>
          <p:cNvPr id="66563" name="投影片編號版面配置區 13"/>
          <p:cNvSpPr>
            <a:spLocks noGrp="1"/>
          </p:cNvSpPr>
          <p:nvPr>
            <p:ph type="sldNum" sz="quarter" idx="12"/>
          </p:nvPr>
        </p:nvSpPr>
        <p:spPr/>
        <p:txBody>
          <a:bodyPr/>
          <a:lstStyle/>
          <a:p>
            <a:fld id="{B1B76019-47ED-4810-95F1-B953CD51BCEE}" type="slidenum">
              <a:rPr lang="zh-TW" altLang="en-US" smtClean="0"/>
              <a:pPr/>
              <a:t>18</a:t>
            </a:fld>
            <a:endParaRPr lang="en-US" altLang="zh-TW" smtClean="0"/>
          </a:p>
        </p:txBody>
      </p:sp>
      <p:sp>
        <p:nvSpPr>
          <p:cNvPr id="66564" name="文字方塊 3"/>
          <p:cNvSpPr txBox="1">
            <a:spLocks noChangeArrowheads="1"/>
          </p:cNvSpPr>
          <p:nvPr/>
        </p:nvSpPr>
        <p:spPr bwMode="auto">
          <a:xfrm>
            <a:off x="611188" y="1484313"/>
            <a:ext cx="3367087" cy="1006475"/>
          </a:xfrm>
          <a:prstGeom prst="rect">
            <a:avLst/>
          </a:prstGeom>
          <a:noFill/>
          <a:ln w="9525">
            <a:noFill/>
            <a:miter lim="800000"/>
            <a:headEnd/>
            <a:tailEnd/>
          </a:ln>
        </p:spPr>
        <p:txBody>
          <a:bodyPr wrap="none">
            <a:spAutoFit/>
          </a:bodyPr>
          <a:lstStyle/>
          <a:p>
            <a:r>
              <a:rPr lang="en-US" altLang="zh-TW" sz="6000" b="1" smtClean="0">
                <a:latin typeface="微軟正黑體" pitchFamily="34" charset="-120"/>
                <a:ea typeface="微軟正黑體" pitchFamily="34" charset="-120"/>
              </a:rPr>
              <a:t>NVR</a:t>
            </a:r>
            <a:r>
              <a:rPr lang="zh-TW" altLang="en-US" sz="6000" b="1" smtClean="0">
                <a:latin typeface="微軟正黑體" pitchFamily="34" charset="-120"/>
                <a:ea typeface="微軟正黑體" pitchFamily="34" charset="-120"/>
              </a:rPr>
              <a:t>软件</a:t>
            </a:r>
            <a:endParaRPr lang="en-US" altLang="zh-TW" sz="6000" b="1">
              <a:latin typeface="微軟正黑體" pitchFamily="34" charset="-120"/>
              <a:ea typeface="微軟正黑體" pitchFamily="34" charset="-120"/>
            </a:endParaRPr>
          </a:p>
        </p:txBody>
      </p:sp>
      <p:sp>
        <p:nvSpPr>
          <p:cNvPr id="66565" name="文字方塊 4"/>
          <p:cNvSpPr txBox="1">
            <a:spLocks noChangeArrowheads="1"/>
          </p:cNvSpPr>
          <p:nvPr/>
        </p:nvSpPr>
        <p:spPr bwMode="auto">
          <a:xfrm>
            <a:off x="3657600" y="2478088"/>
            <a:ext cx="4129088" cy="1006475"/>
          </a:xfrm>
          <a:prstGeom prst="rect">
            <a:avLst/>
          </a:prstGeom>
          <a:noFill/>
          <a:ln w="9525">
            <a:noFill/>
            <a:miter lim="800000"/>
            <a:headEnd/>
            <a:tailEnd/>
          </a:ln>
        </p:spPr>
        <p:txBody>
          <a:bodyPr wrap="none">
            <a:spAutoFit/>
          </a:bodyPr>
          <a:lstStyle/>
          <a:p>
            <a:pPr algn="ctr"/>
            <a:r>
              <a:rPr lang="zh-TW" altLang="en-US" sz="6000" b="1" smtClean="0">
                <a:solidFill>
                  <a:srgbClr val="0070C0"/>
                </a:solidFill>
                <a:latin typeface="微軟正黑體" pitchFamily="34" charset="-120"/>
                <a:ea typeface="微軟正黑體" pitchFamily="34" charset="-120"/>
              </a:rPr>
              <a:t>单机型</a:t>
            </a:r>
            <a:r>
              <a:rPr lang="en-US" altLang="zh-TW" sz="6000" b="1" smtClean="0">
                <a:solidFill>
                  <a:srgbClr val="0070C0"/>
                </a:solidFill>
                <a:latin typeface="微軟正黑體" pitchFamily="34" charset="-120"/>
                <a:ea typeface="微軟正黑體" pitchFamily="34" charset="-120"/>
              </a:rPr>
              <a:t>NVR</a:t>
            </a:r>
            <a:endParaRPr lang="en-US" altLang="zh-TW" sz="6000" b="1">
              <a:solidFill>
                <a:srgbClr val="0070C0"/>
              </a:solidFill>
              <a:latin typeface="微軟正黑體" pitchFamily="34" charset="-120"/>
              <a:ea typeface="微軟正黑體" pitchFamily="34" charset="-120"/>
            </a:endParaRPr>
          </a:p>
        </p:txBody>
      </p:sp>
      <p:cxnSp>
        <p:nvCxnSpPr>
          <p:cNvPr id="7" name="直線單箭頭接點 6"/>
          <p:cNvCxnSpPr/>
          <p:nvPr/>
        </p:nvCxnSpPr>
        <p:spPr>
          <a:xfrm>
            <a:off x="1187450" y="2982913"/>
            <a:ext cx="1152525" cy="1587"/>
          </a:xfrm>
          <a:prstGeom prst="straightConnector1">
            <a:avLst/>
          </a:prstGeom>
          <a:ln w="762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6567" name="文字方塊 12"/>
          <p:cNvSpPr txBox="1">
            <a:spLocks noChangeArrowheads="1"/>
          </p:cNvSpPr>
          <p:nvPr/>
        </p:nvSpPr>
        <p:spPr bwMode="auto">
          <a:xfrm>
            <a:off x="1115616" y="6213301"/>
            <a:ext cx="4119563" cy="600075"/>
          </a:xfrm>
          <a:prstGeom prst="rect">
            <a:avLst/>
          </a:prstGeom>
          <a:noFill/>
          <a:ln w="9525">
            <a:noFill/>
            <a:miter lim="800000"/>
            <a:headEnd/>
            <a:tailEnd/>
          </a:ln>
        </p:spPr>
        <p:txBody>
          <a:bodyPr wrap="none">
            <a:spAutoFit/>
          </a:bodyPr>
          <a:lstStyle/>
          <a:p>
            <a:r>
              <a:rPr lang="en-US" altLang="zh-TW" sz="1100" dirty="0">
                <a:latin typeface="Calibri" pitchFamily="34" charset="0"/>
                <a:ea typeface="標楷體" pitchFamily="65" charset="-120"/>
              </a:rPr>
              <a:t>Revenue of Network Video Surveillance</a:t>
            </a:r>
          </a:p>
          <a:p>
            <a:r>
              <a:rPr lang="en-US" altLang="zh-TW" sz="1100" dirty="0">
                <a:latin typeface="Calibri" pitchFamily="34" charset="0"/>
                <a:ea typeface="標楷體" pitchFamily="65" charset="-120"/>
                <a:cs typeface="Verdana" pitchFamily="34" charset="0"/>
              </a:rPr>
              <a:t>The EMEA Market for Video Surveillance Equipment by Product Type</a:t>
            </a:r>
          </a:p>
          <a:p>
            <a:r>
              <a:rPr lang="en-US" altLang="zh-TW" sz="1100" dirty="0">
                <a:latin typeface="Calibri" pitchFamily="34" charset="0"/>
                <a:ea typeface="標楷體" pitchFamily="65" charset="-120"/>
                <a:cs typeface="Verdana" pitchFamily="34" charset="0"/>
              </a:rPr>
              <a:t>© IMS Research (2009)</a:t>
            </a:r>
            <a:endParaRPr lang="zh-TW" altLang="en-US" sz="1100" dirty="0">
              <a:latin typeface="Calibri" pitchFamily="34" charset="0"/>
              <a:ea typeface="標楷體" pitchFamily="65" charset="-120"/>
              <a:cs typeface="Verdana" pitchFamily="34" charset="0"/>
            </a:endParaRPr>
          </a:p>
        </p:txBody>
      </p:sp>
      <p:sp>
        <p:nvSpPr>
          <p:cNvPr id="66568" name="矩形 9"/>
          <p:cNvSpPr>
            <a:spLocks noChangeArrowheads="1"/>
          </p:cNvSpPr>
          <p:nvPr/>
        </p:nvSpPr>
        <p:spPr bwMode="auto">
          <a:xfrm>
            <a:off x="827088" y="3775075"/>
            <a:ext cx="7416800" cy="1190625"/>
          </a:xfrm>
          <a:prstGeom prst="rect">
            <a:avLst/>
          </a:prstGeom>
          <a:noFill/>
          <a:ln w="9525">
            <a:noFill/>
            <a:miter lim="800000"/>
            <a:headEnd/>
            <a:tailEnd/>
          </a:ln>
        </p:spPr>
        <p:txBody>
          <a:bodyPr>
            <a:spAutoFit/>
          </a:bodyPr>
          <a:lstStyle/>
          <a:p>
            <a:r>
              <a:rPr lang="en-US" altLang="zh-TW" i="1" smtClean="0">
                <a:latin typeface="微軟正黑體" pitchFamily="34" charset="-120"/>
                <a:ea typeface="微軟正黑體" pitchFamily="34" charset="-120"/>
              </a:rPr>
              <a:t>NVR</a:t>
            </a:r>
            <a:r>
              <a:rPr lang="zh-CN" altLang="en-US" i="1" smtClean="0">
                <a:latin typeface="微軟正黑體" pitchFamily="34" charset="-120"/>
                <a:ea typeface="微軟正黑體" pitchFamily="34" charset="-120"/>
              </a:rPr>
              <a:t>软件的需求将会因</a:t>
            </a:r>
            <a:r>
              <a:rPr lang="en-US" altLang="zh-TW" i="1" smtClean="0">
                <a:latin typeface="微軟正黑體" pitchFamily="34" charset="-120"/>
                <a:ea typeface="微軟正黑體" pitchFamily="34" charset="-120"/>
              </a:rPr>
              <a:t>NVR</a:t>
            </a:r>
            <a:r>
              <a:rPr lang="zh-CN" altLang="en-US" i="1" smtClean="0">
                <a:latin typeface="微軟正黑體" pitchFamily="34" charset="-120"/>
                <a:ea typeface="微軟正黑體" pitchFamily="34" charset="-120"/>
              </a:rPr>
              <a:t>硬件解决方案日渐成熟而趋缓，因为单机型</a:t>
            </a:r>
            <a:r>
              <a:rPr lang="en-US" altLang="zh-TW" i="1" smtClean="0">
                <a:latin typeface="微軟正黑體" pitchFamily="34" charset="-120"/>
                <a:ea typeface="微軟正黑體" pitchFamily="34" charset="-120"/>
              </a:rPr>
              <a:t>NVR</a:t>
            </a:r>
            <a:r>
              <a:rPr lang="zh-CN" altLang="en-US" i="1" smtClean="0">
                <a:latin typeface="微軟正黑體" pitchFamily="34" charset="-120"/>
                <a:ea typeface="微軟正黑體" pitchFamily="34" charset="-120"/>
              </a:rPr>
              <a:t>仅需简单设定即可使用，与</a:t>
            </a:r>
            <a:r>
              <a:rPr lang="en-US" altLang="zh-TW" i="1" smtClean="0">
                <a:latin typeface="微軟正黑體" pitchFamily="34" charset="-120"/>
                <a:ea typeface="微軟正黑體" pitchFamily="34" charset="-120"/>
              </a:rPr>
              <a:t>DVR</a:t>
            </a:r>
            <a:r>
              <a:rPr lang="zh-CN" altLang="en-US" i="1" smtClean="0">
                <a:latin typeface="微軟正黑體" pitchFamily="34" charset="-120"/>
                <a:ea typeface="微軟正黑體" pitchFamily="34" charset="-120"/>
              </a:rPr>
              <a:t>的操作方法类似。更重要的是，这样的硬件解决方案较软件更为可靠，不会受计算机操作系统的稳定性而影响录像，亦较不会受到病毒攻击。</a:t>
            </a:r>
            <a:endParaRPr lang="en-US" altLang="zh-TW" i="1">
              <a:latin typeface="微軟正黑體" pitchFamily="34" charset="-120"/>
              <a:ea typeface="微軟正黑體" pitchFamily="34" charset="-120"/>
            </a:endParaRPr>
          </a:p>
        </p:txBody>
      </p:sp>
      <p:sp>
        <p:nvSpPr>
          <p:cNvPr id="66569" name="文字方塊 10"/>
          <p:cNvSpPr txBox="1">
            <a:spLocks noChangeArrowheads="1"/>
          </p:cNvSpPr>
          <p:nvPr/>
        </p:nvSpPr>
        <p:spPr bwMode="auto">
          <a:xfrm>
            <a:off x="395288" y="3630613"/>
            <a:ext cx="407987" cy="708025"/>
          </a:xfrm>
          <a:prstGeom prst="rect">
            <a:avLst/>
          </a:prstGeom>
          <a:noFill/>
          <a:ln w="9525">
            <a:noFill/>
            <a:miter lim="800000"/>
            <a:headEnd/>
            <a:tailEnd/>
          </a:ln>
        </p:spPr>
        <p:txBody>
          <a:bodyPr wrap="none">
            <a:spAutoFit/>
          </a:bodyPr>
          <a:lstStyle/>
          <a:p>
            <a:r>
              <a:rPr lang="en-US" altLang="zh-TW" sz="4000" b="1" i="1">
                <a:latin typeface="Calibri" pitchFamily="34" charset="0"/>
                <a:ea typeface="標楷體" pitchFamily="65" charset="-120"/>
              </a:rPr>
              <a:t>“</a:t>
            </a:r>
            <a:endParaRPr lang="zh-TW" altLang="en-US" sz="4000" b="1" i="1">
              <a:latin typeface="Calibri" pitchFamily="34" charset="0"/>
              <a:ea typeface="標楷體" pitchFamily="65" charset="-120"/>
            </a:endParaRPr>
          </a:p>
        </p:txBody>
      </p:sp>
      <p:sp>
        <p:nvSpPr>
          <p:cNvPr id="66570" name="文字方塊 11"/>
          <p:cNvSpPr txBox="1">
            <a:spLocks noChangeArrowheads="1"/>
          </p:cNvSpPr>
          <p:nvPr/>
        </p:nvSpPr>
        <p:spPr bwMode="auto">
          <a:xfrm>
            <a:off x="8091488" y="4652963"/>
            <a:ext cx="407987" cy="708025"/>
          </a:xfrm>
          <a:prstGeom prst="rect">
            <a:avLst/>
          </a:prstGeom>
          <a:noFill/>
          <a:ln w="9525">
            <a:noFill/>
            <a:miter lim="800000"/>
            <a:headEnd/>
            <a:tailEnd/>
          </a:ln>
        </p:spPr>
        <p:txBody>
          <a:bodyPr wrap="none">
            <a:spAutoFit/>
          </a:bodyPr>
          <a:lstStyle/>
          <a:p>
            <a:r>
              <a:rPr lang="en-US" altLang="zh-TW" sz="4000" b="1" i="1">
                <a:latin typeface="Calibri" pitchFamily="34" charset="0"/>
                <a:ea typeface="標楷體" pitchFamily="65" charset="-120"/>
              </a:rPr>
              <a:t>”</a:t>
            </a:r>
            <a:endParaRPr lang="zh-TW" altLang="en-US" sz="4000" b="1" i="1">
              <a:latin typeface="Calibri" pitchFamily="34" charset="0"/>
              <a:ea typeface="標楷體" pitchFamily="65" charset="-120"/>
            </a:endParaRPr>
          </a:p>
        </p:txBody>
      </p:sp>
      <p:grpSp>
        <p:nvGrpSpPr>
          <p:cNvPr id="2" name="Group 20"/>
          <p:cNvGrpSpPr>
            <a:grpSpLocks/>
          </p:cNvGrpSpPr>
          <p:nvPr/>
        </p:nvGrpSpPr>
        <p:grpSpPr bwMode="auto">
          <a:xfrm>
            <a:off x="3635375" y="5180732"/>
            <a:ext cx="5059363" cy="1344612"/>
            <a:chOff x="901116" y="4835525"/>
            <a:chExt cx="5811209" cy="1344613"/>
          </a:xfrm>
        </p:grpSpPr>
        <p:pic>
          <p:nvPicPr>
            <p:cNvPr id="66572" name="Picture 12" descr="Skugga"/>
            <p:cNvPicPr>
              <a:picLocks noChangeAspect="1" noChangeArrowheads="1"/>
            </p:cNvPicPr>
            <p:nvPr/>
          </p:nvPicPr>
          <p:blipFill>
            <a:blip r:embed="rId3" cstate="print"/>
            <a:srcRect/>
            <a:stretch>
              <a:fillRect/>
            </a:stretch>
          </p:blipFill>
          <p:spPr bwMode="auto">
            <a:xfrm>
              <a:off x="901116" y="4835525"/>
              <a:ext cx="5811209" cy="1344613"/>
            </a:xfrm>
            <a:prstGeom prst="rect">
              <a:avLst/>
            </a:prstGeom>
            <a:noFill/>
            <a:ln w="9525">
              <a:noFill/>
              <a:miter lim="800000"/>
              <a:headEnd/>
              <a:tailEnd/>
            </a:ln>
          </p:spPr>
        </p:pic>
        <p:sp>
          <p:nvSpPr>
            <p:cNvPr id="38925" name="Rectangle 20"/>
            <p:cNvSpPr>
              <a:spLocks noChangeArrowheads="1"/>
            </p:cNvSpPr>
            <p:nvPr/>
          </p:nvSpPr>
          <p:spPr bwMode="auto">
            <a:xfrm>
              <a:off x="937584" y="4848671"/>
              <a:ext cx="5479348" cy="1187451"/>
            </a:xfrm>
            <a:prstGeom prst="rect">
              <a:avLst/>
            </a:prstGeom>
            <a:solidFill>
              <a:schemeClr val="tx2">
                <a:lumMod val="20000"/>
                <a:lumOff val="80000"/>
              </a:schemeClr>
            </a:solidFill>
            <a:ln w="9525">
              <a:noFill/>
              <a:miter lim="800000"/>
              <a:headEnd/>
              <a:tailEnd/>
            </a:ln>
          </p:spPr>
          <p:txBody>
            <a:bodyPr wrap="none" anchor="ctr"/>
            <a:lstStyle/>
            <a:p>
              <a:pPr marL="171450" indent="-171450">
                <a:buFont typeface="Wingdings" pitchFamily="2" charset="2"/>
                <a:buChar char="Ø"/>
              </a:pPr>
              <a:r>
                <a:rPr lang="zh-TW" altLang="en-US" smtClean="0">
                  <a:latin typeface="微軟正黑體" pitchFamily="34" charset="-120"/>
                  <a:ea typeface="微軟正黑體" pitchFamily="34" charset="-120"/>
                </a:rPr>
                <a:t>重点</a:t>
              </a:r>
              <a:endParaRPr lang="en-US" altLang="zh-TW" dirty="0" smtClean="0">
                <a:latin typeface="微軟正黑體" pitchFamily="34" charset="-120"/>
                <a:ea typeface="微軟正黑體" pitchFamily="34" charset="-120"/>
              </a:endParaRPr>
            </a:p>
            <a:p>
              <a:pPr marL="628650" lvl="1" indent="-171450">
                <a:buFont typeface="Wingdings" pitchFamily="2" charset="2"/>
                <a:buChar char="Ø"/>
              </a:pPr>
              <a:r>
                <a:rPr lang="zh-TW" altLang="en-US" sz="1600" smtClean="0">
                  <a:latin typeface="微軟正黑體" pitchFamily="34" charset="-120"/>
                  <a:ea typeface="微軟正黑體" pitchFamily="34" charset="-120"/>
                </a:rPr>
                <a:t>单机型</a:t>
              </a:r>
              <a:r>
                <a:rPr lang="en-US" altLang="zh-TW" sz="1600" smtClean="0">
                  <a:latin typeface="微軟正黑體" pitchFamily="34" charset="-120"/>
                  <a:ea typeface="微軟正黑體" pitchFamily="34" charset="-120"/>
                </a:rPr>
                <a:t>NVR</a:t>
              </a:r>
              <a:r>
                <a:rPr lang="zh-CN" altLang="en-US" sz="1600" smtClean="0">
                  <a:latin typeface="微軟正黑體" pitchFamily="34" charset="-120"/>
                  <a:ea typeface="微軟正黑體" pitchFamily="34" charset="-120"/>
                </a:rPr>
                <a:t>是未来的趋势</a:t>
              </a:r>
              <a:endParaRPr lang="en-US" altLang="zh-TW" sz="1600" dirty="0" smtClean="0">
                <a:latin typeface="微軟正黑體" pitchFamily="34" charset="-120"/>
                <a:ea typeface="微軟正黑體" pitchFamily="34" charset="-120"/>
              </a:endParaRPr>
            </a:p>
            <a:p>
              <a:pPr marL="628650" lvl="1" indent="-171450">
                <a:buFont typeface="Wingdings" pitchFamily="2" charset="2"/>
                <a:buChar char="Ø"/>
              </a:pPr>
              <a:r>
                <a:rPr lang="zh-CN" altLang="en-US" sz="1600" smtClean="0">
                  <a:latin typeface="微軟正黑體" pitchFamily="34" charset="-120"/>
                  <a:ea typeface="微軟正黑體" pitchFamily="34" charset="-120"/>
                </a:rPr>
                <a:t>简单安装方便操作</a:t>
              </a:r>
              <a:endParaRPr lang="en-US" altLang="en-US" sz="1600" dirty="0">
                <a:latin typeface="微軟正黑體" pitchFamily="34" charset="-120"/>
                <a:ea typeface="微軟正黑體" pitchFamily="34" charset="-12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標題 1"/>
          <p:cNvSpPr>
            <a:spLocks noGrp="1"/>
          </p:cNvSpPr>
          <p:nvPr>
            <p:ph type="title"/>
          </p:nvPr>
        </p:nvSpPr>
        <p:spPr/>
        <p:txBody>
          <a:bodyPr/>
          <a:lstStyle/>
          <a:p>
            <a:r>
              <a:rPr lang="zh-TW" altLang="en-US" smtClean="0"/>
              <a:t>创</a:t>
            </a:r>
            <a:r>
              <a:rPr lang="zh-CN" altLang="en-US" smtClean="0"/>
              <a:t>新的分散储存、集中管理架</a:t>
            </a:r>
            <a:r>
              <a:rPr lang="zh-TW" altLang="en-US" smtClean="0"/>
              <a:t>构</a:t>
            </a:r>
            <a:endParaRPr lang="zh-TW" altLang="en-US" dirty="0" smtClean="0"/>
          </a:p>
        </p:txBody>
      </p:sp>
      <p:sp>
        <p:nvSpPr>
          <p:cNvPr id="68611" name="內容版面配置區 2"/>
          <p:cNvSpPr>
            <a:spLocks noGrp="1"/>
          </p:cNvSpPr>
          <p:nvPr>
            <p:ph idx="1"/>
          </p:nvPr>
        </p:nvSpPr>
        <p:spPr/>
        <p:txBody>
          <a:bodyPr/>
          <a:lstStyle/>
          <a:p>
            <a:r>
              <a:rPr lang="zh-CN" altLang="en-US" smtClean="0"/>
              <a:t>安防监控需要大量储存容量，需要大量存储设备。而这些储存设备中的数据，必须被有效的管理起来，对最终用户的使用提供方便、可靠的支持。</a:t>
            </a:r>
            <a:endParaRPr lang="zh-TW" altLang="en-US" dirty="0" smtClean="0"/>
          </a:p>
        </p:txBody>
      </p:sp>
      <p:sp>
        <p:nvSpPr>
          <p:cNvPr id="68612" name="投影片編號版面配置區 3"/>
          <p:cNvSpPr>
            <a:spLocks noGrp="1"/>
          </p:cNvSpPr>
          <p:nvPr>
            <p:ph type="sldNum" sz="quarter" idx="11"/>
          </p:nvPr>
        </p:nvSpPr>
        <p:spPr/>
        <p:txBody>
          <a:bodyPr/>
          <a:lstStyle/>
          <a:p>
            <a:fld id="{26046B08-29EF-4A0A-B8D0-2BF1F86DF1D7}" type="slidenum">
              <a:rPr lang="zh-TW" altLang="en-US" smtClean="0"/>
              <a:pPr/>
              <a:t>19</a:t>
            </a:fld>
            <a:endParaRPr lang="en-US" altLang="zh-TW" smtClean="0"/>
          </a:p>
        </p:txBody>
      </p:sp>
      <p:grpSp>
        <p:nvGrpSpPr>
          <p:cNvPr id="2" name="Group 20"/>
          <p:cNvGrpSpPr>
            <a:grpSpLocks/>
          </p:cNvGrpSpPr>
          <p:nvPr/>
        </p:nvGrpSpPr>
        <p:grpSpPr bwMode="auto">
          <a:xfrm>
            <a:off x="3635375" y="5157788"/>
            <a:ext cx="5059363" cy="1344612"/>
            <a:chOff x="901116" y="4835525"/>
            <a:chExt cx="5811209" cy="1344613"/>
          </a:xfrm>
        </p:grpSpPr>
        <p:pic>
          <p:nvPicPr>
            <p:cNvPr id="68616" name="Picture 12" descr="Skugga"/>
            <p:cNvPicPr>
              <a:picLocks noChangeAspect="1" noChangeArrowheads="1"/>
            </p:cNvPicPr>
            <p:nvPr/>
          </p:nvPicPr>
          <p:blipFill>
            <a:blip r:embed="rId3" cstate="print"/>
            <a:srcRect/>
            <a:stretch>
              <a:fillRect/>
            </a:stretch>
          </p:blipFill>
          <p:spPr bwMode="auto">
            <a:xfrm>
              <a:off x="901116" y="4835525"/>
              <a:ext cx="5811209" cy="1344613"/>
            </a:xfrm>
            <a:prstGeom prst="rect">
              <a:avLst/>
            </a:prstGeom>
            <a:noFill/>
            <a:ln w="9525">
              <a:noFill/>
              <a:miter lim="800000"/>
              <a:headEnd/>
              <a:tailEnd/>
            </a:ln>
          </p:spPr>
        </p:pic>
        <p:sp>
          <p:nvSpPr>
            <p:cNvPr id="40969" name="Rectangle 20"/>
            <p:cNvSpPr>
              <a:spLocks noChangeArrowheads="1"/>
            </p:cNvSpPr>
            <p:nvPr/>
          </p:nvSpPr>
          <p:spPr bwMode="auto">
            <a:xfrm>
              <a:off x="937584" y="4875212"/>
              <a:ext cx="5479348" cy="1187451"/>
            </a:xfrm>
            <a:prstGeom prst="rect">
              <a:avLst/>
            </a:prstGeom>
            <a:solidFill>
              <a:schemeClr val="tx2">
                <a:lumMod val="20000"/>
                <a:lumOff val="80000"/>
              </a:schemeClr>
            </a:solidFill>
            <a:ln w="9525">
              <a:noFill/>
              <a:miter lim="800000"/>
              <a:headEnd/>
              <a:tailEnd/>
            </a:ln>
          </p:spPr>
          <p:txBody>
            <a:bodyPr wrap="none" anchor="ctr"/>
            <a:lstStyle/>
            <a:p>
              <a:pPr marL="171450" indent="-171450">
                <a:buFont typeface="Wingdings" pitchFamily="2" charset="2"/>
                <a:buChar char="Ø"/>
              </a:pPr>
              <a:r>
                <a:rPr lang="zh-TW" altLang="en-US" smtClean="0">
                  <a:latin typeface="微軟正黑體" pitchFamily="34" charset="-120"/>
                  <a:ea typeface="微軟正黑體" pitchFamily="34" charset="-120"/>
                </a:rPr>
                <a:t>重点</a:t>
              </a:r>
              <a:endParaRPr lang="en-US" altLang="zh-TW" dirty="0" smtClean="0">
                <a:latin typeface="微軟正黑體" pitchFamily="34" charset="-120"/>
                <a:ea typeface="微軟正黑體" pitchFamily="34" charset="-120"/>
              </a:endParaRPr>
            </a:p>
            <a:p>
              <a:pPr marL="628650" lvl="1" indent="-171450">
                <a:buFont typeface="Wingdings" pitchFamily="2" charset="2"/>
                <a:buChar char="Ø"/>
              </a:pPr>
              <a:r>
                <a:rPr lang="en-US" altLang="zh-TW" sz="1600" smtClean="0">
                  <a:latin typeface="微軟正黑體" pitchFamily="34" charset="-120"/>
                  <a:ea typeface="微軟正黑體" pitchFamily="34" charset="-120"/>
                </a:rPr>
                <a:t>NVR</a:t>
              </a:r>
              <a:r>
                <a:rPr lang="zh-CN" altLang="en-US" sz="1600" smtClean="0">
                  <a:latin typeface="微軟正黑體" pitchFamily="34" charset="-120"/>
                  <a:ea typeface="微軟正黑體" pitchFamily="34" charset="-120"/>
                </a:rPr>
                <a:t>录像数据储存至多台</a:t>
              </a:r>
              <a:r>
                <a:rPr lang="en-US" altLang="zh-TW" sz="1600" smtClean="0">
                  <a:latin typeface="微軟正黑體" pitchFamily="34" charset="-120"/>
                  <a:ea typeface="微軟正黑體" pitchFamily="34" charset="-120"/>
                </a:rPr>
                <a:t>NAS</a:t>
              </a:r>
              <a:endParaRPr lang="en-US" altLang="zh-TW" sz="1600" dirty="0" smtClean="0">
                <a:latin typeface="微軟正黑體" pitchFamily="34" charset="-120"/>
                <a:ea typeface="微軟正黑體" pitchFamily="34" charset="-120"/>
              </a:endParaRPr>
            </a:p>
            <a:p>
              <a:pPr marL="628650" lvl="1" indent="-171450">
                <a:buFont typeface="Wingdings" pitchFamily="2" charset="2"/>
                <a:buChar char="Ø"/>
              </a:pPr>
              <a:r>
                <a:rPr lang="en-US" altLang="zh-TW" sz="1600" dirty="0" smtClean="0">
                  <a:latin typeface="微軟正黑體" pitchFamily="34" charset="-120"/>
                  <a:ea typeface="微軟正黑體" pitchFamily="34" charset="-120"/>
                </a:rPr>
                <a:t>CMS</a:t>
              </a:r>
              <a:r>
                <a:rPr lang="zh-TW" altLang="en-US" sz="1600" dirty="0">
                  <a:latin typeface="微軟正黑體" pitchFamily="34" charset="-120"/>
                  <a:ea typeface="微軟正黑體" pitchFamily="34" charset="-120"/>
                </a:rPr>
                <a:t>管理多台</a:t>
              </a:r>
              <a:r>
                <a:rPr lang="en-US" altLang="zh-TW" sz="1600" dirty="0">
                  <a:latin typeface="微軟正黑體" pitchFamily="34" charset="-120"/>
                  <a:ea typeface="微軟正黑體" pitchFamily="34" charset="-120"/>
                </a:rPr>
                <a:t>NVR</a:t>
              </a:r>
              <a:endParaRPr lang="en-US" altLang="en-US" sz="1600" dirty="0">
                <a:latin typeface="微軟正黑體" pitchFamily="34" charset="-120"/>
                <a:ea typeface="微軟正黑體" pitchFamily="34" charset="-120"/>
              </a:endParaRPr>
            </a:p>
          </p:txBody>
        </p:sp>
      </p:grpSp>
      <p:sp>
        <p:nvSpPr>
          <p:cNvPr id="8" name="圓角矩形 7"/>
          <p:cNvSpPr/>
          <p:nvPr/>
        </p:nvSpPr>
        <p:spPr>
          <a:xfrm>
            <a:off x="1262063" y="2997200"/>
            <a:ext cx="5857875" cy="2071688"/>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TW" altLang="en-US"/>
          </a:p>
        </p:txBody>
      </p:sp>
      <p:sp>
        <p:nvSpPr>
          <p:cNvPr id="9" name="文字方塊 5"/>
          <p:cNvSpPr txBox="1">
            <a:spLocks noChangeArrowheads="1"/>
          </p:cNvSpPr>
          <p:nvPr/>
        </p:nvSpPr>
        <p:spPr bwMode="auto">
          <a:xfrm>
            <a:off x="1547813" y="2997200"/>
            <a:ext cx="5572125" cy="2014538"/>
          </a:xfrm>
          <a:prstGeom prst="rect">
            <a:avLst/>
          </a:prstGeom>
          <a:noFill/>
          <a:ln w="9525">
            <a:noFill/>
            <a:miter lim="800000"/>
            <a:headEnd/>
            <a:tailEnd/>
          </a:ln>
        </p:spPr>
        <p:txBody>
          <a:bodyPr>
            <a:spAutoFit/>
          </a:bodyPr>
          <a:lstStyle/>
          <a:p>
            <a:r>
              <a:rPr lang="zh-CN" altLang="en-US" smtClean="0">
                <a:solidFill>
                  <a:schemeClr val="bg1"/>
                </a:solidFill>
                <a:latin typeface="微軟正黑體" pitchFamily="34" charset="-120"/>
                <a:ea typeface="微軟正黑體" pitchFamily="34" charset="-120"/>
              </a:rPr>
              <a:t>监控领域的储存可能朝着两大领域发展</a:t>
            </a:r>
            <a:endParaRPr lang="zh-TW" altLang="en-US" dirty="0">
              <a:solidFill>
                <a:schemeClr val="bg1"/>
              </a:solidFill>
              <a:latin typeface="微軟正黑體" pitchFamily="34" charset="-120"/>
              <a:ea typeface="微軟正黑體" pitchFamily="34" charset="-120"/>
            </a:endParaRPr>
          </a:p>
          <a:p>
            <a:r>
              <a:rPr lang="zh-CN" altLang="en-US" smtClean="0">
                <a:solidFill>
                  <a:schemeClr val="bg1"/>
                </a:solidFill>
                <a:latin typeface="微軟正黑體" pitchFamily="34" charset="-120"/>
                <a:ea typeface="微軟正黑體" pitchFamily="34" charset="-120"/>
              </a:rPr>
              <a:t/>
            </a:r>
            <a:br>
              <a:rPr lang="zh-CN" altLang="en-US" smtClean="0">
                <a:solidFill>
                  <a:schemeClr val="bg1"/>
                </a:solidFill>
                <a:latin typeface="微軟正黑體" pitchFamily="34" charset="-120"/>
                <a:ea typeface="微軟正黑體" pitchFamily="34" charset="-120"/>
              </a:rPr>
            </a:br>
            <a:r>
              <a:rPr lang="zh-CN" altLang="en-US" smtClean="0">
                <a:solidFill>
                  <a:schemeClr val="bg1"/>
                </a:solidFill>
                <a:latin typeface="微軟正黑體" pitchFamily="34" charset="-120"/>
                <a:ea typeface="微軟正黑體" pitchFamily="34" charset="-120"/>
              </a:rPr>
              <a:t>第一：节点不是太多的中小型应用中，</a:t>
            </a:r>
            <a:r>
              <a:rPr lang="en-US" altLang="zh-TW" smtClean="0">
                <a:solidFill>
                  <a:schemeClr val="bg1"/>
                </a:solidFill>
                <a:latin typeface="微軟正黑體" pitchFamily="34" charset="-120"/>
                <a:ea typeface="微軟正黑體" pitchFamily="34" charset="-120"/>
              </a:rPr>
              <a:t>NVR+NAS</a:t>
            </a:r>
            <a:r>
              <a:rPr lang="zh-CN" altLang="en-US" smtClean="0">
                <a:solidFill>
                  <a:schemeClr val="bg1"/>
                </a:solidFill>
                <a:latin typeface="微軟正黑體" pitchFamily="34" charset="-120"/>
                <a:ea typeface="微軟正黑體" pitchFamily="34" charset="-120"/>
              </a:rPr>
              <a:t>是未来的主要发展方向；</a:t>
            </a:r>
            <a:endParaRPr lang="zh-TW" altLang="en-US" dirty="0">
              <a:solidFill>
                <a:schemeClr val="bg1"/>
              </a:solidFill>
              <a:latin typeface="微軟正黑體" pitchFamily="34" charset="-120"/>
              <a:ea typeface="微軟正黑體" pitchFamily="34" charset="-120"/>
            </a:endParaRPr>
          </a:p>
          <a:p>
            <a:endParaRPr lang="zh-TW" altLang="en-US" dirty="0">
              <a:solidFill>
                <a:schemeClr val="bg1"/>
              </a:solidFill>
              <a:latin typeface="微軟正黑體" pitchFamily="34" charset="-120"/>
              <a:ea typeface="微軟正黑體" pitchFamily="34" charset="-120"/>
            </a:endParaRPr>
          </a:p>
          <a:p>
            <a:r>
              <a:rPr lang="zh-CN" altLang="en-US" smtClean="0">
                <a:solidFill>
                  <a:schemeClr val="bg1"/>
                </a:solidFill>
                <a:latin typeface="微軟正黑體" pitchFamily="34" charset="-120"/>
                <a:ea typeface="微軟正黑體" pitchFamily="34" charset="-120"/>
              </a:rPr>
              <a:t>第二：大型的监控系统，</a:t>
            </a:r>
            <a:r>
              <a:rPr lang="en-US" altLang="zh-TW" smtClean="0">
                <a:solidFill>
                  <a:schemeClr val="bg1"/>
                </a:solidFill>
                <a:latin typeface="微軟正黑體" pitchFamily="34" charset="-120"/>
                <a:ea typeface="微軟正黑體" pitchFamily="34" charset="-120"/>
              </a:rPr>
              <a:t>CMS+NVR</a:t>
            </a:r>
            <a:r>
              <a:rPr lang="zh-CN" altLang="en-US" smtClean="0">
                <a:solidFill>
                  <a:schemeClr val="bg1"/>
                </a:solidFill>
                <a:latin typeface="微軟正黑體" pitchFamily="34" charset="-120"/>
                <a:ea typeface="微軟正黑體" pitchFamily="34" charset="-120"/>
              </a:rPr>
              <a:t>将是大型监控系统的不二选择。</a:t>
            </a:r>
            <a:endParaRPr lang="zh-TW" altLang="en-US" dirty="0">
              <a:solidFill>
                <a:schemeClr val="bg1"/>
              </a:solidFill>
              <a:latin typeface="微軟正黑體" pitchFamily="34" charset="-120"/>
              <a:ea typeface="微軟正黑體" pitchFamily="34" charset="-120"/>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2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1412778"/>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zh-TW" altLang="en-US" smtClean="0"/>
              <a:t>大纲</a:t>
            </a:r>
            <a:endParaRPr lang="en-US" altLang="zh-TW" dirty="0" smtClean="0"/>
          </a:p>
        </p:txBody>
      </p:sp>
      <p:sp>
        <p:nvSpPr>
          <p:cNvPr id="44036" name="內容版面配置區 2"/>
          <p:cNvSpPr>
            <a:spLocks noGrp="1"/>
          </p:cNvSpPr>
          <p:nvPr>
            <p:ph sz="quarter" idx="1"/>
          </p:nvPr>
        </p:nvSpPr>
        <p:spPr/>
        <p:txBody>
          <a:bodyPr>
            <a:normAutofit/>
          </a:bodyPr>
          <a:lstStyle/>
          <a:p>
            <a:r>
              <a:rPr lang="zh-CN" altLang="en-US" smtClean="0"/>
              <a:t>威联通全球市场定位</a:t>
            </a:r>
            <a:r>
              <a:rPr lang="en-US" altLang="zh-TW" smtClean="0"/>
              <a:t>&amp;</a:t>
            </a:r>
            <a:r>
              <a:rPr lang="zh-TW" altLang="en-US" smtClean="0"/>
              <a:t>竞争优势</a:t>
            </a:r>
            <a:endParaRPr lang="en-US" altLang="zh-TW" dirty="0" smtClean="0"/>
          </a:p>
          <a:p>
            <a:r>
              <a:rPr lang="en-US" altLang="zh-TW" smtClean="0"/>
              <a:t>IP</a:t>
            </a:r>
            <a:r>
              <a:rPr lang="zh-CN" altLang="en-US" smtClean="0"/>
              <a:t>监控的后端储存系统化</a:t>
            </a:r>
            <a:endParaRPr lang="en-US" altLang="zh-TW" dirty="0" smtClean="0"/>
          </a:p>
          <a:p>
            <a:r>
              <a:rPr lang="zh-CN" altLang="en-US" smtClean="0"/>
              <a:t>为何要选择单机型</a:t>
            </a:r>
            <a:r>
              <a:rPr lang="en-US" altLang="zh-TW" smtClean="0"/>
              <a:t>NVR</a:t>
            </a:r>
            <a:endParaRPr lang="en-US" altLang="zh-TW" dirty="0" smtClean="0"/>
          </a:p>
          <a:p>
            <a:r>
              <a:rPr lang="en-US" altLang="zh-TW" dirty="0" err="1" smtClean="0"/>
              <a:t>VioStor</a:t>
            </a:r>
            <a:r>
              <a:rPr lang="en-US" altLang="zh-TW" dirty="0" smtClean="0"/>
              <a:t> NVR</a:t>
            </a:r>
            <a:r>
              <a:rPr lang="zh-TW" altLang="en-US" dirty="0" smtClean="0"/>
              <a:t>是</a:t>
            </a:r>
            <a:r>
              <a:rPr lang="en-US" altLang="zh-TW" dirty="0" smtClean="0"/>
              <a:t>…</a:t>
            </a:r>
          </a:p>
          <a:p>
            <a:r>
              <a:rPr lang="en-US" altLang="zh-TW" dirty="0" err="1" smtClean="0"/>
              <a:t>VioStor</a:t>
            </a:r>
            <a:r>
              <a:rPr lang="en-US" altLang="zh-TW" dirty="0" smtClean="0"/>
              <a:t> CMS</a:t>
            </a:r>
            <a:r>
              <a:rPr lang="zh-TW" altLang="en-US" dirty="0" smtClean="0"/>
              <a:t>是</a:t>
            </a:r>
            <a:r>
              <a:rPr lang="en-US" altLang="zh-TW" dirty="0" smtClean="0"/>
              <a:t>…</a:t>
            </a:r>
          </a:p>
          <a:p>
            <a:r>
              <a:rPr lang="zh-TW" altLang="en-US" dirty="0" smtClean="0"/>
              <a:t>成功案例</a:t>
            </a:r>
            <a:endParaRPr lang="en-US" altLang="zh-TW" dirty="0" smtClean="0"/>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2</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2419548"/>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zh-TW" altLang="en-US" smtClean="0"/>
              <a:t>大纲</a:t>
            </a:r>
            <a:endParaRPr lang="en-US" altLang="zh-TW" dirty="0" smtClean="0"/>
          </a:p>
        </p:txBody>
      </p:sp>
      <p:sp>
        <p:nvSpPr>
          <p:cNvPr id="44036" name="內容版面配置區 2"/>
          <p:cNvSpPr>
            <a:spLocks noGrp="1"/>
          </p:cNvSpPr>
          <p:nvPr>
            <p:ph sz="quarter" idx="1"/>
          </p:nvPr>
        </p:nvSpPr>
        <p:spPr/>
        <p:txBody>
          <a:bodyPr>
            <a:normAutofit/>
          </a:bodyPr>
          <a:lstStyle/>
          <a:p>
            <a:r>
              <a:rPr lang="zh-CN" altLang="en-US" smtClean="0"/>
              <a:t>威联通全球市场定位</a:t>
            </a:r>
            <a:r>
              <a:rPr lang="en-US" altLang="zh-TW" smtClean="0"/>
              <a:t>&amp;</a:t>
            </a:r>
            <a:r>
              <a:rPr lang="zh-TW" altLang="en-US" smtClean="0"/>
              <a:t>竞争优势</a:t>
            </a:r>
            <a:endParaRPr lang="en-US" altLang="zh-TW" dirty="0" smtClean="0"/>
          </a:p>
          <a:p>
            <a:r>
              <a:rPr lang="en-US" altLang="zh-TW" smtClean="0"/>
              <a:t>IP</a:t>
            </a:r>
            <a:r>
              <a:rPr lang="zh-CN" altLang="en-US" smtClean="0"/>
              <a:t>监控的后端储存系统化</a:t>
            </a:r>
            <a:endParaRPr lang="en-US" altLang="zh-TW" dirty="0" smtClean="0"/>
          </a:p>
          <a:p>
            <a:r>
              <a:rPr lang="zh-CN" altLang="en-US" smtClean="0"/>
              <a:t>为何要选择单机型</a:t>
            </a:r>
            <a:r>
              <a:rPr lang="en-US" altLang="zh-TW" smtClean="0"/>
              <a:t>NVR</a:t>
            </a:r>
            <a:endParaRPr lang="en-US" altLang="zh-TW" dirty="0" smtClean="0"/>
          </a:p>
          <a:p>
            <a:r>
              <a:rPr lang="en-US" altLang="zh-TW" dirty="0" err="1" smtClean="0"/>
              <a:t>VioStor</a:t>
            </a:r>
            <a:r>
              <a:rPr lang="en-US" altLang="zh-TW" dirty="0" smtClean="0"/>
              <a:t> NVR</a:t>
            </a:r>
            <a:r>
              <a:rPr lang="zh-TW" altLang="en-US" dirty="0" smtClean="0"/>
              <a:t>是</a:t>
            </a:r>
            <a:r>
              <a:rPr lang="en-US" altLang="zh-TW" dirty="0" smtClean="0"/>
              <a:t>…</a:t>
            </a:r>
          </a:p>
          <a:p>
            <a:r>
              <a:rPr lang="en-US" altLang="zh-TW" dirty="0" err="1" smtClean="0"/>
              <a:t>VioStor</a:t>
            </a:r>
            <a:r>
              <a:rPr lang="en-US" altLang="zh-TW" dirty="0" smtClean="0"/>
              <a:t> CMS</a:t>
            </a:r>
            <a:r>
              <a:rPr lang="zh-TW" altLang="en-US" dirty="0" smtClean="0"/>
              <a:t>是</a:t>
            </a:r>
            <a:r>
              <a:rPr lang="en-US" altLang="zh-TW" dirty="0" smtClean="0"/>
              <a:t>…</a:t>
            </a:r>
          </a:p>
          <a:p>
            <a:r>
              <a:rPr lang="zh-TW" altLang="en-US" dirty="0" smtClean="0"/>
              <a:t>成功案例</a:t>
            </a:r>
            <a:endParaRPr lang="en-US" altLang="zh-TW" dirty="0" smtClean="0"/>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20</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標題 1"/>
          <p:cNvSpPr>
            <a:spLocks noGrp="1"/>
          </p:cNvSpPr>
          <p:nvPr>
            <p:ph type="title"/>
          </p:nvPr>
        </p:nvSpPr>
        <p:spPr/>
        <p:txBody>
          <a:bodyPr/>
          <a:lstStyle/>
          <a:p>
            <a:r>
              <a:rPr lang="zh-TW" altLang="en-US" smtClean="0"/>
              <a:t>单机型</a:t>
            </a:r>
            <a:r>
              <a:rPr lang="en-US" altLang="zh-TW" smtClean="0"/>
              <a:t>NVR</a:t>
            </a:r>
            <a:r>
              <a:rPr lang="zh-TW" altLang="en-US" smtClean="0"/>
              <a:t>的好处</a:t>
            </a:r>
            <a:endParaRPr lang="zh-TW" altLang="en-US" dirty="0" smtClean="0"/>
          </a:p>
        </p:txBody>
      </p:sp>
      <p:sp>
        <p:nvSpPr>
          <p:cNvPr id="67587" name="投影片編號版面配置區 3"/>
          <p:cNvSpPr>
            <a:spLocks noGrp="1"/>
          </p:cNvSpPr>
          <p:nvPr>
            <p:ph type="sldNum" sz="quarter" idx="12"/>
          </p:nvPr>
        </p:nvSpPr>
        <p:spPr/>
        <p:txBody>
          <a:bodyPr/>
          <a:lstStyle/>
          <a:p>
            <a:fld id="{AD7682A9-640D-4EAE-B0BB-8250CE649424}" type="slidenum">
              <a:rPr lang="zh-TW" altLang="en-US" smtClean="0"/>
              <a:pPr/>
              <a:t>21</a:t>
            </a:fld>
            <a:endParaRPr lang="en-US" altLang="zh-TW" smtClean="0"/>
          </a:p>
        </p:txBody>
      </p:sp>
      <p:sp>
        <p:nvSpPr>
          <p:cNvPr id="8" name="五角星形 7"/>
          <p:cNvSpPr/>
          <p:nvPr/>
        </p:nvSpPr>
        <p:spPr>
          <a:xfrm>
            <a:off x="5724525" y="5661025"/>
            <a:ext cx="431800" cy="431800"/>
          </a:xfrm>
          <a:prstGeom prst="star5">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67589" name="Picture 68"/>
          <p:cNvPicPr>
            <a:picLocks noChangeAspect="1" noChangeArrowheads="1"/>
          </p:cNvPicPr>
          <p:nvPr/>
        </p:nvPicPr>
        <p:blipFill>
          <a:blip r:embed="rId3" cstate="print"/>
          <a:srcRect/>
          <a:stretch>
            <a:fillRect/>
          </a:stretch>
        </p:blipFill>
        <p:spPr bwMode="auto">
          <a:xfrm>
            <a:off x="0" y="1268413"/>
            <a:ext cx="9196388" cy="4824412"/>
          </a:xfrm>
          <a:prstGeom prst="rect">
            <a:avLst/>
          </a:prstGeom>
          <a:noFill/>
          <a:ln w="9525">
            <a:noFill/>
            <a:miter lim="800000"/>
            <a:headEnd/>
            <a:tailEnd/>
          </a:ln>
        </p:spPr>
      </p:pic>
      <p:sp>
        <p:nvSpPr>
          <p:cNvPr id="9" name="矩形 8"/>
          <p:cNvSpPr/>
          <p:nvPr/>
        </p:nvSpPr>
        <p:spPr>
          <a:xfrm>
            <a:off x="0" y="5734050"/>
            <a:ext cx="9144000" cy="35877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srgbClr val="FFFFFF"/>
              </a:solidFill>
              <a:cs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500"/>
                            </p:stCondLst>
                            <p:childTnLst>
                              <p:par>
                                <p:cTn id="8" presetID="4" presetClass="entr" presetSubtype="16" fill="hold" nodeType="afterEffect">
                                  <p:stCondLst>
                                    <p:cond delay="500"/>
                                  </p:stCondLst>
                                  <p:childTnLst>
                                    <p:set>
                                      <p:cBhvr>
                                        <p:cTn id="9" dur="1" fill="hold">
                                          <p:stCondLst>
                                            <p:cond delay="0"/>
                                          </p:stCondLst>
                                        </p:cTn>
                                        <p:tgtEl>
                                          <p:spTgt spid="8"/>
                                        </p:tgtEl>
                                        <p:attrNameLst>
                                          <p:attrName>style.visibility</p:attrName>
                                        </p:attrNameLst>
                                      </p:cBhvr>
                                      <p:to>
                                        <p:strVal val="visible"/>
                                      </p:to>
                                    </p:set>
                                    <p:animEffect transition="in" filter="box(i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15"/>
          <p:cNvPicPr>
            <a:picLocks noChangeAspect="1" noChangeArrowheads="1"/>
          </p:cNvPicPr>
          <p:nvPr/>
        </p:nvPicPr>
        <p:blipFill>
          <a:blip r:embed="rId3" cstate="print"/>
          <a:srcRect/>
          <a:stretch>
            <a:fillRect/>
          </a:stretch>
        </p:blipFill>
        <p:spPr bwMode="auto">
          <a:xfrm>
            <a:off x="2124075" y="1477963"/>
            <a:ext cx="2066925" cy="1590675"/>
          </a:xfrm>
          <a:prstGeom prst="rect">
            <a:avLst/>
          </a:prstGeom>
          <a:noFill/>
          <a:ln w="9525">
            <a:noFill/>
            <a:miter lim="800000"/>
            <a:headEnd/>
            <a:tailEnd/>
          </a:ln>
        </p:spPr>
      </p:pic>
      <p:cxnSp>
        <p:nvCxnSpPr>
          <p:cNvPr id="43" name="直線接點 42"/>
          <p:cNvCxnSpPr/>
          <p:nvPr/>
        </p:nvCxnSpPr>
        <p:spPr>
          <a:xfrm rot="10800000" flipV="1">
            <a:off x="5867400" y="2708275"/>
            <a:ext cx="433388" cy="288925"/>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42" name="直線接點 41"/>
          <p:cNvCxnSpPr/>
          <p:nvPr/>
        </p:nvCxnSpPr>
        <p:spPr>
          <a:xfrm rot="10800000" flipV="1">
            <a:off x="5435600" y="2997200"/>
            <a:ext cx="431800" cy="287338"/>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73733" name="標題 20"/>
          <p:cNvSpPr>
            <a:spLocks noGrp="1"/>
          </p:cNvSpPr>
          <p:nvPr>
            <p:ph type="title"/>
          </p:nvPr>
        </p:nvSpPr>
        <p:spPr/>
        <p:txBody>
          <a:bodyPr/>
          <a:lstStyle/>
          <a:p>
            <a:r>
              <a:rPr lang="en-US" altLang="zh-TW" smtClean="0"/>
              <a:t>NVR</a:t>
            </a:r>
            <a:r>
              <a:rPr lang="zh-TW" altLang="en-US" smtClean="0"/>
              <a:t>系统架构</a:t>
            </a:r>
            <a:endParaRPr lang="zh-TW" altLang="en-US" smtClean="0"/>
          </a:p>
        </p:txBody>
      </p:sp>
      <p:sp>
        <p:nvSpPr>
          <p:cNvPr id="73734" name="投影片編號版面配置區 30"/>
          <p:cNvSpPr>
            <a:spLocks noGrp="1"/>
          </p:cNvSpPr>
          <p:nvPr>
            <p:ph type="sldNum" sz="quarter" idx="12"/>
          </p:nvPr>
        </p:nvSpPr>
        <p:spPr/>
        <p:txBody>
          <a:bodyPr/>
          <a:lstStyle/>
          <a:p>
            <a:fld id="{2ED67640-BD39-4C56-A406-8993F70BD34F}" type="slidenum">
              <a:rPr lang="en-US" altLang="zh-TW" smtClean="0"/>
              <a:pPr/>
              <a:t>22</a:t>
            </a:fld>
            <a:endParaRPr lang="en-US" altLang="zh-TW" smtClean="0"/>
          </a:p>
        </p:txBody>
      </p:sp>
      <p:pic>
        <p:nvPicPr>
          <p:cNvPr id="8" name="Object 2"/>
          <p:cNvPicPr>
            <a:picLocks noChangeAspect="1" noChangeArrowheads="1"/>
          </p:cNvPicPr>
          <p:nvPr/>
        </p:nvPicPr>
        <p:blipFill>
          <a:blip r:embed="rId4" cstate="print"/>
          <a:srcRect/>
          <a:stretch>
            <a:fillRect/>
          </a:stretch>
        </p:blipFill>
        <p:spPr bwMode="auto">
          <a:xfrm>
            <a:off x="3419475" y="4243388"/>
            <a:ext cx="2222500" cy="2354262"/>
          </a:xfrm>
          <a:prstGeom prst="rect">
            <a:avLst/>
          </a:prstGeom>
          <a:noFill/>
          <a:ln w="9525">
            <a:noFill/>
            <a:miter lim="800000"/>
            <a:headEnd/>
            <a:tailEnd/>
          </a:ln>
        </p:spPr>
      </p:pic>
      <p:sp>
        <p:nvSpPr>
          <p:cNvPr id="23" name="文字方塊 22"/>
          <p:cNvSpPr txBox="1">
            <a:spLocks noChangeArrowheads="1"/>
          </p:cNvSpPr>
          <p:nvPr/>
        </p:nvSpPr>
        <p:spPr bwMode="auto">
          <a:xfrm>
            <a:off x="6704013" y="1342509"/>
            <a:ext cx="2031325" cy="646331"/>
          </a:xfrm>
          <a:prstGeom prst="rect">
            <a:avLst/>
          </a:prstGeom>
          <a:noFill/>
          <a:ln w="9525">
            <a:noFill/>
            <a:miter lim="800000"/>
            <a:headEnd/>
            <a:tailEnd/>
          </a:ln>
        </p:spPr>
        <p:txBody>
          <a:bodyPr wrap="none">
            <a:spAutoFit/>
          </a:bodyPr>
          <a:lstStyle/>
          <a:p>
            <a:r>
              <a:rPr lang="zh-TW" altLang="en-US" smtClean="0">
                <a:solidFill>
                  <a:schemeClr val="tx2"/>
                </a:solidFill>
                <a:latin typeface="Calibri" pitchFamily="34" charset="0"/>
                <a:ea typeface="微軟正黑體" pitchFamily="34" charset="-120"/>
              </a:rPr>
              <a:t>异地备援</a:t>
            </a:r>
            <a:endParaRPr lang="en-US" altLang="zh-TW" dirty="0" smtClean="0">
              <a:solidFill>
                <a:schemeClr val="tx2"/>
              </a:solidFill>
              <a:latin typeface="Calibri" pitchFamily="34" charset="0"/>
              <a:ea typeface="微軟正黑體" pitchFamily="34" charset="-120"/>
            </a:endParaRPr>
          </a:p>
          <a:p>
            <a:r>
              <a:rPr lang="zh-CN" altLang="en-US" smtClean="0">
                <a:solidFill>
                  <a:schemeClr val="tx2"/>
                </a:solidFill>
                <a:latin typeface="Calibri" pitchFamily="34" charset="0"/>
                <a:ea typeface="微軟正黑體" pitchFamily="34" charset="-120"/>
              </a:rPr>
              <a:t>监控储存容量扩充</a:t>
            </a:r>
            <a:endParaRPr lang="zh-TW" altLang="en-US" dirty="0">
              <a:solidFill>
                <a:schemeClr val="tx2"/>
              </a:solidFill>
              <a:latin typeface="Calibri" pitchFamily="34" charset="0"/>
              <a:ea typeface="微軟正黑體" pitchFamily="34" charset="-120"/>
            </a:endParaRPr>
          </a:p>
        </p:txBody>
      </p:sp>
      <p:grpSp>
        <p:nvGrpSpPr>
          <p:cNvPr id="2" name="群組 24"/>
          <p:cNvGrpSpPr>
            <a:grpSpLocks/>
          </p:cNvGrpSpPr>
          <p:nvPr/>
        </p:nvGrpSpPr>
        <p:grpSpPr bwMode="auto">
          <a:xfrm>
            <a:off x="1331913" y="3316288"/>
            <a:ext cx="2219325" cy="1270000"/>
            <a:chOff x="1331640" y="3316213"/>
            <a:chExt cx="2219623" cy="1270322"/>
          </a:xfrm>
        </p:grpSpPr>
        <p:pic>
          <p:nvPicPr>
            <p:cNvPr id="73755" name="Object 4"/>
            <p:cNvPicPr>
              <a:picLocks noChangeAspect="1" noChangeArrowheads="1"/>
            </p:cNvPicPr>
            <p:nvPr/>
          </p:nvPicPr>
          <p:blipFill>
            <a:blip r:embed="rId5" cstate="print"/>
            <a:srcRect/>
            <a:stretch>
              <a:fillRect/>
            </a:stretch>
          </p:blipFill>
          <p:spPr bwMode="auto">
            <a:xfrm>
              <a:off x="2771800" y="3861048"/>
              <a:ext cx="779463" cy="725487"/>
            </a:xfrm>
            <a:prstGeom prst="rect">
              <a:avLst/>
            </a:prstGeom>
            <a:noFill/>
            <a:ln w="9525">
              <a:noFill/>
              <a:miter lim="800000"/>
              <a:headEnd/>
              <a:tailEnd/>
            </a:ln>
          </p:spPr>
        </p:pic>
        <p:pic>
          <p:nvPicPr>
            <p:cNvPr id="73756" name="Picture 16"/>
            <p:cNvPicPr>
              <a:picLocks noChangeAspect="1" noChangeArrowheads="1"/>
            </p:cNvPicPr>
            <p:nvPr/>
          </p:nvPicPr>
          <p:blipFill>
            <a:blip r:embed="rId6" cstate="print"/>
            <a:srcRect/>
            <a:stretch>
              <a:fillRect/>
            </a:stretch>
          </p:blipFill>
          <p:spPr bwMode="auto">
            <a:xfrm>
              <a:off x="1331640" y="3316213"/>
              <a:ext cx="1438275" cy="904875"/>
            </a:xfrm>
            <a:prstGeom prst="rect">
              <a:avLst/>
            </a:prstGeom>
            <a:noFill/>
            <a:ln w="9525">
              <a:noFill/>
              <a:miter lim="800000"/>
              <a:headEnd/>
              <a:tailEnd/>
            </a:ln>
          </p:spPr>
        </p:pic>
      </p:grpSp>
      <p:sp>
        <p:nvSpPr>
          <p:cNvPr id="26" name="文字方塊 23"/>
          <p:cNvSpPr txBox="1">
            <a:spLocks noChangeArrowheads="1"/>
          </p:cNvSpPr>
          <p:nvPr/>
        </p:nvSpPr>
        <p:spPr bwMode="auto">
          <a:xfrm>
            <a:off x="1184275" y="4365625"/>
            <a:ext cx="1644650" cy="366713"/>
          </a:xfrm>
          <a:prstGeom prst="rect">
            <a:avLst/>
          </a:prstGeom>
          <a:noFill/>
          <a:ln w="9525">
            <a:noFill/>
            <a:miter lim="800000"/>
            <a:headEnd/>
            <a:tailEnd/>
          </a:ln>
        </p:spPr>
        <p:txBody>
          <a:bodyPr wrap="none">
            <a:spAutoFit/>
          </a:bodyPr>
          <a:lstStyle/>
          <a:p>
            <a:r>
              <a:rPr lang="zh-TW" altLang="en-US" smtClean="0">
                <a:solidFill>
                  <a:schemeClr val="tx2"/>
                </a:solidFill>
                <a:latin typeface="Calibri" pitchFamily="34" charset="0"/>
                <a:ea typeface="微軟正黑體" pitchFamily="34" charset="-120"/>
              </a:rPr>
              <a:t>远程监看</a:t>
            </a:r>
            <a:r>
              <a:rPr lang="en-US" altLang="zh-TW" smtClean="0">
                <a:solidFill>
                  <a:schemeClr val="tx2"/>
                </a:solidFill>
                <a:latin typeface="Calibri" pitchFamily="34" charset="0"/>
                <a:ea typeface="微軟正黑體" pitchFamily="34" charset="-120"/>
              </a:rPr>
              <a:t>/</a:t>
            </a:r>
            <a:r>
              <a:rPr lang="zh-TW" altLang="en-US">
                <a:solidFill>
                  <a:schemeClr val="tx2"/>
                </a:solidFill>
                <a:latin typeface="Calibri" pitchFamily="34" charset="0"/>
                <a:ea typeface="微軟正黑體" pitchFamily="34" charset="-120"/>
              </a:rPr>
              <a:t>回放</a:t>
            </a:r>
          </a:p>
        </p:txBody>
      </p:sp>
      <p:pic>
        <p:nvPicPr>
          <p:cNvPr id="20" name="Object 6"/>
          <p:cNvPicPr>
            <a:picLocks noChangeAspect="1" noChangeArrowheads="1"/>
          </p:cNvPicPr>
          <p:nvPr/>
        </p:nvPicPr>
        <p:blipFill>
          <a:blip r:embed="rId7" cstate="print"/>
          <a:srcRect/>
          <a:stretch>
            <a:fillRect/>
          </a:stretch>
        </p:blipFill>
        <p:spPr bwMode="auto">
          <a:xfrm>
            <a:off x="2209800" y="2997200"/>
            <a:ext cx="4665663" cy="2768600"/>
          </a:xfrm>
          <a:prstGeom prst="rect">
            <a:avLst/>
          </a:prstGeom>
          <a:noFill/>
          <a:ln w="9525">
            <a:noFill/>
            <a:miter lim="800000"/>
            <a:headEnd/>
            <a:tailEnd/>
          </a:ln>
        </p:spPr>
      </p:pic>
      <p:sp>
        <p:nvSpPr>
          <p:cNvPr id="32" name="文字方塊 31"/>
          <p:cNvSpPr txBox="1"/>
          <p:nvPr/>
        </p:nvSpPr>
        <p:spPr>
          <a:xfrm>
            <a:off x="2255838" y="2997200"/>
            <a:ext cx="1387475" cy="366713"/>
          </a:xfrm>
          <a:prstGeom prst="rect">
            <a:avLst/>
          </a:prstGeom>
          <a:solidFill>
            <a:schemeClr val="accent1">
              <a:lumMod val="20000"/>
              <a:lumOff val="80000"/>
              <a:alpha val="50000"/>
            </a:schemeClr>
          </a:solidFill>
        </p:spPr>
        <p:txBody>
          <a:bodyPr wrap="none">
            <a:spAutoFit/>
          </a:bodyPr>
          <a:lstStyle/>
          <a:p>
            <a:pPr>
              <a:defRPr/>
            </a:pPr>
            <a:r>
              <a:rPr lang="en-US" altLang="zh-TW" b="1" smtClean="0">
                <a:solidFill>
                  <a:schemeClr val="tx2"/>
                </a:solidFill>
                <a:latin typeface="Calibri" pitchFamily="34" charset="0"/>
                <a:ea typeface="微軟正黑體" pitchFamily="34" charset="-120"/>
              </a:rPr>
              <a:t>HD</a:t>
            </a:r>
            <a:r>
              <a:rPr lang="zh-TW" altLang="en-US" b="1" smtClean="0">
                <a:solidFill>
                  <a:schemeClr val="tx2"/>
                </a:solidFill>
                <a:latin typeface="Calibri" pitchFamily="34" charset="0"/>
                <a:ea typeface="微軟正黑體" pitchFamily="34" charset="-120"/>
              </a:rPr>
              <a:t>本地监控</a:t>
            </a:r>
            <a:endParaRPr lang="zh-TW" altLang="en-US" b="1">
              <a:solidFill>
                <a:schemeClr val="tx2"/>
              </a:solidFill>
              <a:latin typeface="Calibri" pitchFamily="34" charset="0"/>
              <a:ea typeface="微軟正黑體" pitchFamily="34" charset="-120"/>
            </a:endParaRPr>
          </a:p>
        </p:txBody>
      </p:sp>
      <p:cxnSp>
        <p:nvCxnSpPr>
          <p:cNvPr id="36" name="直線接點 35"/>
          <p:cNvCxnSpPr/>
          <p:nvPr/>
        </p:nvCxnSpPr>
        <p:spPr>
          <a:xfrm rot="10800000" flipV="1">
            <a:off x="4356100" y="3933825"/>
            <a:ext cx="431800" cy="287338"/>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pic>
        <p:nvPicPr>
          <p:cNvPr id="68616" name="Picture 8" descr="C:\Users\Andrew\Desktop\Untitled-1.png"/>
          <p:cNvPicPr>
            <a:picLocks noChangeAspect="1" noChangeArrowheads="1"/>
          </p:cNvPicPr>
          <p:nvPr/>
        </p:nvPicPr>
        <p:blipFill>
          <a:blip r:embed="rId8" cstate="print"/>
          <a:srcRect/>
          <a:stretch>
            <a:fillRect/>
          </a:stretch>
        </p:blipFill>
        <p:spPr bwMode="auto">
          <a:xfrm>
            <a:off x="5003800" y="1557338"/>
            <a:ext cx="2808288" cy="1871662"/>
          </a:xfrm>
          <a:prstGeom prst="rect">
            <a:avLst/>
          </a:prstGeom>
          <a:noFill/>
          <a:ln w="9525">
            <a:noFill/>
            <a:miter lim="800000"/>
            <a:headEnd/>
            <a:tailEnd/>
          </a:ln>
        </p:spPr>
      </p:pic>
      <p:sp>
        <p:nvSpPr>
          <p:cNvPr id="1041" name="文字方塊 38"/>
          <p:cNvSpPr txBox="1">
            <a:spLocks noChangeArrowheads="1"/>
          </p:cNvSpPr>
          <p:nvPr/>
        </p:nvSpPr>
        <p:spPr bwMode="auto">
          <a:xfrm>
            <a:off x="4956175" y="4273550"/>
            <a:ext cx="2289473" cy="369332"/>
          </a:xfrm>
          <a:prstGeom prst="rect">
            <a:avLst/>
          </a:prstGeom>
          <a:noFill/>
          <a:ln w="9525">
            <a:noFill/>
            <a:miter lim="800000"/>
            <a:headEnd/>
            <a:tailEnd/>
          </a:ln>
        </p:spPr>
        <p:txBody>
          <a:bodyPr wrap="none">
            <a:spAutoFit/>
          </a:bodyPr>
          <a:lstStyle/>
          <a:p>
            <a:pPr>
              <a:defRPr/>
            </a:pPr>
            <a:r>
              <a:rPr lang="en-US" altLang="zh-TW" smtClean="0">
                <a:latin typeface="+mn-lt"/>
                <a:ea typeface="新細明體" charset="-120"/>
              </a:rPr>
              <a:t>Multi-site</a:t>
            </a:r>
            <a:r>
              <a:rPr lang="en-US" smtClean="0">
                <a:latin typeface="+mn-lt"/>
                <a:ea typeface="新細明體" charset="-120"/>
              </a:rPr>
              <a:t>VioStor </a:t>
            </a:r>
            <a:r>
              <a:rPr lang="en-US" dirty="0">
                <a:latin typeface="+mn-lt"/>
                <a:ea typeface="新細明體" charset="-120"/>
              </a:rPr>
              <a:t>NVR</a:t>
            </a:r>
          </a:p>
        </p:txBody>
      </p:sp>
      <p:pic>
        <p:nvPicPr>
          <p:cNvPr id="73744" name="Picture 9" descr="C:\Users\Andrew\Desktop\8040Pro.png"/>
          <p:cNvPicPr>
            <a:picLocks noChangeAspect="1" noChangeArrowheads="1"/>
          </p:cNvPicPr>
          <p:nvPr/>
        </p:nvPicPr>
        <p:blipFill>
          <a:blip r:embed="rId9" cstate="print"/>
          <a:srcRect/>
          <a:stretch>
            <a:fillRect/>
          </a:stretch>
        </p:blipFill>
        <p:spPr bwMode="auto">
          <a:xfrm>
            <a:off x="3563938" y="2708275"/>
            <a:ext cx="2808287" cy="1873250"/>
          </a:xfrm>
          <a:prstGeom prst="rect">
            <a:avLst/>
          </a:prstGeom>
          <a:noFill/>
          <a:ln w="9525">
            <a:noFill/>
            <a:miter lim="800000"/>
            <a:headEnd/>
            <a:tailEnd/>
          </a:ln>
        </p:spPr>
      </p:pic>
      <p:pic>
        <p:nvPicPr>
          <p:cNvPr id="3" name="Object 10"/>
          <p:cNvPicPr>
            <a:picLocks noChangeAspect="1" noChangeArrowheads="1"/>
          </p:cNvPicPr>
          <p:nvPr/>
        </p:nvPicPr>
        <p:blipFill>
          <a:blip r:embed="rId7" cstate="print"/>
          <a:srcRect/>
          <a:stretch>
            <a:fillRect/>
          </a:stretch>
        </p:blipFill>
        <p:spPr bwMode="auto">
          <a:xfrm>
            <a:off x="4716463" y="2276475"/>
            <a:ext cx="2649537" cy="1573213"/>
          </a:xfrm>
          <a:prstGeom prst="rect">
            <a:avLst/>
          </a:prstGeom>
          <a:noFill/>
          <a:ln w="9525">
            <a:noFill/>
            <a:miter lim="800000"/>
            <a:headEnd/>
            <a:tailEnd/>
          </a:ln>
        </p:spPr>
      </p:pic>
      <p:sp>
        <p:nvSpPr>
          <p:cNvPr id="44" name="文字方塊 43"/>
          <p:cNvSpPr txBox="1">
            <a:spLocks noChangeArrowheads="1"/>
          </p:cNvSpPr>
          <p:nvPr/>
        </p:nvSpPr>
        <p:spPr bwMode="auto">
          <a:xfrm>
            <a:off x="6540500" y="3068638"/>
            <a:ext cx="1168400" cy="369887"/>
          </a:xfrm>
          <a:prstGeom prst="rect">
            <a:avLst/>
          </a:prstGeom>
          <a:noFill/>
          <a:ln w="9525">
            <a:noFill/>
            <a:miter lim="800000"/>
            <a:headEnd/>
            <a:tailEnd/>
          </a:ln>
        </p:spPr>
        <p:txBody>
          <a:bodyPr wrap="none">
            <a:spAutoFit/>
          </a:bodyPr>
          <a:lstStyle/>
          <a:p>
            <a:pPr>
              <a:defRPr/>
            </a:pPr>
            <a:r>
              <a:rPr lang="en-US">
                <a:latin typeface="+mn-lt"/>
                <a:ea typeface="新細明體" charset="-120"/>
              </a:rPr>
              <a:t>Turbo NAS</a:t>
            </a:r>
          </a:p>
        </p:txBody>
      </p:sp>
      <p:grpSp>
        <p:nvGrpSpPr>
          <p:cNvPr id="4" name="群組 34"/>
          <p:cNvGrpSpPr>
            <a:grpSpLocks/>
          </p:cNvGrpSpPr>
          <p:nvPr/>
        </p:nvGrpSpPr>
        <p:grpSpPr bwMode="auto">
          <a:xfrm>
            <a:off x="323850" y="5013325"/>
            <a:ext cx="1944688" cy="1806575"/>
            <a:chOff x="323849" y="5013325"/>
            <a:chExt cx="1945446" cy="1805420"/>
          </a:xfrm>
        </p:grpSpPr>
        <p:grpSp>
          <p:nvGrpSpPr>
            <p:cNvPr id="5" name="群組 49"/>
            <p:cNvGrpSpPr>
              <a:grpSpLocks/>
            </p:cNvGrpSpPr>
            <p:nvPr/>
          </p:nvGrpSpPr>
          <p:grpSpPr bwMode="auto">
            <a:xfrm>
              <a:off x="323849" y="5516520"/>
              <a:ext cx="1895474" cy="1302225"/>
              <a:chOff x="323528" y="5517232"/>
              <a:chExt cx="1895928" cy="1302073"/>
            </a:xfrm>
          </p:grpSpPr>
          <p:pic>
            <p:nvPicPr>
              <p:cNvPr id="73751" name="Picture 11" descr="D:\qnap\office\pic\VMobile\VMobile-for-Windows-PDA-phone.png"/>
              <p:cNvPicPr>
                <a:picLocks noChangeAspect="1" noChangeArrowheads="1"/>
              </p:cNvPicPr>
              <p:nvPr/>
            </p:nvPicPr>
            <p:blipFill>
              <a:blip r:embed="rId10" cstate="print"/>
              <a:srcRect/>
              <a:stretch>
                <a:fillRect/>
              </a:stretch>
            </p:blipFill>
            <p:spPr bwMode="auto">
              <a:xfrm>
                <a:off x="1619672" y="5565688"/>
                <a:ext cx="599784" cy="959655"/>
              </a:xfrm>
              <a:prstGeom prst="rect">
                <a:avLst/>
              </a:prstGeom>
              <a:noFill/>
              <a:ln w="9525">
                <a:noFill/>
                <a:miter lim="800000"/>
                <a:headEnd/>
                <a:tailEnd/>
              </a:ln>
            </p:spPr>
          </p:pic>
          <p:pic>
            <p:nvPicPr>
              <p:cNvPr id="73752" name="Picture 12" descr="D:\qnap\office\pic\VMobile\VMobile for iPhone_BANNE.png"/>
              <p:cNvPicPr>
                <a:picLocks noChangeAspect="1" noChangeArrowheads="1"/>
              </p:cNvPicPr>
              <p:nvPr/>
            </p:nvPicPr>
            <p:blipFill>
              <a:blip r:embed="rId11" cstate="print"/>
              <a:srcRect r="-311" b="418"/>
              <a:stretch>
                <a:fillRect/>
              </a:stretch>
            </p:blipFill>
            <p:spPr bwMode="auto">
              <a:xfrm>
                <a:off x="1043609" y="5517934"/>
                <a:ext cx="504027" cy="965623"/>
              </a:xfrm>
              <a:prstGeom prst="rect">
                <a:avLst/>
              </a:prstGeom>
              <a:noFill/>
              <a:ln w="9525">
                <a:noFill/>
                <a:miter lim="800000"/>
                <a:headEnd/>
                <a:tailEnd/>
              </a:ln>
            </p:spPr>
          </p:pic>
          <p:pic>
            <p:nvPicPr>
              <p:cNvPr id="73753" name="Picture 13"/>
              <p:cNvPicPr>
                <a:picLocks noChangeAspect="1" noChangeArrowheads="1"/>
              </p:cNvPicPr>
              <p:nvPr/>
            </p:nvPicPr>
            <p:blipFill>
              <a:blip r:embed="rId12" cstate="print"/>
              <a:srcRect/>
              <a:stretch>
                <a:fillRect/>
              </a:stretch>
            </p:blipFill>
            <p:spPr bwMode="auto">
              <a:xfrm>
                <a:off x="323528" y="5517232"/>
                <a:ext cx="638821" cy="849694"/>
              </a:xfrm>
              <a:prstGeom prst="rect">
                <a:avLst/>
              </a:prstGeom>
              <a:noFill/>
              <a:ln w="9525">
                <a:noFill/>
                <a:miter lim="800000"/>
                <a:headEnd/>
                <a:tailEnd/>
              </a:ln>
            </p:spPr>
          </p:pic>
          <p:sp>
            <p:nvSpPr>
              <p:cNvPr id="73754" name="文字方塊 48"/>
              <p:cNvSpPr txBox="1">
                <a:spLocks noChangeArrowheads="1"/>
              </p:cNvSpPr>
              <p:nvPr/>
            </p:nvSpPr>
            <p:spPr bwMode="auto">
              <a:xfrm>
                <a:off x="755600" y="6452870"/>
                <a:ext cx="1099242" cy="366435"/>
              </a:xfrm>
              <a:prstGeom prst="rect">
                <a:avLst/>
              </a:prstGeom>
              <a:noFill/>
              <a:ln w="9525">
                <a:noFill/>
                <a:miter lim="800000"/>
                <a:headEnd/>
                <a:tailEnd/>
              </a:ln>
            </p:spPr>
            <p:txBody>
              <a:bodyPr wrap="none">
                <a:spAutoFit/>
              </a:bodyPr>
              <a:lstStyle/>
              <a:p>
                <a:r>
                  <a:rPr lang="zh-TW" altLang="en-US" smtClean="0">
                    <a:solidFill>
                      <a:schemeClr val="tx2"/>
                    </a:solidFill>
                    <a:latin typeface="Calibri" pitchFamily="34" charset="0"/>
                    <a:ea typeface="微軟正黑體" pitchFamily="34" charset="-120"/>
                  </a:rPr>
                  <a:t>手机监控</a:t>
                </a:r>
                <a:endParaRPr lang="zh-TW" altLang="en-US">
                  <a:solidFill>
                    <a:schemeClr val="tx2"/>
                  </a:solidFill>
                  <a:latin typeface="Calibri" pitchFamily="34" charset="0"/>
                  <a:ea typeface="微軟正黑體" pitchFamily="34" charset="-120"/>
                </a:endParaRPr>
              </a:p>
            </p:txBody>
          </p:sp>
        </p:grpSp>
        <p:sp>
          <p:nvSpPr>
            <p:cNvPr id="51" name="弧形 50"/>
            <p:cNvSpPr/>
            <p:nvPr/>
          </p:nvSpPr>
          <p:spPr>
            <a:xfrm>
              <a:off x="1692807" y="5013325"/>
              <a:ext cx="576488" cy="502916"/>
            </a:xfrm>
            <a:prstGeom prst="arc">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2" name="弧形 51"/>
            <p:cNvSpPr/>
            <p:nvPr/>
          </p:nvSpPr>
          <p:spPr>
            <a:xfrm>
              <a:off x="1548289" y="5157696"/>
              <a:ext cx="576487" cy="502915"/>
            </a:xfrm>
            <a:prstGeom prst="arc">
              <a:avLst/>
            </a:prstGeom>
            <a:ln w="25400">
              <a:solidFill>
                <a:schemeClr val="tx1"/>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20"/>
                                        </p:tgtEl>
                                        <p:attrNameLst>
                                          <p:attrName>style.visibility</p:attrName>
                                        </p:attrNameLst>
                                      </p:cBhvr>
                                      <p:to>
                                        <p:strVal val="visible"/>
                                      </p:to>
                                    </p:set>
                                  </p:childTnLst>
                                </p:cTn>
                              </p:par>
                            </p:childTnLst>
                          </p:cTn>
                        </p:par>
                        <p:par>
                          <p:cTn id="10" fill="hold">
                            <p:stCondLst>
                              <p:cond delay="500"/>
                            </p:stCondLst>
                            <p:childTnLst>
                              <p:par>
                                <p:cTn id="11" presetID="4"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500"/>
                                        <p:tgtEl>
                                          <p:spTgt spid="8"/>
                                        </p:tgtEl>
                                      </p:cBhvr>
                                    </p:animEffect>
                                  </p:childTnLst>
                                </p:cTn>
                              </p:par>
                            </p:childTnLst>
                          </p:cTn>
                        </p:par>
                        <p:par>
                          <p:cTn id="14" fill="hold">
                            <p:stCondLst>
                              <p:cond delay="1000"/>
                            </p:stCondLst>
                            <p:childTnLst>
                              <p:par>
                                <p:cTn id="15" presetID="3" presetClass="entr" presetSubtype="10"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linds(horizontal)">
                                      <p:cBhvr>
                                        <p:cTn id="17" dur="500"/>
                                        <p:tgtEl>
                                          <p:spTgt spid="2"/>
                                        </p:tgtEl>
                                      </p:cBhvr>
                                    </p:animEffect>
                                  </p:childTnLst>
                                </p:cTn>
                              </p:par>
                            </p:childTnLst>
                          </p:cTn>
                        </p:par>
                        <p:par>
                          <p:cTn id="18" fill="hold">
                            <p:stCondLst>
                              <p:cond delay="1500"/>
                            </p:stCondLst>
                            <p:childTnLst>
                              <p:par>
                                <p:cTn id="19" presetID="1"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childTnLst>
                                </p:cTn>
                              </p:par>
                            </p:childTnLst>
                          </p:cTn>
                        </p:par>
                        <p:par>
                          <p:cTn id="21" fill="hold">
                            <p:stCondLst>
                              <p:cond delay="1500"/>
                            </p:stCondLst>
                            <p:childTnLst>
                              <p:par>
                                <p:cTn id="22" presetID="1" presetClass="entr" presetSubtype="0" fill="hold" nodeType="afterEffect">
                                  <p:stCondLst>
                                    <p:cond delay="0"/>
                                  </p:stCondLst>
                                  <p:childTnLst>
                                    <p:set>
                                      <p:cBhvr>
                                        <p:cTn id="23" dur="1" fill="hold">
                                          <p:stCondLst>
                                            <p:cond delay="0"/>
                                          </p:stCondLst>
                                        </p:cTn>
                                        <p:tgtEl>
                                          <p:spTgt spid="42"/>
                                        </p:tgtEl>
                                        <p:attrNameLst>
                                          <p:attrName>style.visibility</p:attrName>
                                        </p:attrNameLst>
                                      </p:cBhvr>
                                      <p:to>
                                        <p:strVal val="visible"/>
                                      </p:to>
                                    </p:set>
                                  </p:childTnLst>
                                </p:cTn>
                              </p:par>
                            </p:childTnLst>
                          </p:cTn>
                        </p:par>
                        <p:par>
                          <p:cTn id="24" fill="hold">
                            <p:stCondLst>
                              <p:cond delay="1500"/>
                            </p:stCondLst>
                            <p:childTnLst>
                              <p:par>
                                <p:cTn id="25" presetID="1"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par>
                          <p:cTn id="27" fill="hold">
                            <p:stCondLst>
                              <p:cond delay="1500"/>
                            </p:stCondLst>
                            <p:childTnLst>
                              <p:par>
                                <p:cTn id="28" presetID="1" presetClass="entr" presetSubtype="0"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childTnLst>
                                </p:cTn>
                              </p:par>
                            </p:childTnLst>
                          </p:cTn>
                        </p:par>
                        <p:par>
                          <p:cTn id="30" fill="hold">
                            <p:stCondLst>
                              <p:cond delay="1500"/>
                            </p:stCondLst>
                            <p:childTnLst>
                              <p:par>
                                <p:cTn id="31" presetID="4" presetClass="entr" presetSubtype="16" fill="hold" nodeType="afterEffect">
                                  <p:stCondLst>
                                    <p:cond delay="0"/>
                                  </p:stCondLst>
                                  <p:childTnLst>
                                    <p:set>
                                      <p:cBhvr>
                                        <p:cTn id="32" dur="1" fill="hold">
                                          <p:stCondLst>
                                            <p:cond delay="0"/>
                                          </p:stCondLst>
                                        </p:cTn>
                                        <p:tgtEl>
                                          <p:spTgt spid="68616"/>
                                        </p:tgtEl>
                                        <p:attrNameLst>
                                          <p:attrName>style.visibility</p:attrName>
                                        </p:attrNameLst>
                                      </p:cBhvr>
                                      <p:to>
                                        <p:strVal val="visible"/>
                                      </p:to>
                                    </p:set>
                                    <p:animEffect transition="in" filter="box(in)">
                                      <p:cBhvr>
                                        <p:cTn id="33" dur="500"/>
                                        <p:tgtEl>
                                          <p:spTgt spid="68616"/>
                                        </p:tgtEl>
                                      </p:cBhvr>
                                    </p:animEffect>
                                  </p:childTnLst>
                                </p:cTn>
                              </p:par>
                              <p:par>
                                <p:cTn id="34" presetID="1" presetClass="entr" presetSubtype="0"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childTnLst>
                                </p:cTn>
                              </p:par>
                            </p:childTnLst>
                          </p:cTn>
                        </p:par>
                        <p:par>
                          <p:cTn id="36" fill="hold">
                            <p:stCondLst>
                              <p:cond delay="2000"/>
                            </p:stCondLst>
                            <p:childTnLst>
                              <p:par>
                                <p:cTn id="37" presetID="1" presetClass="entr" presetSubtype="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par>
                          <p:cTn id="39" fill="hold">
                            <p:stCondLst>
                              <p:cond delay="2000"/>
                            </p:stCondLst>
                            <p:childTnLst>
                              <p:par>
                                <p:cTn id="40" presetID="4" presetClass="entr" presetSubtype="16" fill="hold" nodeType="afterEffect">
                                  <p:stCondLst>
                                    <p:cond delay="500"/>
                                  </p:stCondLst>
                                  <p:childTnLst>
                                    <p:set>
                                      <p:cBhvr>
                                        <p:cTn id="41" dur="1" fill="hold">
                                          <p:stCondLst>
                                            <p:cond delay="0"/>
                                          </p:stCondLst>
                                        </p:cTn>
                                        <p:tgtEl>
                                          <p:spTgt spid="33"/>
                                        </p:tgtEl>
                                        <p:attrNameLst>
                                          <p:attrName>style.visibility</p:attrName>
                                        </p:attrNameLst>
                                      </p:cBhvr>
                                      <p:to>
                                        <p:strVal val="visible"/>
                                      </p:to>
                                    </p:set>
                                    <p:animEffect transition="in" filter="box(in)">
                                      <p:cBhvr>
                                        <p:cTn id="42" dur="500"/>
                                        <p:tgtEl>
                                          <p:spTgt spid="33"/>
                                        </p:tgtEl>
                                      </p:cBhvr>
                                    </p:animEffect>
                                  </p:childTnLst>
                                </p:cTn>
                              </p:par>
                            </p:childTnLst>
                          </p:cTn>
                        </p:par>
                        <p:par>
                          <p:cTn id="43" fill="hold">
                            <p:stCondLst>
                              <p:cond delay="3000"/>
                            </p:stCondLst>
                            <p:childTnLst>
                              <p:par>
                                <p:cTn id="44" presetID="1" presetClass="entr" presetSubtype="0"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childTnLst>
                                </p:cTn>
                              </p:par>
                            </p:childTnLst>
                          </p:cTn>
                        </p:par>
                        <p:par>
                          <p:cTn id="46" fill="hold">
                            <p:stCondLst>
                              <p:cond delay="3000"/>
                            </p:stCondLst>
                            <p:childTnLst>
                              <p:par>
                                <p:cTn id="47" presetID="4" presetClass="entr" presetSubtype="16" fill="hold" nodeType="afterEffect">
                                  <p:stCondLst>
                                    <p:cond delay="500"/>
                                  </p:stCondLst>
                                  <p:childTnLst>
                                    <p:set>
                                      <p:cBhvr>
                                        <p:cTn id="48" dur="1" fill="hold">
                                          <p:stCondLst>
                                            <p:cond delay="0"/>
                                          </p:stCondLst>
                                        </p:cTn>
                                        <p:tgtEl>
                                          <p:spTgt spid="4"/>
                                        </p:tgtEl>
                                        <p:attrNameLst>
                                          <p:attrName>style.visibility</p:attrName>
                                        </p:attrNameLst>
                                      </p:cBhvr>
                                      <p:to>
                                        <p:strVal val="visible"/>
                                      </p:to>
                                    </p:set>
                                    <p:animEffect transition="in" filter="box(in)">
                                      <p:cBhvr>
                                        <p:cTn id="4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6" grpId="0"/>
      <p:bldP spid="32" grpId="0" animBg="1"/>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5" name="標題 1"/>
          <p:cNvSpPr>
            <a:spLocks/>
          </p:cNvSpPr>
          <p:nvPr/>
        </p:nvSpPr>
        <p:spPr bwMode="auto">
          <a:xfrm>
            <a:off x="457200" y="274638"/>
            <a:ext cx="8229600" cy="1143000"/>
          </a:xfrm>
          <a:prstGeom prst="rect">
            <a:avLst/>
          </a:prstGeom>
          <a:noFill/>
          <a:ln w="9525">
            <a:noFill/>
            <a:miter lim="800000"/>
            <a:headEnd/>
            <a:tailEnd/>
          </a:ln>
        </p:spPr>
        <p:txBody>
          <a:bodyPr anchor="ctr"/>
          <a:lstStyle/>
          <a:p>
            <a:pPr algn="ctr" eaLnBrk="0" hangingPunct="0"/>
            <a:endParaRPr lang="zh-TW" altLang="en-US" sz="3600" b="1" dirty="0">
              <a:solidFill>
                <a:schemeClr val="tx2"/>
              </a:solidFill>
              <a:latin typeface="微軟正黑體" pitchFamily="34" charset="-120"/>
              <a:ea typeface="微軟正黑體" pitchFamily="34" charset="-120"/>
            </a:endParaRPr>
          </a:p>
        </p:txBody>
      </p:sp>
      <p:sp>
        <p:nvSpPr>
          <p:cNvPr id="240646" name="內容版面配置區 2"/>
          <p:cNvSpPr>
            <a:spLocks/>
          </p:cNvSpPr>
          <p:nvPr/>
        </p:nvSpPr>
        <p:spPr bwMode="auto">
          <a:xfrm>
            <a:off x="0" y="1412875"/>
            <a:ext cx="9010650" cy="4525963"/>
          </a:xfrm>
          <a:prstGeom prst="rect">
            <a:avLst/>
          </a:prstGeom>
          <a:noFill/>
          <a:ln w="9525">
            <a:noFill/>
            <a:miter lim="800000"/>
            <a:headEnd/>
            <a:tailEnd/>
          </a:ln>
        </p:spPr>
        <p:txBody>
          <a:bodyPr/>
          <a:lstStyle/>
          <a:p>
            <a:pPr marL="342900" indent="-342900" eaLnBrk="0" hangingPunct="0">
              <a:spcBef>
                <a:spcPct val="20000"/>
              </a:spcBef>
              <a:buFont typeface="Wingdings" pitchFamily="2" charset="2"/>
              <a:buChar char="Ø"/>
            </a:pPr>
            <a:endParaRPr lang="zh-TW" altLang="en-US" sz="2800" dirty="0">
              <a:latin typeface="Calibri" pitchFamily="34" charset="0"/>
              <a:ea typeface="微軟正黑體" pitchFamily="34" charset="-120"/>
            </a:endParaRPr>
          </a:p>
        </p:txBody>
      </p:sp>
      <p:sp>
        <p:nvSpPr>
          <p:cNvPr id="7" name="標題 6"/>
          <p:cNvSpPr>
            <a:spLocks noGrp="1"/>
          </p:cNvSpPr>
          <p:nvPr>
            <p:ph type="title"/>
          </p:nvPr>
        </p:nvSpPr>
        <p:spPr/>
        <p:txBody>
          <a:bodyPr/>
          <a:lstStyle/>
          <a:p>
            <a:r>
              <a:rPr lang="en-US" altLang="zh-TW" smtClean="0"/>
              <a:t>NVR</a:t>
            </a:r>
            <a:r>
              <a:rPr lang="zh-TW" altLang="en-US" smtClean="0"/>
              <a:t>的最佳卖点</a:t>
            </a:r>
            <a:endParaRPr lang="zh-TW" altLang="en-US" dirty="0"/>
          </a:p>
        </p:txBody>
      </p:sp>
      <p:sp>
        <p:nvSpPr>
          <p:cNvPr id="8" name="內容版面配置區 7"/>
          <p:cNvSpPr>
            <a:spLocks noGrp="1"/>
          </p:cNvSpPr>
          <p:nvPr>
            <p:ph idx="1"/>
          </p:nvPr>
        </p:nvSpPr>
        <p:spPr/>
        <p:txBody>
          <a:bodyPr>
            <a:normAutofit/>
          </a:bodyPr>
          <a:lstStyle/>
          <a:p>
            <a:r>
              <a:rPr lang="zh-TW" altLang="en-US" smtClean="0"/>
              <a:t>最佳多点</a:t>
            </a:r>
            <a:r>
              <a:rPr lang="en-US" altLang="zh-TW" smtClean="0"/>
              <a:t>(</a:t>
            </a:r>
            <a:r>
              <a:rPr lang="en-US" altLang="zh-TW" smtClean="0"/>
              <a:t>Multi-site</a:t>
            </a:r>
            <a:r>
              <a:rPr lang="en-US" altLang="zh-TW" smtClean="0"/>
              <a:t>)</a:t>
            </a:r>
            <a:r>
              <a:rPr lang="zh-TW" altLang="en-US" smtClean="0"/>
              <a:t>解决方案：</a:t>
            </a:r>
            <a:endParaRPr lang="en-US" altLang="zh-TW" dirty="0" smtClean="0"/>
          </a:p>
          <a:p>
            <a:pPr lvl="1"/>
            <a:r>
              <a:rPr lang="zh-CN" altLang="en-US" smtClean="0"/>
              <a:t>简化客户端的管理营运成本，客户不需要多准备多台</a:t>
            </a:r>
            <a:r>
              <a:rPr lang="en-US" altLang="zh-TW" smtClean="0"/>
              <a:t>PC</a:t>
            </a:r>
            <a:r>
              <a:rPr lang="zh-CN" altLang="en-US" smtClean="0"/>
              <a:t>，也不需要准备多余的人力来做设定</a:t>
            </a:r>
            <a:r>
              <a:rPr lang="en-US" altLang="zh-TW" smtClean="0"/>
              <a:t>!</a:t>
            </a:r>
            <a:endParaRPr lang="en-US" altLang="zh-TW" dirty="0" smtClean="0"/>
          </a:p>
          <a:p>
            <a:pPr lvl="1"/>
            <a:r>
              <a:rPr lang="zh-CN" altLang="en-US" smtClean="0"/>
              <a:t>非常适合运用在银行</a:t>
            </a:r>
            <a:r>
              <a:rPr lang="en-US" altLang="zh-TW" smtClean="0"/>
              <a:t>ATM</a:t>
            </a:r>
            <a:r>
              <a:rPr lang="zh-CN" altLang="en-US" smtClean="0"/>
              <a:t>、便利商店、加油站、咖   啡厅、餐厅等连锁型客户</a:t>
            </a:r>
            <a:endParaRPr lang="zh-TW" altLang="en-US" dirty="0" smtClean="0"/>
          </a:p>
          <a:p>
            <a:endParaRPr lang="zh-TW" altLang="en-US" dirty="0" smtClean="0"/>
          </a:p>
          <a:p>
            <a:r>
              <a:rPr lang="zh-TW" altLang="en-US" smtClean="0"/>
              <a:t>本机输出</a:t>
            </a:r>
            <a:r>
              <a:rPr lang="en-US" altLang="zh-TW" smtClean="0"/>
              <a:t>(</a:t>
            </a:r>
            <a:r>
              <a:rPr lang="en-US" altLang="zh-TW" dirty="0" smtClean="0"/>
              <a:t>Local </a:t>
            </a:r>
            <a:r>
              <a:rPr lang="en-US" altLang="zh-TW" smtClean="0"/>
              <a:t>display</a:t>
            </a:r>
            <a:r>
              <a:rPr lang="en-US" altLang="zh-TW" smtClean="0"/>
              <a:t>)</a:t>
            </a:r>
            <a:r>
              <a:rPr lang="zh-CN" altLang="en-US" smtClean="0"/>
              <a:t>：省钱好用又耐用</a:t>
            </a:r>
            <a:endParaRPr lang="en-US" altLang="zh-TW" dirty="0" smtClean="0"/>
          </a:p>
          <a:p>
            <a:pPr lvl="1"/>
            <a:r>
              <a:rPr lang="zh-CN" altLang="en-US" smtClean="0"/>
              <a:t>有效节省一台</a:t>
            </a:r>
            <a:r>
              <a:rPr lang="en-US" altLang="zh-TW" smtClean="0"/>
              <a:t>PC</a:t>
            </a:r>
            <a:r>
              <a:rPr lang="zh-TW" altLang="en-US" dirty="0" smtClean="0"/>
              <a:t>的成本</a:t>
            </a:r>
            <a:endParaRPr lang="en-US" altLang="zh-TW" dirty="0" smtClean="0"/>
          </a:p>
          <a:p>
            <a:pPr lvl="1"/>
            <a:r>
              <a:rPr lang="zh-TW" altLang="en-US" dirty="0" smtClean="0"/>
              <a:t>直接接上</a:t>
            </a:r>
            <a:r>
              <a:rPr lang="en-US" altLang="zh-TW" dirty="0" smtClean="0"/>
              <a:t>Mouse</a:t>
            </a:r>
            <a:r>
              <a:rPr lang="zh-TW" altLang="en-US" dirty="0" smtClean="0"/>
              <a:t>和</a:t>
            </a:r>
            <a:r>
              <a:rPr lang="en-US" altLang="zh-TW" dirty="0" smtClean="0"/>
              <a:t>Keyboard</a:t>
            </a:r>
            <a:r>
              <a:rPr lang="zh-TW" altLang="en-US" dirty="0" smtClean="0"/>
              <a:t>就可操作。</a:t>
            </a:r>
            <a:endParaRPr lang="en-US" altLang="zh-TW" dirty="0" smtClean="0"/>
          </a:p>
          <a:p>
            <a:pPr lvl="1"/>
            <a:r>
              <a:rPr lang="en-US" altLang="zh-TW" smtClean="0"/>
              <a:t>PC</a:t>
            </a:r>
            <a:r>
              <a:rPr lang="zh-CN" altLang="en-US" smtClean="0"/>
              <a:t>有兼容性的问题，操作复杂，增加管理成本</a:t>
            </a:r>
            <a:endParaRPr lang="zh-TW"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橢圓 40"/>
          <p:cNvSpPr/>
          <p:nvPr/>
        </p:nvSpPr>
        <p:spPr>
          <a:xfrm rot="1800000">
            <a:off x="6003925" y="4629150"/>
            <a:ext cx="1728788" cy="720725"/>
          </a:xfrm>
          <a:prstGeom prst="ellipse">
            <a:avLst/>
          </a:prstGeom>
          <a:solidFill>
            <a:srgbClr val="FFCC6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a:solidFill>
                <a:srgbClr val="FFFFFF"/>
              </a:solidFill>
              <a:cs typeface="Arial" charset="0"/>
            </a:endParaRPr>
          </a:p>
        </p:txBody>
      </p:sp>
      <p:cxnSp>
        <p:nvCxnSpPr>
          <p:cNvPr id="43" name="直線接點 42"/>
          <p:cNvCxnSpPr/>
          <p:nvPr/>
        </p:nvCxnSpPr>
        <p:spPr>
          <a:xfrm rot="10800000" flipV="1">
            <a:off x="5867400" y="2708275"/>
            <a:ext cx="433388" cy="288925"/>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cxnSp>
        <p:nvCxnSpPr>
          <p:cNvPr id="42" name="直線接點 41"/>
          <p:cNvCxnSpPr/>
          <p:nvPr/>
        </p:nvCxnSpPr>
        <p:spPr>
          <a:xfrm rot="10800000" flipV="1">
            <a:off x="5435600" y="2997200"/>
            <a:ext cx="431800" cy="287338"/>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74757" name="標題 20"/>
          <p:cNvSpPr>
            <a:spLocks noGrp="1"/>
          </p:cNvSpPr>
          <p:nvPr>
            <p:ph type="title"/>
          </p:nvPr>
        </p:nvSpPr>
        <p:spPr/>
        <p:txBody>
          <a:bodyPr/>
          <a:lstStyle/>
          <a:p>
            <a:r>
              <a:rPr lang="en-US" altLang="zh-TW" smtClean="0"/>
              <a:t>CMS</a:t>
            </a:r>
            <a:r>
              <a:rPr lang="zh-CN" altLang="en-US" smtClean="0"/>
              <a:t>管理平台系统架构</a:t>
            </a:r>
            <a:endParaRPr lang="zh-TW" altLang="en-US" smtClean="0"/>
          </a:p>
        </p:txBody>
      </p:sp>
      <p:sp>
        <p:nvSpPr>
          <p:cNvPr id="74758" name="投影片編號版面配置區 30"/>
          <p:cNvSpPr>
            <a:spLocks noGrp="1"/>
          </p:cNvSpPr>
          <p:nvPr>
            <p:ph type="sldNum" sz="quarter" idx="12"/>
          </p:nvPr>
        </p:nvSpPr>
        <p:spPr/>
        <p:txBody>
          <a:bodyPr/>
          <a:lstStyle/>
          <a:p>
            <a:fld id="{23AFF6B3-0CE3-4125-A7B3-9A1CF9FE6854}" type="slidenum">
              <a:rPr lang="en-US" altLang="zh-TW" smtClean="0"/>
              <a:pPr/>
              <a:t>24</a:t>
            </a:fld>
            <a:endParaRPr lang="en-US" altLang="zh-TW" smtClean="0"/>
          </a:p>
        </p:txBody>
      </p:sp>
      <p:pic>
        <p:nvPicPr>
          <p:cNvPr id="8" name="Object 2"/>
          <p:cNvPicPr>
            <a:picLocks noChangeAspect="1" noChangeArrowheads="1"/>
          </p:cNvPicPr>
          <p:nvPr/>
        </p:nvPicPr>
        <p:blipFill>
          <a:blip r:embed="rId3" cstate="print"/>
          <a:srcRect/>
          <a:stretch>
            <a:fillRect/>
          </a:stretch>
        </p:blipFill>
        <p:spPr bwMode="auto">
          <a:xfrm>
            <a:off x="3419475" y="4243388"/>
            <a:ext cx="2222500" cy="2354262"/>
          </a:xfrm>
          <a:prstGeom prst="rect">
            <a:avLst/>
          </a:prstGeom>
          <a:noFill/>
          <a:ln w="9525">
            <a:noFill/>
            <a:miter lim="800000"/>
            <a:headEnd/>
            <a:tailEnd/>
          </a:ln>
        </p:spPr>
      </p:pic>
      <p:pic>
        <p:nvPicPr>
          <p:cNvPr id="20" name="Object 6"/>
          <p:cNvPicPr>
            <a:picLocks noChangeAspect="1" noChangeArrowheads="1"/>
          </p:cNvPicPr>
          <p:nvPr/>
        </p:nvPicPr>
        <p:blipFill>
          <a:blip r:embed="rId4" cstate="print"/>
          <a:srcRect/>
          <a:stretch>
            <a:fillRect/>
          </a:stretch>
        </p:blipFill>
        <p:spPr bwMode="auto">
          <a:xfrm>
            <a:off x="2209800" y="2997200"/>
            <a:ext cx="4665663" cy="2768600"/>
          </a:xfrm>
          <a:prstGeom prst="rect">
            <a:avLst/>
          </a:prstGeom>
          <a:noFill/>
          <a:ln w="9525">
            <a:noFill/>
            <a:miter lim="800000"/>
            <a:headEnd/>
            <a:tailEnd/>
          </a:ln>
        </p:spPr>
      </p:pic>
      <p:cxnSp>
        <p:nvCxnSpPr>
          <p:cNvPr id="36" name="直線接點 35"/>
          <p:cNvCxnSpPr/>
          <p:nvPr/>
        </p:nvCxnSpPr>
        <p:spPr>
          <a:xfrm rot="10800000" flipV="1">
            <a:off x="4356100" y="3933825"/>
            <a:ext cx="431800" cy="287338"/>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pic>
        <p:nvPicPr>
          <p:cNvPr id="68616" name="Picture 8" descr="C:\Users\Andrew\Desktop\Untitled-1.png"/>
          <p:cNvPicPr>
            <a:picLocks noChangeAspect="1" noChangeArrowheads="1"/>
          </p:cNvPicPr>
          <p:nvPr/>
        </p:nvPicPr>
        <p:blipFill>
          <a:blip r:embed="rId5" cstate="print"/>
          <a:srcRect/>
          <a:stretch>
            <a:fillRect/>
          </a:stretch>
        </p:blipFill>
        <p:spPr bwMode="auto">
          <a:xfrm>
            <a:off x="5003800" y="1412875"/>
            <a:ext cx="3024188" cy="2016125"/>
          </a:xfrm>
          <a:prstGeom prst="rect">
            <a:avLst/>
          </a:prstGeom>
          <a:noFill/>
          <a:ln w="9525">
            <a:noFill/>
            <a:miter lim="800000"/>
            <a:headEnd/>
            <a:tailEnd/>
          </a:ln>
        </p:spPr>
      </p:pic>
      <p:sp>
        <p:nvSpPr>
          <p:cNvPr id="1041" name="文字方塊 38"/>
          <p:cNvSpPr txBox="1">
            <a:spLocks noChangeArrowheads="1"/>
          </p:cNvSpPr>
          <p:nvPr/>
        </p:nvSpPr>
        <p:spPr bwMode="auto">
          <a:xfrm>
            <a:off x="4956175" y="4273550"/>
            <a:ext cx="1331913" cy="369888"/>
          </a:xfrm>
          <a:prstGeom prst="rect">
            <a:avLst/>
          </a:prstGeom>
          <a:noFill/>
          <a:ln w="9525">
            <a:noFill/>
            <a:miter lim="800000"/>
            <a:headEnd/>
            <a:tailEnd/>
          </a:ln>
        </p:spPr>
        <p:txBody>
          <a:bodyPr wrap="none">
            <a:spAutoFit/>
          </a:bodyPr>
          <a:lstStyle/>
          <a:p>
            <a:pPr>
              <a:defRPr/>
            </a:pPr>
            <a:r>
              <a:rPr lang="en-US">
                <a:latin typeface="+mn-lt"/>
                <a:ea typeface="新細明體" charset="-120"/>
              </a:rPr>
              <a:t>VioStor NVR</a:t>
            </a:r>
          </a:p>
        </p:txBody>
      </p:sp>
      <p:pic>
        <p:nvPicPr>
          <p:cNvPr id="74764" name="Picture 9" descr="C:\Users\Andrew\Desktop\8040Pro.png"/>
          <p:cNvPicPr>
            <a:picLocks noChangeAspect="1" noChangeArrowheads="1"/>
          </p:cNvPicPr>
          <p:nvPr/>
        </p:nvPicPr>
        <p:blipFill>
          <a:blip r:embed="rId6" cstate="print"/>
          <a:srcRect/>
          <a:stretch>
            <a:fillRect/>
          </a:stretch>
        </p:blipFill>
        <p:spPr bwMode="auto">
          <a:xfrm>
            <a:off x="3563938" y="2708275"/>
            <a:ext cx="2808287" cy="1873250"/>
          </a:xfrm>
          <a:prstGeom prst="rect">
            <a:avLst/>
          </a:prstGeom>
          <a:noFill/>
          <a:ln w="9525">
            <a:noFill/>
            <a:miter lim="800000"/>
            <a:headEnd/>
            <a:tailEnd/>
          </a:ln>
        </p:spPr>
      </p:pic>
      <p:pic>
        <p:nvPicPr>
          <p:cNvPr id="3" name="Object 10"/>
          <p:cNvPicPr>
            <a:picLocks noChangeAspect="1" noChangeArrowheads="1"/>
          </p:cNvPicPr>
          <p:nvPr/>
        </p:nvPicPr>
        <p:blipFill>
          <a:blip r:embed="rId4" cstate="print"/>
          <a:srcRect/>
          <a:stretch>
            <a:fillRect/>
          </a:stretch>
        </p:blipFill>
        <p:spPr bwMode="auto">
          <a:xfrm>
            <a:off x="4716463" y="2276475"/>
            <a:ext cx="2649537" cy="1573213"/>
          </a:xfrm>
          <a:prstGeom prst="rect">
            <a:avLst/>
          </a:prstGeom>
          <a:noFill/>
          <a:ln w="9525">
            <a:noFill/>
            <a:miter lim="800000"/>
            <a:headEnd/>
            <a:tailEnd/>
          </a:ln>
        </p:spPr>
      </p:pic>
      <p:sp>
        <p:nvSpPr>
          <p:cNvPr id="44" name="文字方塊 43"/>
          <p:cNvSpPr txBox="1">
            <a:spLocks noChangeArrowheads="1"/>
          </p:cNvSpPr>
          <p:nvPr/>
        </p:nvSpPr>
        <p:spPr bwMode="auto">
          <a:xfrm>
            <a:off x="6540500" y="3068638"/>
            <a:ext cx="1168400" cy="369887"/>
          </a:xfrm>
          <a:prstGeom prst="rect">
            <a:avLst/>
          </a:prstGeom>
          <a:noFill/>
          <a:ln w="9525">
            <a:noFill/>
            <a:miter lim="800000"/>
            <a:headEnd/>
            <a:tailEnd/>
          </a:ln>
        </p:spPr>
        <p:txBody>
          <a:bodyPr wrap="none">
            <a:spAutoFit/>
          </a:bodyPr>
          <a:lstStyle/>
          <a:p>
            <a:pPr>
              <a:defRPr/>
            </a:pPr>
            <a:r>
              <a:rPr lang="en-US">
                <a:latin typeface="+mn-lt"/>
                <a:ea typeface="新細明體" charset="-120"/>
              </a:rPr>
              <a:t>Turbo NAS</a:t>
            </a:r>
          </a:p>
        </p:txBody>
      </p:sp>
      <p:pic>
        <p:nvPicPr>
          <p:cNvPr id="74767" name="圖片 28" descr="右上角有影子.png"/>
          <p:cNvPicPr>
            <a:picLocks noChangeAspect="1"/>
          </p:cNvPicPr>
          <p:nvPr/>
        </p:nvPicPr>
        <p:blipFill>
          <a:blip r:embed="rId7" cstate="print"/>
          <a:srcRect/>
          <a:stretch>
            <a:fillRect/>
          </a:stretch>
        </p:blipFill>
        <p:spPr bwMode="auto">
          <a:xfrm>
            <a:off x="6588125" y="4292600"/>
            <a:ext cx="509588" cy="1052513"/>
          </a:xfrm>
          <a:prstGeom prst="rect">
            <a:avLst/>
          </a:prstGeom>
          <a:noFill/>
          <a:ln w="9525">
            <a:noFill/>
            <a:miter lim="800000"/>
            <a:headEnd/>
            <a:tailEnd/>
          </a:ln>
        </p:spPr>
      </p:pic>
      <p:pic>
        <p:nvPicPr>
          <p:cNvPr id="17" name="Object 11"/>
          <p:cNvPicPr>
            <a:picLocks noChangeAspect="1" noChangeArrowheads="1"/>
          </p:cNvPicPr>
          <p:nvPr/>
        </p:nvPicPr>
        <p:blipFill>
          <a:blip r:embed="rId8" cstate="print"/>
          <a:srcRect/>
          <a:stretch>
            <a:fillRect/>
          </a:stretch>
        </p:blipFill>
        <p:spPr bwMode="auto">
          <a:xfrm>
            <a:off x="5364163" y="5705475"/>
            <a:ext cx="973137" cy="858838"/>
          </a:xfrm>
          <a:prstGeom prst="rect">
            <a:avLst/>
          </a:prstGeom>
          <a:noFill/>
          <a:ln w="9525">
            <a:noFill/>
            <a:miter lim="800000"/>
            <a:headEnd/>
            <a:tailEnd/>
          </a:ln>
        </p:spPr>
      </p:pic>
      <p:pic>
        <p:nvPicPr>
          <p:cNvPr id="18" name="Object 12"/>
          <p:cNvPicPr>
            <a:picLocks noChangeAspect="1" noChangeArrowheads="1"/>
          </p:cNvPicPr>
          <p:nvPr/>
        </p:nvPicPr>
        <p:blipFill>
          <a:blip r:embed="rId9" cstate="print"/>
          <a:srcRect/>
          <a:stretch>
            <a:fillRect/>
          </a:stretch>
        </p:blipFill>
        <p:spPr bwMode="auto">
          <a:xfrm>
            <a:off x="5795963" y="5416550"/>
            <a:ext cx="787400" cy="768350"/>
          </a:xfrm>
          <a:prstGeom prst="rect">
            <a:avLst/>
          </a:prstGeom>
          <a:noFill/>
          <a:ln w="9525">
            <a:noFill/>
            <a:miter lim="800000"/>
            <a:headEnd/>
            <a:tailEnd/>
          </a:ln>
        </p:spPr>
      </p:pic>
      <p:pic>
        <p:nvPicPr>
          <p:cNvPr id="10" name="Object 6"/>
          <p:cNvPicPr>
            <a:picLocks noChangeAspect="1" noChangeArrowheads="1"/>
          </p:cNvPicPr>
          <p:nvPr/>
        </p:nvPicPr>
        <p:blipFill>
          <a:blip r:embed="rId10" cstate="print"/>
          <a:srcRect/>
          <a:stretch>
            <a:fillRect/>
          </a:stretch>
        </p:blipFill>
        <p:spPr bwMode="auto">
          <a:xfrm>
            <a:off x="563563" y="3419475"/>
            <a:ext cx="3000375" cy="2673350"/>
          </a:xfrm>
          <a:prstGeom prst="rect">
            <a:avLst/>
          </a:prstGeom>
          <a:noFill/>
          <a:ln w="9525">
            <a:noFill/>
            <a:miter lim="800000"/>
            <a:headEnd/>
            <a:tailEnd/>
          </a:ln>
        </p:spPr>
      </p:pic>
      <p:pic>
        <p:nvPicPr>
          <p:cNvPr id="6" name="Object 10"/>
          <p:cNvPicPr>
            <a:picLocks noChangeAspect="1" noChangeArrowheads="1"/>
          </p:cNvPicPr>
          <p:nvPr/>
        </p:nvPicPr>
        <p:blipFill>
          <a:blip r:embed="rId11" cstate="print"/>
          <a:srcRect/>
          <a:stretch>
            <a:fillRect/>
          </a:stretch>
        </p:blipFill>
        <p:spPr bwMode="auto">
          <a:xfrm>
            <a:off x="6011863" y="6396038"/>
            <a:ext cx="1003300" cy="417512"/>
          </a:xfrm>
          <a:prstGeom prst="rect">
            <a:avLst/>
          </a:prstGeom>
          <a:noFill/>
          <a:ln w="9525">
            <a:noFill/>
            <a:miter lim="800000"/>
            <a:headEnd/>
            <a:tailEnd/>
          </a:ln>
        </p:spPr>
      </p:pic>
      <p:cxnSp>
        <p:nvCxnSpPr>
          <p:cNvPr id="39" name="直線接點 38"/>
          <p:cNvCxnSpPr/>
          <p:nvPr/>
        </p:nvCxnSpPr>
        <p:spPr>
          <a:xfrm rot="10800000" flipV="1">
            <a:off x="6227763" y="5013325"/>
            <a:ext cx="431800" cy="287338"/>
          </a:xfrm>
          <a:prstGeom prst="line">
            <a:avLst/>
          </a:prstGeom>
          <a:ln w="25400">
            <a:solidFill>
              <a:schemeClr val="accent1"/>
            </a:solidFill>
            <a:tailEnd type="none"/>
          </a:ln>
        </p:spPr>
        <p:style>
          <a:lnRef idx="1">
            <a:schemeClr val="accent1"/>
          </a:lnRef>
          <a:fillRef idx="0">
            <a:schemeClr val="accent1"/>
          </a:fillRef>
          <a:effectRef idx="0">
            <a:schemeClr val="accent1"/>
          </a:effectRef>
          <a:fontRef idx="minor">
            <a:schemeClr val="tx1"/>
          </a:fontRef>
        </p:style>
      </p:cxnSp>
      <p:sp>
        <p:nvSpPr>
          <p:cNvPr id="74773" name="文字方塊 38"/>
          <p:cNvSpPr txBox="1">
            <a:spLocks noChangeArrowheads="1"/>
          </p:cNvSpPr>
          <p:nvPr/>
        </p:nvSpPr>
        <p:spPr bwMode="auto">
          <a:xfrm>
            <a:off x="6516688" y="5013325"/>
            <a:ext cx="1265237" cy="369888"/>
          </a:xfrm>
          <a:prstGeom prst="rect">
            <a:avLst/>
          </a:prstGeom>
          <a:noFill/>
          <a:ln w="9525">
            <a:noFill/>
            <a:miter lim="800000"/>
            <a:headEnd/>
            <a:tailEnd/>
          </a:ln>
        </p:spPr>
        <p:txBody>
          <a:bodyPr wrap="none">
            <a:spAutoFit/>
          </a:bodyPr>
          <a:lstStyle/>
          <a:p>
            <a:r>
              <a:rPr lang="en-US" altLang="zh-TW">
                <a:latin typeface="Calibri" pitchFamily="34" charset="0"/>
              </a:rPr>
              <a:t>CMS</a:t>
            </a:r>
            <a:r>
              <a:rPr lang="zh-TW" altLang="en-US">
                <a:latin typeface="Calibri" pitchFamily="34" charset="0"/>
              </a:rPr>
              <a:t> </a:t>
            </a:r>
            <a:r>
              <a:rPr lang="en-US" altLang="zh-TW">
                <a:latin typeface="Calibri" pitchFamily="34" charset="0"/>
              </a:rPr>
              <a:t>Server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20"/>
                                        </p:tgtEl>
                                        <p:attrNameLst>
                                          <p:attrName>style.visibility</p:attrName>
                                        </p:attrNameLst>
                                      </p:cBhvr>
                                      <p:to>
                                        <p:strVal val="visible"/>
                                      </p:to>
                                    </p:set>
                                  </p:childTnLst>
                                </p:cTn>
                              </p:par>
                            </p:childTnLst>
                          </p:cTn>
                        </p:par>
                        <p:par>
                          <p:cTn id="10" fill="hold">
                            <p:stCondLst>
                              <p:cond delay="500"/>
                            </p:stCondLst>
                            <p:childTnLst>
                              <p:par>
                                <p:cTn id="11" presetID="4" presetClass="entr" presetSubtype="16"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ox(in)">
                                      <p:cBhvr>
                                        <p:cTn id="13" dur="500"/>
                                        <p:tgtEl>
                                          <p:spTgt spid="8"/>
                                        </p:tgtEl>
                                      </p:cBhvr>
                                    </p:animEffect>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42"/>
                                        </p:tgtEl>
                                        <p:attrNameLst>
                                          <p:attrName>style.visibility</p:attrName>
                                        </p:attrNameLst>
                                      </p:cBhvr>
                                      <p:to>
                                        <p:strVal val="visible"/>
                                      </p:to>
                                    </p:se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par>
                          <p:cTn id="23" fill="hold">
                            <p:stCondLst>
                              <p:cond delay="1000"/>
                            </p:stCondLst>
                            <p:childTnLst>
                              <p:par>
                                <p:cTn id="24" presetID="4" presetClass="entr" presetSubtype="16" fill="hold" nodeType="afterEffect">
                                  <p:stCondLst>
                                    <p:cond delay="0"/>
                                  </p:stCondLst>
                                  <p:childTnLst>
                                    <p:set>
                                      <p:cBhvr>
                                        <p:cTn id="25" dur="1" fill="hold">
                                          <p:stCondLst>
                                            <p:cond delay="0"/>
                                          </p:stCondLst>
                                        </p:cTn>
                                        <p:tgtEl>
                                          <p:spTgt spid="68616"/>
                                        </p:tgtEl>
                                        <p:attrNameLst>
                                          <p:attrName>style.visibility</p:attrName>
                                        </p:attrNameLst>
                                      </p:cBhvr>
                                      <p:to>
                                        <p:strVal val="visible"/>
                                      </p:to>
                                    </p:set>
                                    <p:animEffect transition="in" filter="box(in)">
                                      <p:cBhvr>
                                        <p:cTn id="26" dur="500"/>
                                        <p:tgtEl>
                                          <p:spTgt spid="68616"/>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2" presetClass="entr" presetSubtype="1" fill="hold" nodeType="with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0-#ppt_h/2"/>
                                          </p:val>
                                        </p:tav>
                                        <p:tav tm="100000">
                                          <p:val>
                                            <p:strVal val="#ppt_y"/>
                                          </p:val>
                                        </p:tav>
                                      </p:tavLst>
                                    </p:anim>
                                  </p:childTnLst>
                                </p:cTn>
                              </p:par>
                              <p:par>
                                <p:cTn id="35" presetID="1" presetClass="entr" presetSubtype="0"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par>
                          <p:cTn id="39" fill="hold">
                            <p:stCondLst>
                              <p:cond delay="1500"/>
                            </p:stCondLst>
                            <p:childTnLst>
                              <p:par>
                                <p:cTn id="40" presetID="1" presetClass="entr" presetSubtype="0" fill="hold" nodeType="afterEffect">
                                  <p:stCondLst>
                                    <p:cond delay="0"/>
                                  </p:stCondLst>
                                  <p:childTnLst>
                                    <p:set>
                                      <p:cBhvr>
                                        <p:cTn id="41"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標題 1"/>
          <p:cNvSpPr>
            <a:spLocks noGrp="1"/>
          </p:cNvSpPr>
          <p:nvPr>
            <p:ph type="title"/>
          </p:nvPr>
        </p:nvSpPr>
        <p:spPr/>
        <p:txBody>
          <a:bodyPr>
            <a:normAutofit/>
          </a:bodyPr>
          <a:lstStyle/>
          <a:p>
            <a:r>
              <a:rPr lang="zh-CN" altLang="en-US" smtClean="0"/>
              <a:t>威联通的分布式储存</a:t>
            </a:r>
            <a:r>
              <a:rPr lang="en-US" altLang="zh-TW" smtClean="0"/>
              <a:t>+</a:t>
            </a:r>
            <a:r>
              <a:rPr lang="zh-TW" altLang="en-US" dirty="0" smtClean="0"/>
              <a:t>集中化管理</a:t>
            </a:r>
          </a:p>
        </p:txBody>
      </p:sp>
      <p:sp>
        <p:nvSpPr>
          <p:cNvPr id="72707" name="內容版面配置區 2"/>
          <p:cNvSpPr>
            <a:spLocks noGrp="1"/>
          </p:cNvSpPr>
          <p:nvPr>
            <p:ph idx="1"/>
          </p:nvPr>
        </p:nvSpPr>
        <p:spPr/>
        <p:txBody>
          <a:bodyPr/>
          <a:lstStyle/>
          <a:p>
            <a:r>
              <a:rPr lang="zh-TW" altLang="en-US" smtClean="0"/>
              <a:t>分布式储存</a:t>
            </a:r>
            <a:r>
              <a:rPr lang="en-US" altLang="zh-TW" smtClean="0"/>
              <a:t>+</a:t>
            </a:r>
            <a:r>
              <a:rPr lang="zh-TW" altLang="en-US" smtClean="0"/>
              <a:t>集中化管理的架构</a:t>
            </a:r>
            <a:r>
              <a:rPr lang="en-US" altLang="zh-TW" smtClean="0"/>
              <a:t>!</a:t>
            </a:r>
            <a:endParaRPr lang="en-US" altLang="zh-TW" dirty="0" smtClean="0"/>
          </a:p>
          <a:p>
            <a:pPr lvl="1"/>
            <a:r>
              <a:rPr lang="en-US" altLang="zh-TW" dirty="0" smtClean="0"/>
              <a:t>NVR</a:t>
            </a:r>
          </a:p>
          <a:p>
            <a:pPr lvl="2"/>
            <a:r>
              <a:rPr lang="en-US" altLang="zh-TW" dirty="0" smtClean="0"/>
              <a:t>NVR</a:t>
            </a:r>
            <a:r>
              <a:rPr lang="zh-TW" altLang="en-US" dirty="0" smtClean="0"/>
              <a:t> </a:t>
            </a:r>
            <a:r>
              <a:rPr lang="en-US" altLang="zh-TW" dirty="0" smtClean="0"/>
              <a:t>+</a:t>
            </a:r>
            <a:r>
              <a:rPr lang="zh-TW" altLang="en-US" dirty="0" smtClean="0"/>
              <a:t> </a:t>
            </a:r>
            <a:r>
              <a:rPr lang="en-US" altLang="zh-TW" smtClean="0"/>
              <a:t>NAS</a:t>
            </a:r>
            <a:r>
              <a:rPr lang="zh-TW" altLang="en-US" smtClean="0"/>
              <a:t> </a:t>
            </a:r>
            <a:r>
              <a:rPr lang="en-US" altLang="zh-TW" smtClean="0"/>
              <a:t>=&gt;</a:t>
            </a:r>
            <a:r>
              <a:rPr lang="zh-CN" altLang="en-US" smtClean="0"/>
              <a:t>异地备援、监控容量扩充</a:t>
            </a:r>
            <a:endParaRPr lang="en-US" altLang="zh-TW" dirty="0" smtClean="0"/>
          </a:p>
          <a:p>
            <a:pPr lvl="1"/>
            <a:r>
              <a:rPr lang="en-US" altLang="zh-TW" dirty="0" smtClean="0"/>
              <a:t>CMS</a:t>
            </a:r>
          </a:p>
          <a:p>
            <a:pPr lvl="2"/>
            <a:r>
              <a:rPr lang="en-US" altLang="zh-TW" dirty="0" smtClean="0"/>
              <a:t>CMS -2000 + NVR </a:t>
            </a:r>
            <a:r>
              <a:rPr lang="en-US" altLang="zh-TW" smtClean="0"/>
              <a:t>=&gt;</a:t>
            </a:r>
            <a:r>
              <a:rPr lang="zh-CN" altLang="en-US" smtClean="0"/>
              <a:t>中央</a:t>
            </a:r>
            <a:r>
              <a:rPr lang="zh-TW" altLang="en-US" smtClean="0"/>
              <a:t>监</a:t>
            </a:r>
            <a:r>
              <a:rPr lang="zh-CN" altLang="en-US" smtClean="0"/>
              <a:t>控、系统状态监控广告牌、四</a:t>
            </a:r>
            <a:r>
              <a:rPr lang="zh-TW" altLang="en-US" smtClean="0"/>
              <a:t>萤</a:t>
            </a:r>
            <a:r>
              <a:rPr lang="zh-CN" altLang="en-US" smtClean="0"/>
              <a:t>幕支持、功能快捷方式、整合的事件管理、用户权力管理</a:t>
            </a:r>
            <a:endParaRPr lang="zh-TW" altLang="en-US" dirty="0" smtClean="0"/>
          </a:p>
        </p:txBody>
      </p:sp>
    </p:spTree>
  </p:cSld>
  <p:clrMapOvr>
    <a:masterClrMapping/>
  </p:clrMapOvr>
  <p:transition>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2" name="標題 1"/>
          <p:cNvSpPr>
            <a:spLocks noGrp="1"/>
          </p:cNvSpPr>
          <p:nvPr>
            <p:ph type="title"/>
          </p:nvPr>
        </p:nvSpPr>
        <p:spPr/>
        <p:txBody>
          <a:bodyPr/>
          <a:lstStyle/>
          <a:p>
            <a:r>
              <a:rPr lang="zh-CN" altLang="en-US" smtClean="0"/>
              <a:t>全系列的威联通</a:t>
            </a:r>
            <a:r>
              <a:rPr lang="en-US" altLang="zh-TW" smtClean="0"/>
              <a:t>NVR</a:t>
            </a:r>
            <a:r>
              <a:rPr lang="zh-TW" altLang="en-US" smtClean="0"/>
              <a:t>产品</a:t>
            </a:r>
            <a:endParaRPr lang="en-US" altLang="zh-TW" dirty="0" smtClean="0"/>
          </a:p>
        </p:txBody>
      </p:sp>
      <p:sp>
        <p:nvSpPr>
          <p:cNvPr id="13314" name="內容版面配置區 2"/>
          <p:cNvSpPr>
            <a:spLocks noGrp="1"/>
          </p:cNvSpPr>
          <p:nvPr>
            <p:ph idx="1"/>
          </p:nvPr>
        </p:nvSpPr>
        <p:spPr/>
        <p:txBody>
          <a:bodyPr>
            <a:normAutofit/>
          </a:bodyPr>
          <a:lstStyle/>
          <a:p>
            <a:r>
              <a:rPr lang="zh-CN" altLang="en-US" sz="2100" smtClean="0"/>
              <a:t>威联通提供全系列的网络影像监控系统，提供高效能和可靠的实时监控和录像。</a:t>
            </a:r>
            <a:endParaRPr lang="en-US" altLang="zh-TW" sz="2100" dirty="0" smtClean="0"/>
          </a:p>
        </p:txBody>
      </p:sp>
      <p:pic>
        <p:nvPicPr>
          <p:cNvPr id="13315" name="圖片 44" descr="vga.png"/>
          <p:cNvPicPr>
            <a:picLocks noChangeAspect="1"/>
          </p:cNvPicPr>
          <p:nvPr/>
        </p:nvPicPr>
        <p:blipFill>
          <a:blip r:embed="rId3" cstate="print"/>
          <a:srcRect/>
          <a:stretch>
            <a:fillRect/>
          </a:stretch>
        </p:blipFill>
        <p:spPr bwMode="auto">
          <a:xfrm>
            <a:off x="5166642" y="2695253"/>
            <a:ext cx="774700" cy="768350"/>
          </a:xfrm>
          <a:prstGeom prst="rect">
            <a:avLst/>
          </a:prstGeom>
          <a:noFill/>
          <a:ln w="9525">
            <a:noFill/>
            <a:miter lim="800000"/>
            <a:headEnd/>
            <a:tailEnd/>
          </a:ln>
        </p:spPr>
      </p:pic>
      <p:pic>
        <p:nvPicPr>
          <p:cNvPr id="13316" name="圖片 34" descr="LdMonitoring_12 channel+電視_20100902.png"/>
          <p:cNvPicPr>
            <a:picLocks noChangeAspect="1"/>
          </p:cNvPicPr>
          <p:nvPr/>
        </p:nvPicPr>
        <p:blipFill>
          <a:blip r:embed="rId4" cstate="print"/>
          <a:srcRect/>
          <a:stretch>
            <a:fillRect/>
          </a:stretch>
        </p:blipFill>
        <p:spPr bwMode="auto">
          <a:xfrm>
            <a:off x="5849267" y="2493640"/>
            <a:ext cx="1243013" cy="1138238"/>
          </a:xfrm>
          <a:prstGeom prst="rect">
            <a:avLst/>
          </a:prstGeom>
          <a:noFill/>
          <a:ln w="9525">
            <a:noFill/>
            <a:miter lim="800000"/>
            <a:headEnd/>
            <a:tailEnd/>
          </a:ln>
        </p:spPr>
      </p:pic>
      <p:pic>
        <p:nvPicPr>
          <p:cNvPr id="13317" name="圖片 43" descr="vga.png"/>
          <p:cNvPicPr>
            <a:picLocks noChangeAspect="1"/>
          </p:cNvPicPr>
          <p:nvPr/>
        </p:nvPicPr>
        <p:blipFill>
          <a:blip r:embed="rId3" cstate="print"/>
          <a:srcRect/>
          <a:stretch>
            <a:fillRect/>
          </a:stretch>
        </p:blipFill>
        <p:spPr bwMode="auto">
          <a:xfrm>
            <a:off x="2842543" y="2636515"/>
            <a:ext cx="774700" cy="768350"/>
          </a:xfrm>
          <a:prstGeom prst="rect">
            <a:avLst/>
          </a:prstGeom>
          <a:noFill/>
          <a:ln w="9525">
            <a:noFill/>
            <a:miter lim="800000"/>
            <a:headEnd/>
            <a:tailEnd/>
          </a:ln>
        </p:spPr>
      </p:pic>
      <p:pic>
        <p:nvPicPr>
          <p:cNvPr id="13318" name="圖片 42" descr="vga.png"/>
          <p:cNvPicPr>
            <a:picLocks noChangeAspect="1"/>
          </p:cNvPicPr>
          <p:nvPr/>
        </p:nvPicPr>
        <p:blipFill>
          <a:blip r:embed="rId3" cstate="print"/>
          <a:srcRect/>
          <a:stretch>
            <a:fillRect/>
          </a:stretch>
        </p:blipFill>
        <p:spPr bwMode="auto">
          <a:xfrm>
            <a:off x="486346" y="2436069"/>
            <a:ext cx="773113" cy="768350"/>
          </a:xfrm>
          <a:prstGeom prst="rect">
            <a:avLst/>
          </a:prstGeom>
          <a:noFill/>
          <a:ln w="9525">
            <a:noFill/>
            <a:miter lim="800000"/>
            <a:headEnd/>
            <a:tailEnd/>
          </a:ln>
        </p:spPr>
      </p:pic>
      <p:pic>
        <p:nvPicPr>
          <p:cNvPr id="13319" name="圖片 34" descr="LdMonitoring_12 channel+電視_20100902.png"/>
          <p:cNvPicPr>
            <a:picLocks noChangeAspect="1"/>
          </p:cNvPicPr>
          <p:nvPr/>
        </p:nvPicPr>
        <p:blipFill>
          <a:blip r:embed="rId4" cstate="print"/>
          <a:srcRect/>
          <a:stretch>
            <a:fillRect/>
          </a:stretch>
        </p:blipFill>
        <p:spPr bwMode="auto">
          <a:xfrm>
            <a:off x="1168971" y="2305894"/>
            <a:ext cx="1243013" cy="1138237"/>
          </a:xfrm>
          <a:prstGeom prst="rect">
            <a:avLst/>
          </a:prstGeom>
          <a:noFill/>
          <a:ln w="9525">
            <a:noFill/>
            <a:miter lim="800000"/>
            <a:headEnd/>
            <a:tailEnd/>
          </a:ln>
        </p:spPr>
      </p:pic>
      <p:pic>
        <p:nvPicPr>
          <p:cNvPr id="13320" name="圖片 36" descr="Top left_shadow.png"/>
          <p:cNvPicPr>
            <a:picLocks noChangeAspect="1"/>
          </p:cNvPicPr>
          <p:nvPr/>
        </p:nvPicPr>
        <p:blipFill>
          <a:blip r:embed="rId5" cstate="print"/>
          <a:srcRect/>
          <a:stretch>
            <a:fillRect/>
          </a:stretch>
        </p:blipFill>
        <p:spPr bwMode="auto">
          <a:xfrm>
            <a:off x="35496" y="2925068"/>
            <a:ext cx="2282825" cy="1385888"/>
          </a:xfrm>
          <a:prstGeom prst="rect">
            <a:avLst/>
          </a:prstGeom>
          <a:noFill/>
          <a:ln w="9525">
            <a:noFill/>
            <a:miter lim="800000"/>
            <a:headEnd/>
            <a:tailEnd/>
          </a:ln>
        </p:spPr>
      </p:pic>
      <p:pic>
        <p:nvPicPr>
          <p:cNvPr id="13321" name="Picture 27"/>
          <p:cNvPicPr>
            <a:picLocks noChangeAspect="1" noChangeArrowheads="1"/>
          </p:cNvPicPr>
          <p:nvPr/>
        </p:nvPicPr>
        <p:blipFill>
          <a:blip r:embed="rId6" cstate="print"/>
          <a:srcRect/>
          <a:stretch>
            <a:fillRect/>
          </a:stretch>
        </p:blipFill>
        <p:spPr bwMode="auto">
          <a:xfrm>
            <a:off x="9612313" y="4476105"/>
            <a:ext cx="1679575" cy="1343025"/>
          </a:xfrm>
          <a:prstGeom prst="rect">
            <a:avLst/>
          </a:prstGeom>
          <a:noFill/>
          <a:ln w="9525">
            <a:noFill/>
            <a:miter lim="800000"/>
            <a:headEnd/>
            <a:tailEnd/>
          </a:ln>
        </p:spPr>
      </p:pic>
      <p:sp>
        <p:nvSpPr>
          <p:cNvPr id="13323" name="文字方塊 22"/>
          <p:cNvSpPr txBox="1">
            <a:spLocks noChangeArrowheads="1"/>
          </p:cNvSpPr>
          <p:nvPr/>
        </p:nvSpPr>
        <p:spPr bwMode="auto">
          <a:xfrm>
            <a:off x="5333454" y="2060848"/>
            <a:ext cx="1000125" cy="307975"/>
          </a:xfrm>
          <a:prstGeom prst="rect">
            <a:avLst/>
          </a:prstGeom>
          <a:noFill/>
          <a:ln w="38100" algn="ctr">
            <a:noFill/>
            <a:miter lim="800000"/>
            <a:headEnd/>
            <a:tailEnd/>
          </a:ln>
        </p:spPr>
        <p:txBody>
          <a:bodyPr>
            <a:spAutoFit/>
          </a:bodyPr>
          <a:lstStyle/>
          <a:p>
            <a:pPr algn="ctr"/>
            <a:r>
              <a:rPr lang="en-US" altLang="zh-TW" sz="1400" b="1" dirty="0">
                <a:cs typeface="Calibri" pitchFamily="34" charset="0"/>
              </a:rPr>
              <a:t>Enterprise</a:t>
            </a:r>
          </a:p>
        </p:txBody>
      </p:sp>
      <p:sp>
        <p:nvSpPr>
          <p:cNvPr id="13324" name="文字方塊 23"/>
          <p:cNvSpPr txBox="1">
            <a:spLocks noChangeArrowheads="1"/>
          </p:cNvSpPr>
          <p:nvPr/>
        </p:nvSpPr>
        <p:spPr bwMode="auto">
          <a:xfrm>
            <a:off x="7236296" y="2060848"/>
            <a:ext cx="1728191" cy="307777"/>
          </a:xfrm>
          <a:prstGeom prst="rect">
            <a:avLst/>
          </a:prstGeom>
          <a:noFill/>
          <a:ln w="38100" algn="ctr">
            <a:noFill/>
            <a:miter lim="800000"/>
            <a:headEnd/>
            <a:tailEnd/>
          </a:ln>
        </p:spPr>
        <p:txBody>
          <a:bodyPr wrap="square">
            <a:spAutoFit/>
          </a:bodyPr>
          <a:lstStyle/>
          <a:p>
            <a:pPr algn="ctr"/>
            <a:r>
              <a:rPr lang="en-US" altLang="zh-TW" sz="1400" b="1" dirty="0" smtClean="0">
                <a:cs typeface="Calibri" pitchFamily="34" charset="0"/>
              </a:rPr>
              <a:t>Enterprise&amp; SMB</a:t>
            </a:r>
          </a:p>
        </p:txBody>
      </p:sp>
      <p:sp>
        <p:nvSpPr>
          <p:cNvPr id="13325" name="文字方塊 28"/>
          <p:cNvSpPr txBox="1">
            <a:spLocks noChangeArrowheads="1"/>
          </p:cNvSpPr>
          <p:nvPr/>
        </p:nvSpPr>
        <p:spPr bwMode="auto">
          <a:xfrm>
            <a:off x="5148064" y="3759423"/>
            <a:ext cx="2089472" cy="461665"/>
          </a:xfrm>
          <a:prstGeom prst="rect">
            <a:avLst/>
          </a:prstGeom>
          <a:noFill/>
          <a:ln w="38100" algn="ctr">
            <a:noFill/>
            <a:miter lim="800000"/>
            <a:headEnd/>
            <a:tailEnd/>
          </a:ln>
        </p:spPr>
        <p:txBody>
          <a:bodyPr wrap="square">
            <a:spAutoFit/>
          </a:bodyPr>
          <a:lstStyle/>
          <a:p>
            <a:r>
              <a:rPr lang="en-US" altLang="zh-TW" sz="1200" dirty="0" smtClean="0">
                <a:solidFill>
                  <a:schemeClr val="tx2"/>
                </a:solidFill>
                <a:cs typeface="Calibri" pitchFamily="34" charset="0"/>
              </a:rPr>
              <a:t>VS-8140/8132/8124U-RP </a:t>
            </a:r>
            <a:r>
              <a:rPr lang="en-US" altLang="zh-TW" sz="1200" dirty="0">
                <a:solidFill>
                  <a:schemeClr val="tx2"/>
                </a:solidFill>
                <a:cs typeface="Calibri" pitchFamily="34" charset="0"/>
              </a:rPr>
              <a:t>Pro</a:t>
            </a:r>
          </a:p>
          <a:p>
            <a:r>
              <a:rPr lang="zh-TW" altLang="en-US" sz="1200" smtClean="0">
                <a:cs typeface="Calibri" pitchFamily="34" charset="0"/>
              </a:rPr>
              <a:t>支持至多</a:t>
            </a:r>
            <a:r>
              <a:rPr lang="en-US" altLang="zh-TW" sz="1200" smtClean="0">
                <a:cs typeface="Calibri" pitchFamily="34" charset="0"/>
              </a:rPr>
              <a:t>48/40/32/24</a:t>
            </a:r>
            <a:r>
              <a:rPr lang="zh-TW" altLang="en-US" sz="1200" smtClean="0">
                <a:cs typeface="Calibri" pitchFamily="34" charset="0"/>
              </a:rPr>
              <a:t>频道</a:t>
            </a:r>
            <a:endParaRPr lang="en-US" altLang="zh-TW" sz="1200" dirty="0">
              <a:cs typeface="Calibri" pitchFamily="34" charset="0"/>
            </a:endParaRPr>
          </a:p>
        </p:txBody>
      </p:sp>
      <p:sp>
        <p:nvSpPr>
          <p:cNvPr id="13326" name="文字方塊 29"/>
          <p:cNvSpPr txBox="1">
            <a:spLocks noChangeArrowheads="1"/>
          </p:cNvSpPr>
          <p:nvPr/>
        </p:nvSpPr>
        <p:spPr bwMode="auto">
          <a:xfrm>
            <a:off x="2555776" y="3759423"/>
            <a:ext cx="2700585" cy="461665"/>
          </a:xfrm>
          <a:prstGeom prst="rect">
            <a:avLst/>
          </a:prstGeom>
          <a:noFill/>
          <a:ln w="38100" algn="ctr">
            <a:noFill/>
            <a:miter lim="800000"/>
            <a:headEnd/>
            <a:tailEnd/>
          </a:ln>
        </p:spPr>
        <p:txBody>
          <a:bodyPr wrap="square">
            <a:spAutoFit/>
          </a:bodyPr>
          <a:lstStyle/>
          <a:p>
            <a:r>
              <a:rPr lang="en-US" altLang="zh-TW" sz="1200" dirty="0" smtClean="0">
                <a:solidFill>
                  <a:schemeClr val="tx2"/>
                </a:solidFill>
                <a:cs typeface="Calibri" pitchFamily="34" charset="0"/>
              </a:rPr>
              <a:t>VS-12164/12156/12148/12140U-RP</a:t>
            </a:r>
            <a:r>
              <a:rPr lang="zh-TW" altLang="en-US" sz="1200" dirty="0" smtClean="0">
                <a:solidFill>
                  <a:schemeClr val="tx2"/>
                </a:solidFill>
                <a:cs typeface="Calibri" pitchFamily="34" charset="0"/>
              </a:rPr>
              <a:t> </a:t>
            </a:r>
            <a:r>
              <a:rPr lang="en-US" altLang="zh-TW" sz="1200" dirty="0" smtClean="0">
                <a:solidFill>
                  <a:schemeClr val="tx2"/>
                </a:solidFill>
                <a:cs typeface="Calibri" pitchFamily="34" charset="0"/>
              </a:rPr>
              <a:t>Pro</a:t>
            </a:r>
            <a:endParaRPr lang="en-US" altLang="zh-TW" sz="1200" dirty="0">
              <a:solidFill>
                <a:schemeClr val="tx2"/>
              </a:solidFill>
              <a:cs typeface="Calibri" pitchFamily="34" charset="0"/>
            </a:endParaRPr>
          </a:p>
          <a:p>
            <a:r>
              <a:rPr lang="zh-TW" altLang="en-US" sz="1200" smtClean="0">
                <a:cs typeface="Calibri" pitchFamily="34" charset="0"/>
              </a:rPr>
              <a:t>支持至多</a:t>
            </a:r>
            <a:r>
              <a:rPr lang="en-US" altLang="zh-TW" sz="1200" smtClean="0">
                <a:cs typeface="Calibri" pitchFamily="34" charset="0"/>
              </a:rPr>
              <a:t>64/56/48/40</a:t>
            </a:r>
            <a:r>
              <a:rPr lang="zh-TW" altLang="en-US" sz="1200" smtClean="0">
                <a:cs typeface="Calibri" pitchFamily="34" charset="0"/>
              </a:rPr>
              <a:t>频道</a:t>
            </a:r>
            <a:endParaRPr lang="en-US" altLang="zh-TW" sz="1200" dirty="0">
              <a:cs typeface="Calibri" pitchFamily="34" charset="0"/>
            </a:endParaRPr>
          </a:p>
        </p:txBody>
      </p:sp>
      <p:pic>
        <p:nvPicPr>
          <p:cNvPr id="13327" name="Picture 26"/>
          <p:cNvPicPr>
            <a:picLocks noChangeAspect="1" noChangeArrowheads="1"/>
          </p:cNvPicPr>
          <p:nvPr/>
        </p:nvPicPr>
        <p:blipFill>
          <a:blip r:embed="rId7" cstate="print"/>
          <a:srcRect/>
          <a:stretch>
            <a:fillRect/>
          </a:stretch>
        </p:blipFill>
        <p:spPr bwMode="auto">
          <a:xfrm>
            <a:off x="5003354" y="4436418"/>
            <a:ext cx="1800225" cy="1239837"/>
          </a:xfrm>
          <a:prstGeom prst="rect">
            <a:avLst/>
          </a:prstGeom>
          <a:noFill/>
          <a:ln w="9525">
            <a:noFill/>
            <a:miter lim="800000"/>
            <a:headEnd/>
            <a:tailEnd/>
          </a:ln>
        </p:spPr>
      </p:pic>
      <p:pic>
        <p:nvPicPr>
          <p:cNvPr id="13328" name="Picture 24"/>
          <p:cNvPicPr>
            <a:picLocks noChangeAspect="1" noChangeArrowheads="1"/>
          </p:cNvPicPr>
          <p:nvPr/>
        </p:nvPicPr>
        <p:blipFill>
          <a:blip r:embed="rId8" cstate="print"/>
          <a:srcRect/>
          <a:stretch>
            <a:fillRect/>
          </a:stretch>
        </p:blipFill>
        <p:spPr bwMode="auto">
          <a:xfrm>
            <a:off x="2862510" y="4364980"/>
            <a:ext cx="1770063" cy="1255713"/>
          </a:xfrm>
          <a:prstGeom prst="rect">
            <a:avLst/>
          </a:prstGeom>
          <a:noFill/>
          <a:ln w="9525">
            <a:noFill/>
            <a:miter lim="800000"/>
            <a:headEnd/>
            <a:tailEnd/>
          </a:ln>
        </p:spPr>
      </p:pic>
      <p:sp>
        <p:nvSpPr>
          <p:cNvPr id="13329" name="文字方塊 22"/>
          <p:cNvSpPr txBox="1">
            <a:spLocks noChangeArrowheads="1"/>
          </p:cNvSpPr>
          <p:nvPr/>
        </p:nvSpPr>
        <p:spPr bwMode="auto">
          <a:xfrm>
            <a:off x="611560" y="4149081"/>
            <a:ext cx="1152128" cy="307777"/>
          </a:xfrm>
          <a:prstGeom prst="rect">
            <a:avLst/>
          </a:prstGeom>
          <a:noFill/>
          <a:ln w="38100" algn="ctr">
            <a:noFill/>
            <a:miter lim="800000"/>
            <a:headEnd/>
            <a:tailEnd/>
          </a:ln>
        </p:spPr>
        <p:txBody>
          <a:bodyPr wrap="square">
            <a:spAutoFit/>
          </a:bodyPr>
          <a:lstStyle/>
          <a:p>
            <a:r>
              <a:rPr lang="en-US" altLang="zh-TW" sz="1400" b="1" dirty="0" smtClean="0">
                <a:cs typeface="Calibri" pitchFamily="34" charset="0"/>
              </a:rPr>
              <a:t>Enterprise</a:t>
            </a:r>
            <a:endParaRPr lang="en-US" altLang="zh-TW" sz="1400" b="1" dirty="0">
              <a:cs typeface="Calibri" pitchFamily="34" charset="0"/>
            </a:endParaRPr>
          </a:p>
        </p:txBody>
      </p:sp>
      <p:sp>
        <p:nvSpPr>
          <p:cNvPr id="13330" name="文字方塊 24"/>
          <p:cNvSpPr txBox="1">
            <a:spLocks noChangeArrowheads="1"/>
          </p:cNvSpPr>
          <p:nvPr/>
        </p:nvSpPr>
        <p:spPr bwMode="auto">
          <a:xfrm>
            <a:off x="5160615" y="4149080"/>
            <a:ext cx="1571625" cy="307975"/>
          </a:xfrm>
          <a:prstGeom prst="rect">
            <a:avLst/>
          </a:prstGeom>
          <a:noFill/>
          <a:ln w="38100" algn="ctr">
            <a:noFill/>
            <a:miter lim="800000"/>
            <a:headEnd/>
            <a:tailEnd/>
          </a:ln>
        </p:spPr>
        <p:txBody>
          <a:bodyPr>
            <a:spAutoFit/>
          </a:bodyPr>
          <a:lstStyle/>
          <a:p>
            <a:pPr algn="ctr"/>
            <a:r>
              <a:rPr lang="en-US" altLang="zh-TW" sz="1400" b="1" dirty="0" smtClean="0">
                <a:cs typeface="Calibri" pitchFamily="34" charset="0"/>
              </a:rPr>
              <a:t>Enterprise &amp; SMB</a:t>
            </a:r>
            <a:endParaRPr lang="en-US" altLang="zh-TW" sz="1400" b="1" dirty="0">
              <a:cs typeface="Calibri" pitchFamily="34" charset="0"/>
            </a:endParaRPr>
          </a:p>
        </p:txBody>
      </p:sp>
      <p:sp>
        <p:nvSpPr>
          <p:cNvPr id="13331" name="文字方塊 26"/>
          <p:cNvSpPr txBox="1">
            <a:spLocks noChangeArrowheads="1"/>
          </p:cNvSpPr>
          <p:nvPr/>
        </p:nvSpPr>
        <p:spPr bwMode="auto">
          <a:xfrm>
            <a:off x="7104063" y="4149080"/>
            <a:ext cx="1571625" cy="307975"/>
          </a:xfrm>
          <a:prstGeom prst="rect">
            <a:avLst/>
          </a:prstGeom>
          <a:noFill/>
          <a:ln w="38100" algn="ctr">
            <a:noFill/>
            <a:miter lim="800000"/>
            <a:headEnd/>
            <a:tailEnd/>
          </a:ln>
        </p:spPr>
        <p:txBody>
          <a:bodyPr>
            <a:spAutoFit/>
          </a:bodyPr>
          <a:lstStyle/>
          <a:p>
            <a:pPr algn="ctr"/>
            <a:r>
              <a:rPr lang="en-US" altLang="zh-TW" sz="1400" b="1" dirty="0" smtClean="0">
                <a:cs typeface="Calibri" pitchFamily="34" charset="0"/>
              </a:rPr>
              <a:t>SMB &amp; SOHO</a:t>
            </a:r>
            <a:endParaRPr lang="en-US" altLang="zh-TW" sz="1400" b="1" dirty="0">
              <a:cs typeface="Calibri" pitchFamily="34" charset="0"/>
            </a:endParaRPr>
          </a:p>
        </p:txBody>
      </p:sp>
      <p:sp>
        <p:nvSpPr>
          <p:cNvPr id="13332" name="文字方塊 28"/>
          <p:cNvSpPr txBox="1">
            <a:spLocks noChangeArrowheads="1"/>
          </p:cNvSpPr>
          <p:nvPr/>
        </p:nvSpPr>
        <p:spPr bwMode="auto">
          <a:xfrm>
            <a:off x="2861493" y="5680298"/>
            <a:ext cx="1854523" cy="461665"/>
          </a:xfrm>
          <a:prstGeom prst="rect">
            <a:avLst/>
          </a:prstGeom>
          <a:noFill/>
          <a:ln w="38100" algn="ctr">
            <a:noFill/>
            <a:miter lim="800000"/>
            <a:headEnd/>
            <a:tailEnd/>
          </a:ln>
        </p:spPr>
        <p:txBody>
          <a:bodyPr wrap="square">
            <a:spAutoFit/>
          </a:bodyPr>
          <a:lstStyle/>
          <a:p>
            <a:r>
              <a:rPr lang="en-US" altLang="zh-TW" sz="1200" dirty="0">
                <a:solidFill>
                  <a:schemeClr val="tx2"/>
                </a:solidFill>
                <a:cs typeface="Calibri" pitchFamily="34" charset="0"/>
              </a:rPr>
              <a:t>VS-6020/6016/6012 Pro</a:t>
            </a:r>
          </a:p>
          <a:p>
            <a:r>
              <a:rPr lang="zh-TW" altLang="en-US" sz="1200" smtClean="0">
                <a:cs typeface="Calibri" pitchFamily="34" charset="0"/>
              </a:rPr>
              <a:t>支持至多</a:t>
            </a:r>
            <a:r>
              <a:rPr lang="en-US" altLang="zh-TW" sz="1200" smtClean="0">
                <a:cs typeface="Calibri" pitchFamily="34" charset="0"/>
              </a:rPr>
              <a:t>20/16/12</a:t>
            </a:r>
            <a:r>
              <a:rPr lang="zh-TW" altLang="en-US" sz="1200" smtClean="0">
                <a:cs typeface="Calibri" pitchFamily="34" charset="0"/>
              </a:rPr>
              <a:t>频道</a:t>
            </a:r>
            <a:endParaRPr lang="en-US" altLang="zh-TW" sz="1200" dirty="0">
              <a:cs typeface="Calibri" pitchFamily="34" charset="0"/>
            </a:endParaRPr>
          </a:p>
        </p:txBody>
      </p:sp>
      <p:sp>
        <p:nvSpPr>
          <p:cNvPr id="13333" name="文字方塊 29"/>
          <p:cNvSpPr txBox="1">
            <a:spLocks noChangeArrowheads="1"/>
          </p:cNvSpPr>
          <p:nvPr/>
        </p:nvSpPr>
        <p:spPr bwMode="auto">
          <a:xfrm>
            <a:off x="7133331" y="3759423"/>
            <a:ext cx="2010669" cy="461665"/>
          </a:xfrm>
          <a:prstGeom prst="rect">
            <a:avLst/>
          </a:prstGeom>
          <a:noFill/>
          <a:ln w="38100" algn="ctr">
            <a:noFill/>
            <a:miter lim="800000"/>
            <a:headEnd/>
            <a:tailEnd/>
          </a:ln>
        </p:spPr>
        <p:txBody>
          <a:bodyPr wrap="square">
            <a:spAutoFit/>
          </a:bodyPr>
          <a:lstStyle/>
          <a:p>
            <a:r>
              <a:rPr lang="en-US" altLang="zh-TW" sz="1200" dirty="0">
                <a:solidFill>
                  <a:schemeClr val="tx2"/>
                </a:solidFill>
                <a:cs typeface="Calibri" pitchFamily="34" charset="0"/>
              </a:rPr>
              <a:t>VS-4016/4012/4008U-RP Pro</a:t>
            </a:r>
          </a:p>
          <a:p>
            <a:r>
              <a:rPr lang="zh-TW" altLang="en-US" sz="1200" smtClean="0">
                <a:cs typeface="Calibri" pitchFamily="34" charset="0"/>
              </a:rPr>
              <a:t>支持至多</a:t>
            </a:r>
            <a:r>
              <a:rPr lang="en-US" altLang="zh-TW" sz="1200" smtClean="0">
                <a:cs typeface="Calibri" pitchFamily="34" charset="0"/>
              </a:rPr>
              <a:t>16/12/8</a:t>
            </a:r>
            <a:r>
              <a:rPr lang="zh-TW" altLang="en-US" sz="1200" smtClean="0">
                <a:cs typeface="Calibri" pitchFamily="34" charset="0"/>
              </a:rPr>
              <a:t>频道</a:t>
            </a:r>
            <a:endParaRPr lang="en-US" altLang="zh-TW" sz="1200" dirty="0">
              <a:cs typeface="Calibri" pitchFamily="34" charset="0"/>
            </a:endParaRPr>
          </a:p>
        </p:txBody>
      </p:sp>
      <p:sp>
        <p:nvSpPr>
          <p:cNvPr id="13334" name="文字方塊 30"/>
          <p:cNvSpPr txBox="1">
            <a:spLocks noChangeArrowheads="1"/>
          </p:cNvSpPr>
          <p:nvPr/>
        </p:nvSpPr>
        <p:spPr bwMode="auto">
          <a:xfrm>
            <a:off x="5076056" y="5661248"/>
            <a:ext cx="1710507" cy="461665"/>
          </a:xfrm>
          <a:prstGeom prst="rect">
            <a:avLst/>
          </a:prstGeom>
          <a:noFill/>
          <a:ln w="38100" algn="ctr">
            <a:noFill/>
            <a:miter lim="800000"/>
            <a:headEnd/>
            <a:tailEnd/>
          </a:ln>
        </p:spPr>
        <p:txBody>
          <a:bodyPr wrap="square">
            <a:spAutoFit/>
          </a:bodyPr>
          <a:lstStyle/>
          <a:p>
            <a:r>
              <a:rPr lang="en-US" altLang="zh-TW" sz="1200" dirty="0">
                <a:solidFill>
                  <a:schemeClr val="tx2"/>
                </a:solidFill>
                <a:cs typeface="Calibri" pitchFamily="34" charset="0"/>
              </a:rPr>
              <a:t>VS-4016/4012/4008 Pro</a:t>
            </a:r>
          </a:p>
          <a:p>
            <a:r>
              <a:rPr lang="zh-TW" altLang="en-US" sz="1200" smtClean="0">
                <a:cs typeface="Calibri" pitchFamily="34" charset="0"/>
              </a:rPr>
              <a:t>支持至多</a:t>
            </a:r>
            <a:r>
              <a:rPr lang="en-US" altLang="zh-TW" sz="1200" smtClean="0">
                <a:cs typeface="Calibri" pitchFamily="34" charset="0"/>
              </a:rPr>
              <a:t>16/12/8</a:t>
            </a:r>
            <a:r>
              <a:rPr lang="zh-TW" altLang="en-US" sz="1200" smtClean="0">
                <a:cs typeface="Calibri" pitchFamily="34" charset="0"/>
              </a:rPr>
              <a:t>频道</a:t>
            </a:r>
            <a:endParaRPr lang="en-US" altLang="zh-TW" sz="1200" dirty="0">
              <a:cs typeface="Calibri" pitchFamily="34" charset="0"/>
            </a:endParaRPr>
          </a:p>
        </p:txBody>
      </p:sp>
      <p:sp>
        <p:nvSpPr>
          <p:cNvPr id="13335" name="文字方塊 32"/>
          <p:cNvSpPr txBox="1">
            <a:spLocks noChangeArrowheads="1"/>
          </p:cNvSpPr>
          <p:nvPr/>
        </p:nvSpPr>
        <p:spPr bwMode="auto">
          <a:xfrm>
            <a:off x="7092280" y="5661248"/>
            <a:ext cx="1928813" cy="461665"/>
          </a:xfrm>
          <a:prstGeom prst="rect">
            <a:avLst/>
          </a:prstGeom>
          <a:noFill/>
          <a:ln w="38100" algn="ctr">
            <a:noFill/>
            <a:miter lim="800000"/>
            <a:headEnd/>
            <a:tailEnd/>
          </a:ln>
        </p:spPr>
        <p:txBody>
          <a:bodyPr>
            <a:spAutoFit/>
          </a:bodyPr>
          <a:lstStyle/>
          <a:p>
            <a:r>
              <a:rPr lang="en-US" altLang="zh-TW" sz="1200" dirty="0">
                <a:solidFill>
                  <a:schemeClr val="tx2"/>
                </a:solidFill>
                <a:cs typeface="Calibri" pitchFamily="34" charset="0"/>
              </a:rPr>
              <a:t>VS-2012/2008/2004 Pro</a:t>
            </a:r>
          </a:p>
          <a:p>
            <a:r>
              <a:rPr lang="zh-TW" altLang="en-US" sz="1200" smtClean="0">
                <a:cs typeface="Calibri" pitchFamily="34" charset="0"/>
              </a:rPr>
              <a:t>支持至多</a:t>
            </a:r>
            <a:r>
              <a:rPr lang="en-US" altLang="zh-TW" sz="1200" smtClean="0">
                <a:cs typeface="Calibri" pitchFamily="34" charset="0"/>
              </a:rPr>
              <a:t>12/8/4</a:t>
            </a:r>
            <a:r>
              <a:rPr lang="zh-TW" altLang="en-US" sz="1200" smtClean="0">
                <a:cs typeface="Calibri" pitchFamily="34" charset="0"/>
              </a:rPr>
              <a:t>频道</a:t>
            </a:r>
            <a:endParaRPr lang="en-US" altLang="zh-TW" sz="1200" dirty="0">
              <a:cs typeface="Calibri" pitchFamily="34" charset="0"/>
            </a:endParaRPr>
          </a:p>
        </p:txBody>
      </p:sp>
      <p:sp>
        <p:nvSpPr>
          <p:cNvPr id="13336" name="文字方塊 35"/>
          <p:cNvSpPr txBox="1">
            <a:spLocks noChangeArrowheads="1"/>
          </p:cNvSpPr>
          <p:nvPr/>
        </p:nvSpPr>
        <p:spPr bwMode="auto">
          <a:xfrm>
            <a:off x="2875210" y="4149080"/>
            <a:ext cx="1571625" cy="307975"/>
          </a:xfrm>
          <a:prstGeom prst="rect">
            <a:avLst/>
          </a:prstGeom>
          <a:noFill/>
          <a:ln w="38100" algn="ctr">
            <a:noFill/>
            <a:miter lim="800000"/>
            <a:headEnd/>
            <a:tailEnd/>
          </a:ln>
        </p:spPr>
        <p:txBody>
          <a:bodyPr>
            <a:spAutoFit/>
          </a:bodyPr>
          <a:lstStyle/>
          <a:p>
            <a:pPr algn="ctr"/>
            <a:r>
              <a:rPr lang="en-US" altLang="zh-TW" sz="1400" b="1" dirty="0">
                <a:cs typeface="Calibri" pitchFamily="34" charset="0"/>
              </a:rPr>
              <a:t>Enterprise &amp; SMB</a:t>
            </a:r>
          </a:p>
        </p:txBody>
      </p:sp>
      <p:pic>
        <p:nvPicPr>
          <p:cNvPr id="13337" name="Picture 25"/>
          <p:cNvPicPr>
            <a:picLocks noChangeAspect="1" noChangeArrowheads="1"/>
          </p:cNvPicPr>
          <p:nvPr/>
        </p:nvPicPr>
        <p:blipFill>
          <a:blip r:embed="rId9" cstate="print"/>
          <a:srcRect/>
          <a:stretch>
            <a:fillRect/>
          </a:stretch>
        </p:blipFill>
        <p:spPr bwMode="auto">
          <a:xfrm>
            <a:off x="7092950" y="2493640"/>
            <a:ext cx="1906588" cy="1114425"/>
          </a:xfrm>
          <a:prstGeom prst="rect">
            <a:avLst/>
          </a:prstGeom>
          <a:noFill/>
          <a:ln w="9525">
            <a:noFill/>
            <a:miter lim="800000"/>
            <a:headEnd/>
            <a:tailEnd/>
          </a:ln>
        </p:spPr>
      </p:pic>
      <p:pic>
        <p:nvPicPr>
          <p:cNvPr id="13338" name="Picture 27"/>
          <p:cNvPicPr>
            <a:picLocks noChangeAspect="1" noChangeArrowheads="1"/>
          </p:cNvPicPr>
          <p:nvPr/>
        </p:nvPicPr>
        <p:blipFill>
          <a:blip r:embed="rId10" cstate="print"/>
          <a:srcRect/>
          <a:stretch>
            <a:fillRect/>
          </a:stretch>
        </p:blipFill>
        <p:spPr bwMode="auto">
          <a:xfrm>
            <a:off x="6911975" y="4457055"/>
            <a:ext cx="1890713" cy="1204913"/>
          </a:xfrm>
          <a:prstGeom prst="rect">
            <a:avLst/>
          </a:prstGeom>
          <a:noFill/>
          <a:ln w="9525">
            <a:noFill/>
            <a:miter lim="800000"/>
            <a:headEnd/>
            <a:tailEnd/>
          </a:ln>
        </p:spPr>
      </p:pic>
      <p:sp>
        <p:nvSpPr>
          <p:cNvPr id="13339" name="文字方塊 26"/>
          <p:cNvSpPr txBox="1">
            <a:spLocks noChangeArrowheads="1"/>
          </p:cNvSpPr>
          <p:nvPr/>
        </p:nvSpPr>
        <p:spPr bwMode="auto">
          <a:xfrm>
            <a:off x="9653588" y="4239568"/>
            <a:ext cx="1571625" cy="307975"/>
          </a:xfrm>
          <a:prstGeom prst="rect">
            <a:avLst/>
          </a:prstGeom>
          <a:noFill/>
          <a:ln w="38100" algn="ctr">
            <a:noFill/>
            <a:miter lim="800000"/>
            <a:headEnd/>
            <a:tailEnd/>
          </a:ln>
        </p:spPr>
        <p:txBody>
          <a:bodyPr>
            <a:spAutoFit/>
          </a:bodyPr>
          <a:lstStyle/>
          <a:p>
            <a:pPr algn="ctr"/>
            <a:r>
              <a:rPr lang="en-US" altLang="zh-TW" sz="1400" b="1">
                <a:cs typeface="Calibri" pitchFamily="34" charset="0"/>
              </a:rPr>
              <a:t>SOHO &amp; Home</a:t>
            </a:r>
          </a:p>
        </p:txBody>
      </p:sp>
      <p:sp>
        <p:nvSpPr>
          <p:cNvPr id="13340" name="文字方塊 32"/>
          <p:cNvSpPr txBox="1">
            <a:spLocks noChangeArrowheads="1"/>
          </p:cNvSpPr>
          <p:nvPr/>
        </p:nvSpPr>
        <p:spPr bwMode="auto">
          <a:xfrm>
            <a:off x="9636125" y="5679430"/>
            <a:ext cx="1928813" cy="523875"/>
          </a:xfrm>
          <a:prstGeom prst="rect">
            <a:avLst/>
          </a:prstGeom>
          <a:noFill/>
          <a:ln w="38100" algn="ctr">
            <a:noFill/>
            <a:miter lim="800000"/>
            <a:headEnd/>
            <a:tailEnd/>
          </a:ln>
        </p:spPr>
        <p:txBody>
          <a:bodyPr>
            <a:spAutoFit/>
          </a:bodyPr>
          <a:lstStyle/>
          <a:p>
            <a:r>
              <a:rPr lang="en-US" altLang="zh-TW" sz="1400">
                <a:solidFill>
                  <a:schemeClr val="tx2"/>
                </a:solidFill>
                <a:cs typeface="Calibri" pitchFamily="34" charset="0"/>
              </a:rPr>
              <a:t>VS-2008L/2004L</a:t>
            </a:r>
          </a:p>
          <a:p>
            <a:r>
              <a:rPr lang="en-US" altLang="zh-TW" sz="1400">
                <a:cs typeface="Calibri" pitchFamily="34" charset="0"/>
              </a:rPr>
              <a:t>Up to 8/4 channels</a:t>
            </a:r>
          </a:p>
        </p:txBody>
      </p:sp>
      <p:sp>
        <p:nvSpPr>
          <p:cNvPr id="13341" name="文字方塊 22"/>
          <p:cNvSpPr txBox="1">
            <a:spLocks noChangeArrowheads="1"/>
          </p:cNvSpPr>
          <p:nvPr/>
        </p:nvSpPr>
        <p:spPr bwMode="auto">
          <a:xfrm>
            <a:off x="3002657" y="2060848"/>
            <a:ext cx="1000125" cy="307975"/>
          </a:xfrm>
          <a:prstGeom prst="rect">
            <a:avLst/>
          </a:prstGeom>
          <a:noFill/>
          <a:ln w="38100" algn="ctr">
            <a:noFill/>
            <a:miter lim="800000"/>
            <a:headEnd/>
            <a:tailEnd/>
          </a:ln>
        </p:spPr>
        <p:txBody>
          <a:bodyPr>
            <a:spAutoFit/>
          </a:bodyPr>
          <a:lstStyle/>
          <a:p>
            <a:pPr algn="ctr"/>
            <a:r>
              <a:rPr lang="en-US" altLang="zh-TW" sz="1400" b="1" dirty="0">
                <a:cs typeface="Calibri" pitchFamily="34" charset="0"/>
              </a:rPr>
              <a:t>Enterprise</a:t>
            </a:r>
          </a:p>
        </p:txBody>
      </p:sp>
      <p:sp>
        <p:nvSpPr>
          <p:cNvPr id="13342" name="文字方塊 28"/>
          <p:cNvSpPr txBox="1">
            <a:spLocks noChangeArrowheads="1"/>
          </p:cNvSpPr>
          <p:nvPr/>
        </p:nvSpPr>
        <p:spPr bwMode="auto">
          <a:xfrm>
            <a:off x="287933" y="5673948"/>
            <a:ext cx="2555875" cy="461665"/>
          </a:xfrm>
          <a:prstGeom prst="rect">
            <a:avLst/>
          </a:prstGeom>
          <a:noFill/>
          <a:ln w="38100" algn="ctr">
            <a:noFill/>
            <a:miter lim="800000"/>
            <a:headEnd/>
            <a:tailEnd/>
          </a:ln>
        </p:spPr>
        <p:txBody>
          <a:bodyPr>
            <a:spAutoFit/>
          </a:bodyPr>
          <a:lstStyle/>
          <a:p>
            <a:r>
              <a:rPr lang="en-US" altLang="zh-TW" sz="1200" dirty="0">
                <a:solidFill>
                  <a:schemeClr val="tx2"/>
                </a:solidFill>
                <a:cs typeface="Calibri" pitchFamily="34" charset="0"/>
              </a:rPr>
              <a:t>VS-8148/ 8140/8132/8024 Pro+</a:t>
            </a:r>
          </a:p>
          <a:p>
            <a:r>
              <a:rPr lang="zh-TW" altLang="en-US" sz="1200" smtClean="0">
                <a:cs typeface="Calibri" pitchFamily="34" charset="0"/>
              </a:rPr>
              <a:t>支持至多</a:t>
            </a:r>
            <a:r>
              <a:rPr lang="en-US" altLang="zh-TW" sz="1200" smtClean="0">
                <a:cs typeface="Calibri" pitchFamily="34" charset="0"/>
              </a:rPr>
              <a:t>48/40/32/24</a:t>
            </a:r>
            <a:r>
              <a:rPr lang="zh-TW" altLang="en-US" sz="1200" smtClean="0">
                <a:cs typeface="Calibri" pitchFamily="34" charset="0"/>
              </a:rPr>
              <a:t>频道</a:t>
            </a:r>
            <a:endParaRPr lang="en-US" altLang="zh-TW" sz="1200" dirty="0">
              <a:cs typeface="Calibri" pitchFamily="34" charset="0"/>
            </a:endParaRPr>
          </a:p>
        </p:txBody>
      </p:sp>
      <p:pic>
        <p:nvPicPr>
          <p:cNvPr id="13343" name="圖片 34" descr="LdMonitoring_12 channel+電視_20100902.png"/>
          <p:cNvPicPr>
            <a:picLocks noChangeAspect="1"/>
          </p:cNvPicPr>
          <p:nvPr/>
        </p:nvPicPr>
        <p:blipFill>
          <a:blip r:embed="rId4" cstate="print"/>
          <a:srcRect/>
          <a:stretch>
            <a:fillRect/>
          </a:stretch>
        </p:blipFill>
        <p:spPr bwMode="auto">
          <a:xfrm>
            <a:off x="1227733" y="4438005"/>
            <a:ext cx="1243013" cy="1138238"/>
          </a:xfrm>
          <a:prstGeom prst="rect">
            <a:avLst/>
          </a:prstGeom>
          <a:noFill/>
          <a:ln w="9525">
            <a:noFill/>
            <a:miter lim="800000"/>
            <a:headEnd/>
            <a:tailEnd/>
          </a:ln>
        </p:spPr>
      </p:pic>
      <p:pic>
        <p:nvPicPr>
          <p:cNvPr id="13344" name="圖片 35" descr="HDMI.jpg"/>
          <p:cNvPicPr>
            <a:picLocks noChangeAspect="1"/>
          </p:cNvPicPr>
          <p:nvPr/>
        </p:nvPicPr>
        <p:blipFill>
          <a:blip r:embed="rId11" cstate="print"/>
          <a:srcRect/>
          <a:stretch>
            <a:fillRect/>
          </a:stretch>
        </p:blipFill>
        <p:spPr bwMode="auto">
          <a:xfrm>
            <a:off x="867371" y="4531668"/>
            <a:ext cx="360362" cy="338137"/>
          </a:xfrm>
          <a:prstGeom prst="rect">
            <a:avLst/>
          </a:prstGeom>
          <a:noFill/>
          <a:ln w="9525">
            <a:noFill/>
            <a:miter lim="800000"/>
            <a:headEnd/>
            <a:tailEnd/>
          </a:ln>
        </p:spPr>
      </p:pic>
      <p:pic>
        <p:nvPicPr>
          <p:cNvPr id="13345" name="圖片 33" descr="left angle of elevation_shadow.png"/>
          <p:cNvPicPr>
            <a:picLocks noChangeAspect="1"/>
          </p:cNvPicPr>
          <p:nvPr/>
        </p:nvPicPr>
        <p:blipFill>
          <a:blip r:embed="rId12" cstate="print"/>
          <a:srcRect/>
          <a:stretch>
            <a:fillRect/>
          </a:stretch>
        </p:blipFill>
        <p:spPr bwMode="auto">
          <a:xfrm>
            <a:off x="256183" y="4806305"/>
            <a:ext cx="1116013" cy="1000125"/>
          </a:xfrm>
          <a:prstGeom prst="rect">
            <a:avLst/>
          </a:prstGeom>
          <a:noFill/>
          <a:ln w="9525">
            <a:noFill/>
            <a:miter lim="800000"/>
            <a:headEnd/>
            <a:tailEnd/>
          </a:ln>
        </p:spPr>
      </p:pic>
      <p:sp>
        <p:nvSpPr>
          <p:cNvPr id="13346" name="AutoShape 35" descr="http://files.qnap.com/news/pressresource/product/1279U05.pn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zh-TW" altLang="en-US"/>
          </a:p>
        </p:txBody>
      </p:sp>
      <p:pic>
        <p:nvPicPr>
          <p:cNvPr id="13347" name="圖片 34" descr="LdMonitoring_12 channel+電視_20100902.png"/>
          <p:cNvPicPr>
            <a:picLocks noChangeAspect="1"/>
          </p:cNvPicPr>
          <p:nvPr/>
        </p:nvPicPr>
        <p:blipFill>
          <a:blip r:embed="rId4" cstate="print"/>
          <a:srcRect/>
          <a:stretch>
            <a:fillRect/>
          </a:stretch>
        </p:blipFill>
        <p:spPr bwMode="auto">
          <a:xfrm>
            <a:off x="3529930" y="2434903"/>
            <a:ext cx="1243013" cy="1138237"/>
          </a:xfrm>
          <a:prstGeom prst="rect">
            <a:avLst/>
          </a:prstGeom>
          <a:noFill/>
          <a:ln w="9525">
            <a:noFill/>
            <a:miter lim="800000"/>
            <a:headEnd/>
            <a:tailEnd/>
          </a:ln>
        </p:spPr>
      </p:pic>
      <p:pic>
        <p:nvPicPr>
          <p:cNvPr id="13348" name="圖片 34" descr="1279U05.png"/>
          <p:cNvPicPr>
            <a:picLocks noChangeAspect="1"/>
          </p:cNvPicPr>
          <p:nvPr/>
        </p:nvPicPr>
        <p:blipFill>
          <a:blip r:embed="rId13" cstate="print"/>
          <a:srcRect/>
          <a:stretch>
            <a:fillRect/>
          </a:stretch>
        </p:blipFill>
        <p:spPr bwMode="auto">
          <a:xfrm>
            <a:off x="2483768" y="3087365"/>
            <a:ext cx="2159000" cy="701675"/>
          </a:xfrm>
          <a:prstGeom prst="rect">
            <a:avLst/>
          </a:prstGeom>
          <a:noFill/>
          <a:ln w="9525">
            <a:noFill/>
            <a:miter lim="800000"/>
            <a:headEnd/>
            <a:tailEnd/>
          </a:ln>
        </p:spPr>
      </p:pic>
      <p:sp>
        <p:nvSpPr>
          <p:cNvPr id="13349" name="文字方塊 23"/>
          <p:cNvSpPr txBox="1">
            <a:spLocks noChangeArrowheads="1"/>
          </p:cNvSpPr>
          <p:nvPr/>
        </p:nvSpPr>
        <p:spPr bwMode="auto">
          <a:xfrm>
            <a:off x="619125" y="2060848"/>
            <a:ext cx="1000125" cy="307975"/>
          </a:xfrm>
          <a:prstGeom prst="rect">
            <a:avLst/>
          </a:prstGeom>
          <a:noFill/>
          <a:ln w="38100" algn="ctr">
            <a:noFill/>
            <a:miter lim="800000"/>
            <a:headEnd/>
            <a:tailEnd/>
          </a:ln>
        </p:spPr>
        <p:txBody>
          <a:bodyPr>
            <a:spAutoFit/>
          </a:bodyPr>
          <a:lstStyle/>
          <a:p>
            <a:pPr algn="ctr"/>
            <a:r>
              <a:rPr lang="en-US" altLang="zh-TW" sz="1400" b="1" dirty="0">
                <a:cs typeface="Calibri" pitchFamily="34" charset="0"/>
              </a:rPr>
              <a:t>Enterprise</a:t>
            </a:r>
          </a:p>
        </p:txBody>
      </p:sp>
      <p:sp>
        <p:nvSpPr>
          <p:cNvPr id="13350" name="文字方塊 29"/>
          <p:cNvSpPr txBox="1">
            <a:spLocks noChangeArrowheads="1"/>
          </p:cNvSpPr>
          <p:nvPr/>
        </p:nvSpPr>
        <p:spPr bwMode="auto">
          <a:xfrm>
            <a:off x="-36513" y="3759423"/>
            <a:ext cx="2736305" cy="461665"/>
          </a:xfrm>
          <a:prstGeom prst="rect">
            <a:avLst/>
          </a:prstGeom>
          <a:noFill/>
          <a:ln w="38100" algn="ctr">
            <a:noFill/>
            <a:miter lim="800000"/>
            <a:headEnd/>
            <a:tailEnd/>
          </a:ln>
        </p:spPr>
        <p:txBody>
          <a:bodyPr wrap="square">
            <a:spAutoFit/>
          </a:bodyPr>
          <a:lstStyle/>
          <a:p>
            <a:r>
              <a:rPr lang="en-US" altLang="zh-TW" sz="1200" dirty="0" smtClean="0">
                <a:solidFill>
                  <a:schemeClr val="tx2"/>
                </a:solidFill>
                <a:cs typeface="Calibri" pitchFamily="34" charset="0"/>
              </a:rPr>
              <a:t>VS-16164/16156/16148/16140U-RP Pro</a:t>
            </a:r>
            <a:endParaRPr lang="en-US" altLang="zh-TW" sz="1200" dirty="0">
              <a:solidFill>
                <a:schemeClr val="tx2"/>
              </a:solidFill>
              <a:cs typeface="Calibri" pitchFamily="34" charset="0"/>
            </a:endParaRPr>
          </a:p>
          <a:p>
            <a:r>
              <a:rPr lang="zh-TW" altLang="en-US" sz="1200" smtClean="0">
                <a:cs typeface="Calibri" pitchFamily="34" charset="0"/>
              </a:rPr>
              <a:t>支持至多</a:t>
            </a:r>
            <a:r>
              <a:rPr lang="en-US" altLang="zh-TW" sz="1200" smtClean="0">
                <a:cs typeface="Calibri" pitchFamily="34" charset="0"/>
              </a:rPr>
              <a:t>64/56/48/40</a:t>
            </a:r>
            <a:r>
              <a:rPr lang="zh-TW" altLang="en-US" sz="1200" smtClean="0">
                <a:cs typeface="Calibri" pitchFamily="34" charset="0"/>
              </a:rPr>
              <a:t>频道</a:t>
            </a:r>
            <a:endParaRPr lang="en-US" altLang="zh-TW" sz="1200" dirty="0">
              <a:cs typeface="Calibri" pitchFamily="34" charset="0"/>
            </a:endParaRPr>
          </a:p>
        </p:txBody>
      </p:sp>
      <p:pic>
        <p:nvPicPr>
          <p:cNvPr id="13351" name="圖片 40" descr="TS-879U-RP_正面_小.png"/>
          <p:cNvPicPr>
            <a:picLocks noChangeAspect="1"/>
          </p:cNvPicPr>
          <p:nvPr/>
        </p:nvPicPr>
        <p:blipFill>
          <a:blip r:embed="rId14" cstate="print"/>
          <a:srcRect/>
          <a:stretch>
            <a:fillRect/>
          </a:stretch>
        </p:blipFill>
        <p:spPr bwMode="auto">
          <a:xfrm>
            <a:off x="5149180" y="3141340"/>
            <a:ext cx="1871662" cy="544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600" name="Picture 8" descr="架構圖"/>
          <p:cNvPicPr>
            <a:picLocks noChangeAspect="1" noChangeArrowheads="1"/>
          </p:cNvPicPr>
          <p:nvPr/>
        </p:nvPicPr>
        <p:blipFill>
          <a:blip r:embed="rId3" cstate="print"/>
          <a:srcRect/>
          <a:stretch>
            <a:fillRect/>
          </a:stretch>
        </p:blipFill>
        <p:spPr bwMode="auto">
          <a:xfrm>
            <a:off x="179388" y="1601788"/>
            <a:ext cx="8820150" cy="4348162"/>
          </a:xfrm>
          <a:prstGeom prst="rect">
            <a:avLst/>
          </a:prstGeom>
          <a:noFill/>
        </p:spPr>
      </p:pic>
      <p:sp>
        <p:nvSpPr>
          <p:cNvPr id="6" name="標題 5"/>
          <p:cNvSpPr>
            <a:spLocks noGrp="1"/>
          </p:cNvSpPr>
          <p:nvPr>
            <p:ph type="title"/>
          </p:nvPr>
        </p:nvSpPr>
        <p:spPr/>
        <p:txBody>
          <a:bodyPr/>
          <a:lstStyle/>
          <a:p>
            <a:r>
              <a:rPr lang="zh-CN" altLang="en-US" smtClean="0"/>
              <a:t>威联通提供完整监控解决方案</a:t>
            </a:r>
            <a:endParaRPr lang="zh-TW"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2923604"/>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zh-TW" altLang="en-US" smtClean="0"/>
              <a:t>大纲</a:t>
            </a:r>
            <a:endParaRPr lang="en-US" altLang="zh-TW" dirty="0" smtClean="0"/>
          </a:p>
        </p:txBody>
      </p:sp>
      <p:sp>
        <p:nvSpPr>
          <p:cNvPr id="44036" name="內容版面配置區 2"/>
          <p:cNvSpPr>
            <a:spLocks noGrp="1"/>
          </p:cNvSpPr>
          <p:nvPr>
            <p:ph sz="quarter" idx="1"/>
          </p:nvPr>
        </p:nvSpPr>
        <p:spPr/>
        <p:txBody>
          <a:bodyPr>
            <a:normAutofit/>
          </a:bodyPr>
          <a:lstStyle/>
          <a:p>
            <a:r>
              <a:rPr lang="zh-CN" altLang="en-US" smtClean="0"/>
              <a:t>威联通全球市场定位</a:t>
            </a:r>
            <a:r>
              <a:rPr lang="en-US" altLang="zh-TW" smtClean="0"/>
              <a:t>&amp;</a:t>
            </a:r>
            <a:r>
              <a:rPr lang="zh-TW" altLang="en-US" smtClean="0"/>
              <a:t>竞争优势</a:t>
            </a:r>
            <a:endParaRPr lang="en-US" altLang="zh-TW" dirty="0" smtClean="0"/>
          </a:p>
          <a:p>
            <a:r>
              <a:rPr lang="en-US" altLang="zh-TW" smtClean="0"/>
              <a:t>IP</a:t>
            </a:r>
            <a:r>
              <a:rPr lang="zh-CN" altLang="en-US" smtClean="0"/>
              <a:t>监控的后端储存系统化</a:t>
            </a:r>
            <a:endParaRPr lang="en-US" altLang="zh-TW" dirty="0" smtClean="0"/>
          </a:p>
          <a:p>
            <a:r>
              <a:rPr lang="zh-CN" altLang="en-US" smtClean="0"/>
              <a:t>为何要选择单机型</a:t>
            </a:r>
            <a:r>
              <a:rPr lang="en-US" altLang="zh-TW" smtClean="0"/>
              <a:t>NVR</a:t>
            </a:r>
            <a:endParaRPr lang="en-US" altLang="zh-TW" dirty="0" smtClean="0"/>
          </a:p>
          <a:p>
            <a:r>
              <a:rPr lang="en-US" altLang="zh-TW" dirty="0" err="1" smtClean="0"/>
              <a:t>VioStor</a:t>
            </a:r>
            <a:r>
              <a:rPr lang="en-US" altLang="zh-TW" dirty="0" smtClean="0"/>
              <a:t> NVR</a:t>
            </a:r>
            <a:r>
              <a:rPr lang="zh-TW" altLang="en-US" dirty="0" smtClean="0"/>
              <a:t>是</a:t>
            </a:r>
            <a:r>
              <a:rPr lang="en-US" altLang="zh-TW" dirty="0" smtClean="0"/>
              <a:t>…</a:t>
            </a:r>
          </a:p>
          <a:p>
            <a:r>
              <a:rPr lang="en-US" altLang="zh-TW" dirty="0" err="1" smtClean="0"/>
              <a:t>VioStor</a:t>
            </a:r>
            <a:r>
              <a:rPr lang="en-US" altLang="zh-TW" dirty="0" smtClean="0"/>
              <a:t> CMS</a:t>
            </a:r>
            <a:r>
              <a:rPr lang="zh-TW" altLang="en-US" dirty="0" smtClean="0"/>
              <a:t>是</a:t>
            </a:r>
            <a:r>
              <a:rPr lang="en-US" altLang="zh-TW" dirty="0" smtClean="0"/>
              <a:t>…</a:t>
            </a:r>
          </a:p>
          <a:p>
            <a:r>
              <a:rPr lang="zh-TW" altLang="en-US" dirty="0" smtClean="0"/>
              <a:t>成功案例</a:t>
            </a:r>
            <a:endParaRPr lang="en-US" altLang="zh-TW" dirty="0" smtClean="0"/>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28</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標題 1"/>
          <p:cNvSpPr>
            <a:spLocks noGrp="1"/>
          </p:cNvSpPr>
          <p:nvPr>
            <p:ph type="title"/>
          </p:nvPr>
        </p:nvSpPr>
        <p:spPr/>
        <p:txBody>
          <a:bodyPr/>
          <a:lstStyle/>
          <a:p>
            <a:r>
              <a:rPr lang="en-US" altLang="zh-TW" dirty="0" err="1" smtClean="0"/>
              <a:t>VioStor</a:t>
            </a:r>
            <a:r>
              <a:rPr lang="en-US" altLang="zh-TW" dirty="0" smtClean="0"/>
              <a:t> NVR</a:t>
            </a:r>
            <a:r>
              <a:rPr lang="zh-TW" altLang="en-US" dirty="0" smtClean="0"/>
              <a:t>是</a:t>
            </a:r>
            <a:r>
              <a:rPr lang="en-US" altLang="zh-TW" dirty="0" smtClean="0"/>
              <a:t>…</a:t>
            </a:r>
          </a:p>
        </p:txBody>
      </p:sp>
      <p:sp>
        <p:nvSpPr>
          <p:cNvPr id="68" name="投影片編號版面配置區 3"/>
          <p:cNvSpPr>
            <a:spLocks noGrp="1"/>
          </p:cNvSpPr>
          <p:nvPr>
            <p:ph type="sldNum" sz="quarter" idx="12"/>
          </p:nvPr>
        </p:nvSpPr>
        <p:spPr/>
        <p:txBody>
          <a:bodyPr/>
          <a:lstStyle/>
          <a:p>
            <a:fld id="{584E9FC5-6442-42E3-9B59-42A11DC143AF}" type="slidenum">
              <a:rPr lang="zh-TW" altLang="en-US" smtClean="0"/>
              <a:pPr/>
              <a:t>29</a:t>
            </a:fld>
            <a:endParaRPr lang="zh-TW" altLang="en-US" smtClean="0"/>
          </a:p>
        </p:txBody>
      </p:sp>
      <p:graphicFrame>
        <p:nvGraphicFramePr>
          <p:cNvPr id="8" name="內容版面配置區 7"/>
          <p:cNvGraphicFramePr>
            <a:graphicFrameLocks noGrp="1"/>
          </p:cNvGraphicFramePr>
          <p:nvPr>
            <p:ph idx="4294967295"/>
          </p:nvPr>
        </p:nvGraphicFramePr>
        <p:xfrm>
          <a:off x="251520" y="1341440"/>
          <a:ext cx="8640960" cy="4784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2" name="群組 43"/>
          <p:cNvGrpSpPr>
            <a:grpSpLocks/>
          </p:cNvGrpSpPr>
          <p:nvPr/>
        </p:nvGrpSpPr>
        <p:grpSpPr bwMode="auto">
          <a:xfrm>
            <a:off x="339801" y="2060848"/>
            <a:ext cx="1279871" cy="791023"/>
            <a:chOff x="-107943" y="1600200"/>
            <a:chExt cx="9179935" cy="4472677"/>
          </a:xfrm>
        </p:grpSpPr>
        <p:pic>
          <p:nvPicPr>
            <p:cNvPr id="26655" name="圖片 64" descr="Videosec.jpg"/>
            <p:cNvPicPr>
              <a:picLocks noChangeAspect="1"/>
            </p:cNvPicPr>
            <p:nvPr/>
          </p:nvPicPr>
          <p:blipFill>
            <a:blip r:embed="rId8" cstate="print"/>
            <a:srcRect/>
            <a:stretch>
              <a:fillRect/>
            </a:stretch>
          </p:blipFill>
          <p:spPr bwMode="auto">
            <a:xfrm>
              <a:off x="6012738" y="5137224"/>
              <a:ext cx="1143000" cy="261937"/>
            </a:xfrm>
            <a:prstGeom prst="rect">
              <a:avLst/>
            </a:prstGeom>
            <a:noFill/>
            <a:ln w="9525">
              <a:noFill/>
              <a:miter lim="800000"/>
              <a:headEnd/>
              <a:tailEnd/>
            </a:ln>
          </p:spPr>
        </p:pic>
        <p:pic>
          <p:nvPicPr>
            <p:cNvPr id="26656" name="圖片 45" descr="honeywell logo.jpg"/>
            <p:cNvPicPr>
              <a:picLocks noChangeAspect="1"/>
            </p:cNvPicPr>
            <p:nvPr/>
          </p:nvPicPr>
          <p:blipFill>
            <a:blip r:embed="rId9" cstate="print"/>
            <a:srcRect/>
            <a:stretch>
              <a:fillRect/>
            </a:stretch>
          </p:blipFill>
          <p:spPr bwMode="auto">
            <a:xfrm>
              <a:off x="5944269" y="2996952"/>
              <a:ext cx="1508051" cy="288032"/>
            </a:xfrm>
            <a:prstGeom prst="rect">
              <a:avLst/>
            </a:prstGeom>
            <a:noFill/>
            <a:ln w="9525">
              <a:noFill/>
              <a:miter lim="800000"/>
              <a:headEnd/>
              <a:tailEnd/>
            </a:ln>
          </p:spPr>
        </p:pic>
        <p:pic>
          <p:nvPicPr>
            <p:cNvPr id="26657" name="圖片 46" descr="pelco.jpg"/>
            <p:cNvPicPr>
              <a:picLocks noChangeAspect="1"/>
            </p:cNvPicPr>
            <p:nvPr/>
          </p:nvPicPr>
          <p:blipFill>
            <a:blip r:embed="rId10" cstate="print"/>
            <a:srcRect/>
            <a:stretch>
              <a:fillRect/>
            </a:stretch>
          </p:blipFill>
          <p:spPr bwMode="auto">
            <a:xfrm>
              <a:off x="4535773" y="4293096"/>
              <a:ext cx="1162500" cy="508272"/>
            </a:xfrm>
            <a:prstGeom prst="rect">
              <a:avLst/>
            </a:prstGeom>
            <a:noFill/>
            <a:ln w="9525">
              <a:noFill/>
              <a:miter lim="800000"/>
              <a:headEnd/>
              <a:tailEnd/>
            </a:ln>
          </p:spPr>
        </p:pic>
        <p:pic>
          <p:nvPicPr>
            <p:cNvPr id="26658" name="圖片 86" descr="question.PNG"/>
            <p:cNvPicPr>
              <a:picLocks noChangeAspect="1"/>
            </p:cNvPicPr>
            <p:nvPr/>
          </p:nvPicPr>
          <p:blipFill>
            <a:blip r:embed="rId11" cstate="print"/>
            <a:srcRect/>
            <a:stretch>
              <a:fillRect/>
            </a:stretch>
          </p:blipFill>
          <p:spPr bwMode="auto">
            <a:xfrm>
              <a:off x="1440335" y="4993208"/>
              <a:ext cx="1548067" cy="555645"/>
            </a:xfrm>
            <a:prstGeom prst="rect">
              <a:avLst/>
            </a:prstGeom>
            <a:noFill/>
            <a:ln w="9525">
              <a:noFill/>
              <a:miter lim="800000"/>
              <a:headEnd/>
              <a:tailEnd/>
            </a:ln>
          </p:spPr>
        </p:pic>
        <p:pic>
          <p:nvPicPr>
            <p:cNvPr id="26659" name="圖片 87" descr="question.PNG"/>
            <p:cNvPicPr>
              <a:picLocks noChangeAspect="1"/>
            </p:cNvPicPr>
            <p:nvPr/>
          </p:nvPicPr>
          <p:blipFill>
            <a:blip r:embed="rId12" cstate="print"/>
            <a:srcRect/>
            <a:stretch>
              <a:fillRect/>
            </a:stretch>
          </p:blipFill>
          <p:spPr bwMode="auto">
            <a:xfrm>
              <a:off x="2772378" y="4993208"/>
              <a:ext cx="1548065" cy="555645"/>
            </a:xfrm>
            <a:prstGeom prst="rect">
              <a:avLst/>
            </a:prstGeom>
            <a:noFill/>
            <a:ln w="9525">
              <a:noFill/>
              <a:miter lim="800000"/>
              <a:headEnd/>
              <a:tailEnd/>
            </a:ln>
          </p:spPr>
        </p:pic>
        <p:pic>
          <p:nvPicPr>
            <p:cNvPr id="26660" name="圖片 88" descr="question.PNG"/>
            <p:cNvPicPr>
              <a:picLocks noChangeAspect="1"/>
            </p:cNvPicPr>
            <p:nvPr/>
          </p:nvPicPr>
          <p:blipFill>
            <a:blip r:embed="rId13" cstate="print"/>
            <a:srcRect/>
            <a:stretch>
              <a:fillRect/>
            </a:stretch>
          </p:blipFill>
          <p:spPr bwMode="auto">
            <a:xfrm>
              <a:off x="4212537" y="4993208"/>
              <a:ext cx="1548067" cy="555645"/>
            </a:xfrm>
            <a:prstGeom prst="rect">
              <a:avLst/>
            </a:prstGeom>
            <a:noFill/>
            <a:ln w="9525">
              <a:noFill/>
              <a:miter lim="800000"/>
              <a:headEnd/>
              <a:tailEnd/>
            </a:ln>
          </p:spPr>
        </p:pic>
        <p:pic>
          <p:nvPicPr>
            <p:cNvPr id="26661" name="圖片 64" descr="question.PNG"/>
            <p:cNvPicPr>
              <a:picLocks noChangeAspect="1"/>
            </p:cNvPicPr>
            <p:nvPr/>
          </p:nvPicPr>
          <p:blipFill>
            <a:blip r:embed="rId14" cstate="print"/>
            <a:srcRect/>
            <a:stretch>
              <a:fillRect/>
            </a:stretch>
          </p:blipFill>
          <p:spPr bwMode="auto">
            <a:xfrm>
              <a:off x="0" y="2235223"/>
              <a:ext cx="1494937" cy="507688"/>
            </a:xfrm>
            <a:prstGeom prst="rect">
              <a:avLst/>
            </a:prstGeom>
            <a:noFill/>
            <a:ln w="9525">
              <a:noFill/>
              <a:miter lim="800000"/>
              <a:headEnd/>
              <a:tailEnd/>
            </a:ln>
          </p:spPr>
        </p:pic>
        <p:pic>
          <p:nvPicPr>
            <p:cNvPr id="26662" name="圖片 65" descr="question.PNG"/>
            <p:cNvPicPr>
              <a:picLocks noChangeAspect="1"/>
            </p:cNvPicPr>
            <p:nvPr/>
          </p:nvPicPr>
          <p:blipFill>
            <a:blip r:embed="rId15" cstate="print"/>
            <a:srcRect/>
            <a:stretch>
              <a:fillRect/>
            </a:stretch>
          </p:blipFill>
          <p:spPr bwMode="auto">
            <a:xfrm>
              <a:off x="0" y="1600200"/>
              <a:ext cx="1513257" cy="524225"/>
            </a:xfrm>
            <a:prstGeom prst="rect">
              <a:avLst/>
            </a:prstGeom>
            <a:noFill/>
            <a:ln w="9525">
              <a:noFill/>
              <a:miter lim="800000"/>
              <a:headEnd/>
              <a:tailEnd/>
            </a:ln>
          </p:spPr>
        </p:pic>
        <p:pic>
          <p:nvPicPr>
            <p:cNvPr id="26663" name="圖片 66" descr="question.PNG"/>
            <p:cNvPicPr>
              <a:picLocks noChangeAspect="1"/>
            </p:cNvPicPr>
            <p:nvPr/>
          </p:nvPicPr>
          <p:blipFill>
            <a:blip r:embed="rId16" cstate="print"/>
            <a:srcRect/>
            <a:stretch>
              <a:fillRect/>
            </a:stretch>
          </p:blipFill>
          <p:spPr bwMode="auto">
            <a:xfrm>
              <a:off x="1475656" y="1600200"/>
              <a:ext cx="1513257" cy="524225"/>
            </a:xfrm>
            <a:prstGeom prst="rect">
              <a:avLst/>
            </a:prstGeom>
            <a:noFill/>
            <a:ln w="9525">
              <a:noFill/>
              <a:miter lim="800000"/>
              <a:headEnd/>
              <a:tailEnd/>
            </a:ln>
          </p:spPr>
        </p:pic>
        <p:pic>
          <p:nvPicPr>
            <p:cNvPr id="26664" name="圖片 67" descr="question.PNG"/>
            <p:cNvPicPr>
              <a:picLocks noChangeAspect="1"/>
            </p:cNvPicPr>
            <p:nvPr/>
          </p:nvPicPr>
          <p:blipFill>
            <a:blip r:embed="rId17" cstate="print"/>
            <a:srcRect/>
            <a:stretch>
              <a:fillRect/>
            </a:stretch>
          </p:blipFill>
          <p:spPr bwMode="auto">
            <a:xfrm>
              <a:off x="4427984" y="1600200"/>
              <a:ext cx="1513257" cy="524225"/>
            </a:xfrm>
            <a:prstGeom prst="rect">
              <a:avLst/>
            </a:prstGeom>
            <a:noFill/>
            <a:ln w="9525">
              <a:noFill/>
              <a:miter lim="800000"/>
              <a:headEnd/>
              <a:tailEnd/>
            </a:ln>
          </p:spPr>
        </p:pic>
        <p:pic>
          <p:nvPicPr>
            <p:cNvPr id="26665" name="圖片 68" descr="question.PNG"/>
            <p:cNvPicPr>
              <a:picLocks noChangeAspect="1"/>
            </p:cNvPicPr>
            <p:nvPr/>
          </p:nvPicPr>
          <p:blipFill>
            <a:blip r:embed="rId18" cstate="print"/>
            <a:srcRect/>
            <a:stretch>
              <a:fillRect/>
            </a:stretch>
          </p:blipFill>
          <p:spPr bwMode="auto">
            <a:xfrm>
              <a:off x="1547664" y="2132856"/>
              <a:ext cx="1513257" cy="524225"/>
            </a:xfrm>
            <a:prstGeom prst="rect">
              <a:avLst/>
            </a:prstGeom>
            <a:noFill/>
            <a:ln w="9525">
              <a:noFill/>
              <a:miter lim="800000"/>
              <a:headEnd/>
              <a:tailEnd/>
            </a:ln>
          </p:spPr>
        </p:pic>
        <p:pic>
          <p:nvPicPr>
            <p:cNvPr id="26666" name="圖片 70" descr="question.PNG"/>
            <p:cNvPicPr>
              <a:picLocks noChangeAspect="1"/>
            </p:cNvPicPr>
            <p:nvPr/>
          </p:nvPicPr>
          <p:blipFill>
            <a:blip r:embed="rId19" cstate="print"/>
            <a:srcRect/>
            <a:stretch>
              <a:fillRect/>
            </a:stretch>
          </p:blipFill>
          <p:spPr bwMode="auto">
            <a:xfrm>
              <a:off x="7452320" y="2276872"/>
              <a:ext cx="1513257" cy="524225"/>
            </a:xfrm>
            <a:prstGeom prst="rect">
              <a:avLst/>
            </a:prstGeom>
            <a:noFill/>
            <a:ln w="9525">
              <a:noFill/>
              <a:miter lim="800000"/>
              <a:headEnd/>
              <a:tailEnd/>
            </a:ln>
          </p:spPr>
        </p:pic>
        <p:pic>
          <p:nvPicPr>
            <p:cNvPr id="26667" name="圖片 71" descr="question.PNG"/>
            <p:cNvPicPr>
              <a:picLocks noChangeAspect="1"/>
            </p:cNvPicPr>
            <p:nvPr/>
          </p:nvPicPr>
          <p:blipFill>
            <a:blip r:embed="rId20" cstate="print"/>
            <a:srcRect/>
            <a:stretch>
              <a:fillRect/>
            </a:stretch>
          </p:blipFill>
          <p:spPr bwMode="auto">
            <a:xfrm>
              <a:off x="0" y="2870246"/>
              <a:ext cx="1513257" cy="524225"/>
            </a:xfrm>
            <a:prstGeom prst="rect">
              <a:avLst/>
            </a:prstGeom>
            <a:noFill/>
            <a:ln w="9525">
              <a:noFill/>
              <a:miter lim="800000"/>
              <a:headEnd/>
              <a:tailEnd/>
            </a:ln>
          </p:spPr>
        </p:pic>
        <p:pic>
          <p:nvPicPr>
            <p:cNvPr id="26668" name="圖片 72" descr="question.PNG"/>
            <p:cNvPicPr>
              <a:picLocks noChangeAspect="1"/>
            </p:cNvPicPr>
            <p:nvPr/>
          </p:nvPicPr>
          <p:blipFill>
            <a:blip r:embed="rId21" cstate="print"/>
            <a:srcRect/>
            <a:stretch>
              <a:fillRect/>
            </a:stretch>
          </p:blipFill>
          <p:spPr bwMode="auto">
            <a:xfrm>
              <a:off x="1475656" y="2870246"/>
              <a:ext cx="1513257" cy="524225"/>
            </a:xfrm>
            <a:prstGeom prst="rect">
              <a:avLst/>
            </a:prstGeom>
            <a:noFill/>
            <a:ln w="9525">
              <a:noFill/>
              <a:miter lim="800000"/>
              <a:headEnd/>
              <a:tailEnd/>
            </a:ln>
          </p:spPr>
        </p:pic>
        <p:pic>
          <p:nvPicPr>
            <p:cNvPr id="26669" name="圖片 74" descr="question.PNG"/>
            <p:cNvPicPr>
              <a:picLocks noChangeAspect="1"/>
            </p:cNvPicPr>
            <p:nvPr/>
          </p:nvPicPr>
          <p:blipFill>
            <a:blip r:embed="rId22" cstate="print"/>
            <a:srcRect/>
            <a:stretch>
              <a:fillRect/>
            </a:stretch>
          </p:blipFill>
          <p:spPr bwMode="auto">
            <a:xfrm>
              <a:off x="7452320" y="2852936"/>
              <a:ext cx="1513257" cy="524225"/>
            </a:xfrm>
            <a:prstGeom prst="rect">
              <a:avLst/>
            </a:prstGeom>
            <a:noFill/>
            <a:ln w="9525">
              <a:noFill/>
              <a:miter lim="800000"/>
              <a:headEnd/>
              <a:tailEnd/>
            </a:ln>
          </p:spPr>
        </p:pic>
        <p:pic>
          <p:nvPicPr>
            <p:cNvPr id="26670" name="圖片 75" descr="question.PNG"/>
            <p:cNvPicPr>
              <a:picLocks noChangeAspect="1"/>
            </p:cNvPicPr>
            <p:nvPr/>
          </p:nvPicPr>
          <p:blipFill>
            <a:blip r:embed="rId23" cstate="print"/>
            <a:srcRect/>
            <a:stretch>
              <a:fillRect/>
            </a:stretch>
          </p:blipFill>
          <p:spPr bwMode="auto">
            <a:xfrm>
              <a:off x="2987824" y="2870246"/>
              <a:ext cx="1529746" cy="539108"/>
            </a:xfrm>
            <a:prstGeom prst="rect">
              <a:avLst/>
            </a:prstGeom>
            <a:noFill/>
            <a:ln w="9525">
              <a:noFill/>
              <a:miter lim="800000"/>
              <a:headEnd/>
              <a:tailEnd/>
            </a:ln>
          </p:spPr>
        </p:pic>
        <p:pic>
          <p:nvPicPr>
            <p:cNvPr id="26671" name="圖片 77" descr="question.PNG"/>
            <p:cNvPicPr>
              <a:picLocks noChangeAspect="1"/>
            </p:cNvPicPr>
            <p:nvPr/>
          </p:nvPicPr>
          <p:blipFill>
            <a:blip r:embed="rId24" cstate="print"/>
            <a:srcRect/>
            <a:stretch>
              <a:fillRect/>
            </a:stretch>
          </p:blipFill>
          <p:spPr bwMode="auto">
            <a:xfrm>
              <a:off x="5940152" y="2276872"/>
              <a:ext cx="1529746" cy="539108"/>
            </a:xfrm>
            <a:prstGeom prst="rect">
              <a:avLst/>
            </a:prstGeom>
            <a:noFill/>
            <a:ln w="9525">
              <a:noFill/>
              <a:miter lim="800000"/>
              <a:headEnd/>
              <a:tailEnd/>
            </a:ln>
          </p:spPr>
        </p:pic>
        <p:pic>
          <p:nvPicPr>
            <p:cNvPr id="26672" name="圖片 78" descr="question.PNG"/>
            <p:cNvPicPr>
              <a:picLocks noChangeAspect="1"/>
            </p:cNvPicPr>
            <p:nvPr/>
          </p:nvPicPr>
          <p:blipFill>
            <a:blip r:embed="rId25" cstate="print"/>
            <a:srcRect/>
            <a:stretch>
              <a:fillRect/>
            </a:stretch>
          </p:blipFill>
          <p:spPr bwMode="auto">
            <a:xfrm>
              <a:off x="2627783" y="3356992"/>
              <a:ext cx="2247979" cy="792088"/>
            </a:xfrm>
            <a:prstGeom prst="rect">
              <a:avLst/>
            </a:prstGeom>
            <a:noFill/>
            <a:ln w="9525">
              <a:noFill/>
              <a:miter lim="800000"/>
              <a:headEnd/>
              <a:tailEnd/>
            </a:ln>
          </p:spPr>
        </p:pic>
        <p:pic>
          <p:nvPicPr>
            <p:cNvPr id="26673" name="圖片 79" descr="question.PNG"/>
            <p:cNvPicPr>
              <a:picLocks noChangeAspect="1"/>
            </p:cNvPicPr>
            <p:nvPr/>
          </p:nvPicPr>
          <p:blipFill>
            <a:blip r:embed="rId26" cstate="print"/>
            <a:srcRect/>
            <a:stretch>
              <a:fillRect/>
            </a:stretch>
          </p:blipFill>
          <p:spPr bwMode="auto">
            <a:xfrm>
              <a:off x="4355976" y="3573016"/>
              <a:ext cx="1529746" cy="540763"/>
            </a:xfrm>
            <a:prstGeom prst="rect">
              <a:avLst/>
            </a:prstGeom>
            <a:noFill/>
            <a:ln w="9525">
              <a:noFill/>
              <a:miter lim="800000"/>
              <a:headEnd/>
              <a:tailEnd/>
            </a:ln>
          </p:spPr>
        </p:pic>
        <p:pic>
          <p:nvPicPr>
            <p:cNvPr id="26674" name="圖片 81" descr="question.PNG"/>
            <p:cNvPicPr>
              <a:picLocks noChangeAspect="1"/>
            </p:cNvPicPr>
            <p:nvPr/>
          </p:nvPicPr>
          <p:blipFill>
            <a:blip r:embed="rId27" cstate="print"/>
            <a:srcRect/>
            <a:stretch>
              <a:fillRect/>
            </a:stretch>
          </p:blipFill>
          <p:spPr bwMode="auto">
            <a:xfrm>
              <a:off x="1511627" y="4293096"/>
              <a:ext cx="1529746" cy="539108"/>
            </a:xfrm>
            <a:prstGeom prst="rect">
              <a:avLst/>
            </a:prstGeom>
            <a:noFill/>
            <a:ln w="9525">
              <a:noFill/>
              <a:miter lim="800000"/>
              <a:headEnd/>
              <a:tailEnd/>
            </a:ln>
          </p:spPr>
        </p:pic>
        <p:pic>
          <p:nvPicPr>
            <p:cNvPr id="26675" name="圖片 83" descr="question.PNG"/>
            <p:cNvPicPr>
              <a:picLocks noChangeAspect="1"/>
            </p:cNvPicPr>
            <p:nvPr/>
          </p:nvPicPr>
          <p:blipFill>
            <a:blip r:embed="rId28" cstate="print"/>
            <a:srcRect/>
            <a:stretch>
              <a:fillRect/>
            </a:stretch>
          </p:blipFill>
          <p:spPr bwMode="auto">
            <a:xfrm>
              <a:off x="2879693" y="4293096"/>
              <a:ext cx="1529746" cy="539108"/>
            </a:xfrm>
            <a:prstGeom prst="rect">
              <a:avLst/>
            </a:prstGeom>
            <a:noFill/>
            <a:ln w="9525">
              <a:noFill/>
              <a:miter lim="800000"/>
              <a:headEnd/>
              <a:tailEnd/>
            </a:ln>
          </p:spPr>
        </p:pic>
        <p:pic>
          <p:nvPicPr>
            <p:cNvPr id="26676" name="圖片 84" descr="question.PNG"/>
            <p:cNvPicPr>
              <a:picLocks noChangeAspect="1"/>
            </p:cNvPicPr>
            <p:nvPr/>
          </p:nvPicPr>
          <p:blipFill>
            <a:blip r:embed="rId29" cstate="print"/>
            <a:srcRect/>
            <a:stretch>
              <a:fillRect/>
            </a:stretch>
          </p:blipFill>
          <p:spPr bwMode="auto">
            <a:xfrm>
              <a:off x="5903838" y="4221088"/>
              <a:ext cx="1529746" cy="539108"/>
            </a:xfrm>
            <a:prstGeom prst="rect">
              <a:avLst/>
            </a:prstGeom>
            <a:noFill/>
            <a:ln w="9525">
              <a:noFill/>
              <a:miter lim="800000"/>
              <a:headEnd/>
              <a:tailEnd/>
            </a:ln>
          </p:spPr>
        </p:pic>
        <p:pic>
          <p:nvPicPr>
            <p:cNvPr id="26677" name="圖片 85" descr="question.PNG"/>
            <p:cNvPicPr>
              <a:picLocks noChangeAspect="1"/>
            </p:cNvPicPr>
            <p:nvPr/>
          </p:nvPicPr>
          <p:blipFill>
            <a:blip r:embed="rId30" cstate="print"/>
            <a:srcRect/>
            <a:stretch>
              <a:fillRect/>
            </a:stretch>
          </p:blipFill>
          <p:spPr bwMode="auto">
            <a:xfrm>
              <a:off x="-107943" y="4993208"/>
              <a:ext cx="1548067" cy="555645"/>
            </a:xfrm>
            <a:prstGeom prst="rect">
              <a:avLst/>
            </a:prstGeom>
            <a:noFill/>
            <a:ln w="9525">
              <a:noFill/>
              <a:miter lim="800000"/>
              <a:headEnd/>
              <a:tailEnd/>
            </a:ln>
          </p:spPr>
        </p:pic>
        <p:pic>
          <p:nvPicPr>
            <p:cNvPr id="26678" name="圖片 89" descr="question.PNG"/>
            <p:cNvPicPr>
              <a:picLocks noChangeAspect="1"/>
            </p:cNvPicPr>
            <p:nvPr/>
          </p:nvPicPr>
          <p:blipFill>
            <a:blip r:embed="rId31" cstate="print"/>
            <a:srcRect/>
            <a:stretch>
              <a:fillRect/>
            </a:stretch>
          </p:blipFill>
          <p:spPr bwMode="auto">
            <a:xfrm>
              <a:off x="-107943" y="5517232"/>
              <a:ext cx="1548065" cy="555645"/>
            </a:xfrm>
            <a:prstGeom prst="rect">
              <a:avLst/>
            </a:prstGeom>
            <a:noFill/>
            <a:ln w="9525">
              <a:noFill/>
              <a:miter lim="800000"/>
              <a:headEnd/>
              <a:tailEnd/>
            </a:ln>
          </p:spPr>
        </p:pic>
        <p:pic>
          <p:nvPicPr>
            <p:cNvPr id="26679" name="圖片 90" descr="question.PNG"/>
            <p:cNvPicPr>
              <a:picLocks noChangeAspect="1"/>
            </p:cNvPicPr>
            <p:nvPr/>
          </p:nvPicPr>
          <p:blipFill>
            <a:blip r:embed="rId32" cstate="print"/>
            <a:srcRect/>
            <a:stretch>
              <a:fillRect/>
            </a:stretch>
          </p:blipFill>
          <p:spPr bwMode="auto">
            <a:xfrm>
              <a:off x="1548242" y="5517232"/>
              <a:ext cx="1548067" cy="555645"/>
            </a:xfrm>
            <a:prstGeom prst="rect">
              <a:avLst/>
            </a:prstGeom>
            <a:noFill/>
            <a:ln w="9525">
              <a:noFill/>
              <a:miter lim="800000"/>
              <a:headEnd/>
              <a:tailEnd/>
            </a:ln>
          </p:spPr>
        </p:pic>
        <p:pic>
          <p:nvPicPr>
            <p:cNvPr id="26680" name="圖片 92" descr="question.PNG"/>
            <p:cNvPicPr>
              <a:picLocks noChangeAspect="1"/>
            </p:cNvPicPr>
            <p:nvPr/>
          </p:nvPicPr>
          <p:blipFill>
            <a:blip r:embed="rId33" cstate="print"/>
            <a:srcRect/>
            <a:stretch>
              <a:fillRect/>
            </a:stretch>
          </p:blipFill>
          <p:spPr bwMode="auto">
            <a:xfrm>
              <a:off x="7236296" y="3429000"/>
              <a:ext cx="1835696" cy="658883"/>
            </a:xfrm>
            <a:prstGeom prst="rect">
              <a:avLst/>
            </a:prstGeom>
            <a:noFill/>
            <a:ln w="9525">
              <a:noFill/>
              <a:miter lim="800000"/>
              <a:headEnd/>
              <a:tailEnd/>
            </a:ln>
          </p:spPr>
        </p:pic>
        <p:pic>
          <p:nvPicPr>
            <p:cNvPr id="26681" name="圖片 93" descr="question.PNG"/>
            <p:cNvPicPr>
              <a:picLocks noChangeAspect="1"/>
            </p:cNvPicPr>
            <p:nvPr/>
          </p:nvPicPr>
          <p:blipFill>
            <a:blip r:embed="rId34" cstate="print"/>
            <a:srcRect/>
            <a:stretch>
              <a:fillRect/>
            </a:stretch>
          </p:blipFill>
          <p:spPr bwMode="auto">
            <a:xfrm>
              <a:off x="68657" y="4437112"/>
              <a:ext cx="1406999" cy="418387"/>
            </a:xfrm>
            <a:prstGeom prst="rect">
              <a:avLst/>
            </a:prstGeom>
            <a:noFill/>
            <a:ln w="9525">
              <a:noFill/>
              <a:miter lim="800000"/>
              <a:headEnd/>
              <a:tailEnd/>
            </a:ln>
          </p:spPr>
        </p:pic>
        <p:pic>
          <p:nvPicPr>
            <p:cNvPr id="26682" name="圖片 33" descr="100274708_logo.jpg"/>
            <p:cNvPicPr>
              <a:picLocks noChangeAspect="1"/>
            </p:cNvPicPr>
            <p:nvPr/>
          </p:nvPicPr>
          <p:blipFill>
            <a:blip r:embed="rId35" cstate="print"/>
            <a:srcRect/>
            <a:stretch>
              <a:fillRect/>
            </a:stretch>
          </p:blipFill>
          <p:spPr bwMode="auto">
            <a:xfrm>
              <a:off x="6012160" y="1758956"/>
              <a:ext cx="1319062" cy="225139"/>
            </a:xfrm>
            <a:prstGeom prst="rect">
              <a:avLst/>
            </a:prstGeom>
            <a:noFill/>
            <a:ln w="9525">
              <a:noFill/>
              <a:miter lim="800000"/>
              <a:headEnd/>
              <a:tailEnd/>
            </a:ln>
          </p:spPr>
        </p:pic>
        <p:pic>
          <p:nvPicPr>
            <p:cNvPr id="26683" name="圖片 34" descr="hikvision.jpg"/>
            <p:cNvPicPr>
              <a:picLocks noChangeAspect="1"/>
            </p:cNvPicPr>
            <p:nvPr/>
          </p:nvPicPr>
          <p:blipFill>
            <a:blip r:embed="rId36" cstate="print"/>
            <a:srcRect b="-14537"/>
            <a:stretch>
              <a:fillRect/>
            </a:stretch>
          </p:blipFill>
          <p:spPr bwMode="auto">
            <a:xfrm>
              <a:off x="4499992" y="3068960"/>
              <a:ext cx="1319062" cy="207073"/>
            </a:xfrm>
            <a:prstGeom prst="rect">
              <a:avLst/>
            </a:prstGeom>
            <a:noFill/>
            <a:ln w="9525">
              <a:noFill/>
              <a:miter lim="800000"/>
              <a:headEnd/>
              <a:tailEnd/>
            </a:ln>
          </p:spPr>
        </p:pic>
        <p:pic>
          <p:nvPicPr>
            <p:cNvPr id="26684" name="圖片 35" descr="viosecure_logo1.jpg"/>
            <p:cNvPicPr>
              <a:picLocks noChangeAspect="1"/>
            </p:cNvPicPr>
            <p:nvPr/>
          </p:nvPicPr>
          <p:blipFill>
            <a:blip r:embed="rId37" cstate="print"/>
            <a:srcRect/>
            <a:stretch>
              <a:fillRect/>
            </a:stretch>
          </p:blipFill>
          <p:spPr bwMode="auto">
            <a:xfrm>
              <a:off x="7559918" y="5137224"/>
              <a:ext cx="1275092" cy="266893"/>
            </a:xfrm>
            <a:prstGeom prst="rect">
              <a:avLst/>
            </a:prstGeom>
            <a:noFill/>
            <a:ln w="9525">
              <a:noFill/>
              <a:miter lim="800000"/>
              <a:headEnd/>
              <a:tailEnd/>
            </a:ln>
          </p:spPr>
        </p:pic>
        <p:pic>
          <p:nvPicPr>
            <p:cNvPr id="26685" name="圖片 36" descr="a-mtk.jpg"/>
            <p:cNvPicPr>
              <a:picLocks noChangeAspect="1"/>
            </p:cNvPicPr>
            <p:nvPr/>
          </p:nvPicPr>
          <p:blipFill>
            <a:blip r:embed="rId38" cstate="print"/>
            <a:srcRect/>
            <a:stretch>
              <a:fillRect/>
            </a:stretch>
          </p:blipFill>
          <p:spPr bwMode="auto">
            <a:xfrm>
              <a:off x="3059832" y="1679578"/>
              <a:ext cx="1319062" cy="278752"/>
            </a:xfrm>
            <a:prstGeom prst="rect">
              <a:avLst/>
            </a:prstGeom>
            <a:noFill/>
            <a:ln w="9525">
              <a:noFill/>
              <a:miter lim="800000"/>
              <a:headEnd/>
              <a:tailEnd/>
            </a:ln>
          </p:spPr>
        </p:pic>
        <p:pic>
          <p:nvPicPr>
            <p:cNvPr id="26686" name="Picture 36" descr="D:\qnap\office\pic\logo\CNB-01.png"/>
            <p:cNvPicPr>
              <a:picLocks noChangeAspect="1" noChangeArrowheads="1"/>
            </p:cNvPicPr>
            <p:nvPr/>
          </p:nvPicPr>
          <p:blipFill>
            <a:blip r:embed="rId39" cstate="print"/>
            <a:srcRect/>
            <a:stretch>
              <a:fillRect/>
            </a:stretch>
          </p:blipFill>
          <p:spPr bwMode="auto">
            <a:xfrm>
              <a:off x="3059832" y="2314601"/>
              <a:ext cx="1261400" cy="328639"/>
            </a:xfrm>
            <a:prstGeom prst="rect">
              <a:avLst/>
            </a:prstGeom>
            <a:noFill/>
            <a:ln w="9525">
              <a:noFill/>
              <a:miter lim="800000"/>
              <a:headEnd/>
              <a:tailEnd/>
            </a:ln>
          </p:spPr>
        </p:pic>
        <p:pic>
          <p:nvPicPr>
            <p:cNvPr id="26687" name="圖片 93" descr="DIGITUS_R__Professional_Web_01.jpg"/>
            <p:cNvPicPr>
              <a:picLocks noChangeAspect="1"/>
            </p:cNvPicPr>
            <p:nvPr/>
          </p:nvPicPr>
          <p:blipFill>
            <a:blip r:embed="rId40" cstate="print"/>
            <a:srcRect/>
            <a:stretch>
              <a:fillRect/>
            </a:stretch>
          </p:blipFill>
          <p:spPr bwMode="auto">
            <a:xfrm>
              <a:off x="4499992" y="2286950"/>
              <a:ext cx="1325254" cy="503918"/>
            </a:xfrm>
            <a:prstGeom prst="rect">
              <a:avLst/>
            </a:prstGeom>
            <a:noFill/>
            <a:ln w="9525">
              <a:noFill/>
              <a:miter lim="800000"/>
              <a:headEnd/>
              <a:tailEnd/>
            </a:ln>
          </p:spPr>
        </p:pic>
        <p:pic>
          <p:nvPicPr>
            <p:cNvPr id="26688" name="Picture 2" descr="D:\qnap\office\pic\logo\shany.jpg"/>
            <p:cNvPicPr>
              <a:picLocks noChangeAspect="1" noChangeArrowheads="1"/>
            </p:cNvPicPr>
            <p:nvPr/>
          </p:nvPicPr>
          <p:blipFill>
            <a:blip r:embed="rId41" cstate="print"/>
            <a:srcRect/>
            <a:stretch>
              <a:fillRect/>
            </a:stretch>
          </p:blipFill>
          <p:spPr bwMode="auto">
            <a:xfrm>
              <a:off x="7487915" y="4272994"/>
              <a:ext cx="1451871" cy="504056"/>
            </a:xfrm>
            <a:prstGeom prst="rect">
              <a:avLst/>
            </a:prstGeom>
            <a:noFill/>
            <a:ln w="9525">
              <a:noFill/>
              <a:miter lim="800000"/>
              <a:headEnd/>
              <a:tailEnd/>
            </a:ln>
          </p:spPr>
        </p:pic>
        <p:pic>
          <p:nvPicPr>
            <p:cNvPr id="26689" name="Picture 3" descr="D:\qnap\office\pic\logo\IPX_Logo.JPG"/>
            <p:cNvPicPr>
              <a:picLocks noChangeAspect="1" noChangeArrowheads="1"/>
            </p:cNvPicPr>
            <p:nvPr/>
          </p:nvPicPr>
          <p:blipFill>
            <a:blip r:embed="rId42" cstate="print"/>
            <a:srcRect/>
            <a:stretch>
              <a:fillRect/>
            </a:stretch>
          </p:blipFill>
          <p:spPr bwMode="auto">
            <a:xfrm>
              <a:off x="323528" y="3501008"/>
              <a:ext cx="813755" cy="671295"/>
            </a:xfrm>
            <a:prstGeom prst="rect">
              <a:avLst/>
            </a:prstGeom>
            <a:noFill/>
            <a:ln w="9525">
              <a:noFill/>
              <a:miter lim="800000"/>
              <a:headEnd/>
              <a:tailEnd/>
            </a:ln>
          </p:spPr>
        </p:pic>
        <p:pic>
          <p:nvPicPr>
            <p:cNvPr id="26690" name="Picture 4" descr="D:\qnap\office\pic\logo\brickcom.jpg"/>
            <p:cNvPicPr>
              <a:picLocks noChangeAspect="1" noChangeArrowheads="1"/>
            </p:cNvPicPr>
            <p:nvPr/>
          </p:nvPicPr>
          <p:blipFill>
            <a:blip r:embed="rId43" cstate="print"/>
            <a:srcRect/>
            <a:stretch>
              <a:fillRect/>
            </a:stretch>
          </p:blipFill>
          <p:spPr bwMode="auto">
            <a:xfrm>
              <a:off x="7452320" y="1628800"/>
              <a:ext cx="1497171" cy="412424"/>
            </a:xfrm>
            <a:prstGeom prst="rect">
              <a:avLst/>
            </a:prstGeom>
            <a:noFill/>
            <a:ln w="9525">
              <a:noFill/>
              <a:miter lim="800000"/>
              <a:headEnd/>
              <a:tailEnd/>
            </a:ln>
          </p:spPr>
        </p:pic>
        <p:pic>
          <p:nvPicPr>
            <p:cNvPr id="26691" name="圖片 76" descr="question.PNG"/>
            <p:cNvPicPr>
              <a:picLocks noChangeAspect="1"/>
            </p:cNvPicPr>
            <p:nvPr/>
          </p:nvPicPr>
          <p:blipFill>
            <a:blip r:embed="rId44" cstate="print"/>
            <a:srcRect/>
            <a:stretch>
              <a:fillRect/>
            </a:stretch>
          </p:blipFill>
          <p:spPr bwMode="auto">
            <a:xfrm>
              <a:off x="1475656" y="3573016"/>
              <a:ext cx="1529746" cy="539108"/>
            </a:xfrm>
            <a:prstGeom prst="rect">
              <a:avLst/>
            </a:prstGeom>
            <a:noFill/>
            <a:ln w="9525">
              <a:noFill/>
              <a:miter lim="800000"/>
              <a:headEnd/>
              <a:tailEnd/>
            </a:ln>
          </p:spPr>
        </p:pic>
        <p:pic>
          <p:nvPicPr>
            <p:cNvPr id="26692" name="圖片 80" descr="question.PNG"/>
            <p:cNvPicPr>
              <a:picLocks noChangeAspect="1"/>
            </p:cNvPicPr>
            <p:nvPr/>
          </p:nvPicPr>
          <p:blipFill>
            <a:blip r:embed="rId45" cstate="print"/>
            <a:srcRect/>
            <a:stretch>
              <a:fillRect/>
            </a:stretch>
          </p:blipFill>
          <p:spPr bwMode="auto">
            <a:xfrm>
              <a:off x="5940152" y="3573016"/>
              <a:ext cx="1529745" cy="540763"/>
            </a:xfrm>
            <a:prstGeom prst="rect">
              <a:avLst/>
            </a:prstGeom>
            <a:noFill/>
            <a:ln w="9525">
              <a:noFill/>
              <a:miter lim="800000"/>
              <a:headEnd/>
              <a:tailEnd/>
            </a:ln>
          </p:spPr>
        </p:pic>
      </p:grpSp>
      <p:grpSp>
        <p:nvGrpSpPr>
          <p:cNvPr id="3" name="群組 72"/>
          <p:cNvGrpSpPr>
            <a:grpSpLocks/>
          </p:cNvGrpSpPr>
          <p:nvPr/>
        </p:nvGrpSpPr>
        <p:grpSpPr bwMode="auto">
          <a:xfrm>
            <a:off x="323528" y="2868905"/>
            <a:ext cx="1566863" cy="200055"/>
            <a:chOff x="467544" y="2067694"/>
            <a:chExt cx="1790501" cy="170193"/>
          </a:xfrm>
        </p:grpSpPr>
        <p:pic>
          <p:nvPicPr>
            <p:cNvPr id="26652" name="圖片 48" descr="logo_QNAPSecurity.jpg"/>
            <p:cNvPicPr>
              <a:picLocks noChangeAspect="1"/>
            </p:cNvPicPr>
            <p:nvPr/>
          </p:nvPicPr>
          <p:blipFill>
            <a:blip r:embed="rId46" cstate="print"/>
            <a:srcRect/>
            <a:stretch>
              <a:fillRect/>
            </a:stretch>
          </p:blipFill>
          <p:spPr bwMode="auto">
            <a:xfrm>
              <a:off x="467544" y="2101032"/>
              <a:ext cx="431801" cy="97631"/>
            </a:xfrm>
            <a:prstGeom prst="rect">
              <a:avLst/>
            </a:prstGeom>
            <a:noFill/>
            <a:ln w="9525">
              <a:noFill/>
              <a:miter lim="800000"/>
              <a:headEnd/>
              <a:tailEnd/>
            </a:ln>
          </p:spPr>
        </p:pic>
        <p:sp>
          <p:nvSpPr>
            <p:cNvPr id="29725" name="文字方塊 49"/>
            <p:cNvSpPr txBox="1">
              <a:spLocks noChangeArrowheads="1"/>
            </p:cNvSpPr>
            <p:nvPr/>
          </p:nvSpPr>
          <p:spPr bwMode="auto">
            <a:xfrm>
              <a:off x="864829" y="2067694"/>
              <a:ext cx="892453" cy="170193"/>
            </a:xfrm>
            <a:prstGeom prst="rect">
              <a:avLst/>
            </a:prstGeom>
            <a:noFill/>
            <a:ln w="9525">
              <a:noFill/>
              <a:miter lim="800000"/>
              <a:headEnd/>
              <a:tailEnd/>
            </a:ln>
          </p:spPr>
          <p:txBody>
            <a:bodyPr wrap="none">
              <a:spAutoFit/>
            </a:bodyPr>
            <a:lstStyle/>
            <a:p>
              <a:pPr>
                <a:defRPr/>
              </a:pPr>
              <a:r>
                <a:rPr lang="en-US" sz="700" dirty="0">
                  <a:latin typeface="Arial Unicode MS" pitchFamily="34" charset="-120"/>
                  <a:ea typeface="Arial Unicode MS" pitchFamily="34" charset="-120"/>
                </a:rPr>
                <a:t>is a member of</a:t>
              </a:r>
            </a:p>
          </p:txBody>
        </p:sp>
        <p:pic>
          <p:nvPicPr>
            <p:cNvPr id="26654" name="圖片 50" descr="ONVIF.png"/>
            <p:cNvPicPr>
              <a:picLocks noChangeAspect="1"/>
            </p:cNvPicPr>
            <p:nvPr/>
          </p:nvPicPr>
          <p:blipFill>
            <a:blip r:embed="rId47" cstate="print"/>
            <a:srcRect/>
            <a:stretch>
              <a:fillRect/>
            </a:stretch>
          </p:blipFill>
          <p:spPr bwMode="auto">
            <a:xfrm>
              <a:off x="1537320" y="2106069"/>
              <a:ext cx="720725" cy="126206"/>
            </a:xfrm>
            <a:prstGeom prst="rect">
              <a:avLst/>
            </a:prstGeom>
            <a:noFill/>
            <a:ln w="9525">
              <a:noFill/>
              <a:miter lim="800000"/>
              <a:headEnd/>
              <a:tailEnd/>
            </a:ln>
          </p:spPr>
        </p:pic>
      </p:grpSp>
      <p:pic>
        <p:nvPicPr>
          <p:cNvPr id="26631" name="圖片 51" descr="6020LD.png"/>
          <p:cNvPicPr>
            <a:picLocks noChangeAspect="1"/>
          </p:cNvPicPr>
          <p:nvPr/>
        </p:nvPicPr>
        <p:blipFill>
          <a:blip r:embed="rId48" cstate="print"/>
          <a:srcRect/>
          <a:stretch>
            <a:fillRect/>
          </a:stretch>
        </p:blipFill>
        <p:spPr bwMode="auto">
          <a:xfrm>
            <a:off x="2051720" y="1969019"/>
            <a:ext cx="1512168" cy="883917"/>
          </a:xfrm>
          <a:prstGeom prst="rect">
            <a:avLst/>
          </a:prstGeom>
          <a:noFill/>
          <a:ln w="9525">
            <a:noFill/>
            <a:miter lim="800000"/>
            <a:headEnd/>
            <a:tailEnd/>
          </a:ln>
        </p:spPr>
      </p:pic>
      <p:sp>
        <p:nvSpPr>
          <p:cNvPr id="29705" name="文字方塊 52"/>
          <p:cNvSpPr txBox="1">
            <a:spLocks noChangeArrowheads="1"/>
          </p:cNvSpPr>
          <p:nvPr/>
        </p:nvSpPr>
        <p:spPr bwMode="auto">
          <a:xfrm>
            <a:off x="2132212" y="2780928"/>
            <a:ext cx="1359668" cy="276999"/>
          </a:xfrm>
          <a:prstGeom prst="rect">
            <a:avLst/>
          </a:prstGeom>
          <a:noFill/>
          <a:ln w="9525">
            <a:noFill/>
            <a:miter lim="800000"/>
            <a:headEnd/>
            <a:tailEnd/>
          </a:ln>
        </p:spPr>
        <p:txBody>
          <a:bodyPr wrap="none">
            <a:spAutoFit/>
          </a:bodyPr>
          <a:lstStyle/>
          <a:p>
            <a:pPr>
              <a:defRPr/>
            </a:pPr>
            <a:r>
              <a:rPr lang="en-US" sz="1200" b="1" dirty="0">
                <a:latin typeface="Arial Unicode MS" pitchFamily="34" charset="-120"/>
                <a:ea typeface="Arial Unicode MS" pitchFamily="34" charset="-120"/>
              </a:rPr>
              <a:t>HD Local Display</a:t>
            </a:r>
          </a:p>
        </p:txBody>
      </p:sp>
      <p:pic>
        <p:nvPicPr>
          <p:cNvPr id="26633" name="圖片 6" descr="multi-server.png"/>
          <p:cNvPicPr>
            <a:picLocks noChangeAspect="1"/>
          </p:cNvPicPr>
          <p:nvPr/>
        </p:nvPicPr>
        <p:blipFill>
          <a:blip r:embed="rId49" cstate="print"/>
          <a:srcRect/>
          <a:stretch>
            <a:fillRect/>
          </a:stretch>
        </p:blipFill>
        <p:spPr bwMode="auto">
          <a:xfrm>
            <a:off x="5580112" y="1972904"/>
            <a:ext cx="1440160" cy="808024"/>
          </a:xfrm>
          <a:prstGeom prst="rect">
            <a:avLst/>
          </a:prstGeom>
          <a:noFill/>
          <a:ln w="9525">
            <a:noFill/>
            <a:miter lim="800000"/>
            <a:headEnd/>
            <a:tailEnd/>
          </a:ln>
        </p:spPr>
      </p:pic>
      <p:sp>
        <p:nvSpPr>
          <p:cNvPr id="29707" name="文字方塊 54"/>
          <p:cNvSpPr txBox="1">
            <a:spLocks noChangeArrowheads="1"/>
          </p:cNvSpPr>
          <p:nvPr/>
        </p:nvSpPr>
        <p:spPr bwMode="auto">
          <a:xfrm>
            <a:off x="5846807" y="2636912"/>
            <a:ext cx="1029449" cy="461665"/>
          </a:xfrm>
          <a:prstGeom prst="rect">
            <a:avLst/>
          </a:prstGeom>
          <a:noFill/>
          <a:ln w="9525">
            <a:noFill/>
            <a:miter lim="800000"/>
            <a:headEnd/>
            <a:tailEnd/>
          </a:ln>
        </p:spPr>
        <p:txBody>
          <a:bodyPr wrap="none">
            <a:spAutoFit/>
          </a:bodyPr>
          <a:lstStyle/>
          <a:p>
            <a:pPr>
              <a:defRPr/>
            </a:pPr>
            <a:r>
              <a:rPr lang="en-US" sz="1200" b="1" dirty="0">
                <a:latin typeface="Arial Unicode MS" pitchFamily="34" charset="-120"/>
                <a:ea typeface="Arial Unicode MS" pitchFamily="34" charset="-120"/>
              </a:rPr>
              <a:t>Multi-server </a:t>
            </a:r>
            <a:r>
              <a:rPr lang="en-US" sz="1200" b="1" dirty="0" smtClean="0">
                <a:latin typeface="Arial Unicode MS" pitchFamily="34" charset="-120"/>
                <a:ea typeface="Arial Unicode MS" pitchFamily="34" charset="-120"/>
              </a:rPr>
              <a:t/>
            </a:r>
            <a:br>
              <a:rPr lang="en-US" sz="1200" b="1" dirty="0" smtClean="0">
                <a:latin typeface="Arial Unicode MS" pitchFamily="34" charset="-120"/>
                <a:ea typeface="Arial Unicode MS" pitchFamily="34" charset="-120"/>
              </a:rPr>
            </a:br>
            <a:r>
              <a:rPr lang="en-US" sz="1200" b="1" dirty="0" smtClean="0">
                <a:latin typeface="Arial Unicode MS" pitchFamily="34" charset="-120"/>
                <a:ea typeface="Arial Unicode MS" pitchFamily="34" charset="-120"/>
              </a:rPr>
              <a:t>Monitoring</a:t>
            </a:r>
            <a:endParaRPr lang="en-US" sz="1200" b="1" dirty="0">
              <a:latin typeface="Arial Unicode MS" pitchFamily="34" charset="-120"/>
              <a:ea typeface="Arial Unicode MS" pitchFamily="34" charset="-120"/>
            </a:endParaRPr>
          </a:p>
        </p:txBody>
      </p:sp>
      <p:sp>
        <p:nvSpPr>
          <p:cNvPr id="29708" name="文字方塊 56"/>
          <p:cNvSpPr txBox="1">
            <a:spLocks noChangeArrowheads="1"/>
          </p:cNvSpPr>
          <p:nvPr/>
        </p:nvSpPr>
        <p:spPr bwMode="auto">
          <a:xfrm>
            <a:off x="213136" y="4664169"/>
            <a:ext cx="1622560" cy="276999"/>
          </a:xfrm>
          <a:prstGeom prst="rect">
            <a:avLst/>
          </a:prstGeom>
          <a:noFill/>
          <a:ln w="9525">
            <a:noFill/>
            <a:miter lim="800000"/>
            <a:headEnd/>
            <a:tailEnd/>
          </a:ln>
        </p:spPr>
        <p:txBody>
          <a:bodyPr wrap="none">
            <a:spAutoFit/>
          </a:bodyPr>
          <a:lstStyle/>
          <a:p>
            <a:pPr>
              <a:defRPr/>
            </a:pPr>
            <a:r>
              <a:rPr lang="en-US" sz="1200" b="1" dirty="0">
                <a:latin typeface="Arial Unicode MS" pitchFamily="34" charset="-120"/>
                <a:ea typeface="Arial Unicode MS" pitchFamily="34" charset="-120"/>
              </a:rPr>
              <a:t>Megapixel Recording</a:t>
            </a:r>
          </a:p>
        </p:txBody>
      </p:sp>
      <p:pic>
        <p:nvPicPr>
          <p:cNvPr id="26636" name="Picture 3"/>
          <p:cNvPicPr>
            <a:picLocks noChangeAspect="1" noChangeArrowheads="1"/>
          </p:cNvPicPr>
          <p:nvPr/>
        </p:nvPicPr>
        <p:blipFill>
          <a:blip r:embed="rId50" cstate="print"/>
          <a:srcRect/>
          <a:stretch>
            <a:fillRect/>
          </a:stretch>
        </p:blipFill>
        <p:spPr bwMode="auto">
          <a:xfrm>
            <a:off x="3851920" y="4075931"/>
            <a:ext cx="454471" cy="327894"/>
          </a:xfrm>
          <a:prstGeom prst="rect">
            <a:avLst/>
          </a:prstGeom>
          <a:noFill/>
          <a:ln w="9525">
            <a:noFill/>
            <a:miter lim="800000"/>
            <a:headEnd/>
            <a:tailEnd/>
          </a:ln>
        </p:spPr>
      </p:pic>
      <p:sp>
        <p:nvSpPr>
          <p:cNvPr id="29710" name="文字方塊 60"/>
          <p:cNvSpPr txBox="1">
            <a:spLocks noChangeArrowheads="1"/>
          </p:cNvSpPr>
          <p:nvPr/>
        </p:nvSpPr>
        <p:spPr bwMode="auto">
          <a:xfrm>
            <a:off x="4211960" y="3863370"/>
            <a:ext cx="1236236" cy="861774"/>
          </a:xfrm>
          <a:prstGeom prst="rect">
            <a:avLst/>
          </a:prstGeom>
          <a:noFill/>
          <a:ln w="9525">
            <a:noFill/>
            <a:miter lim="800000"/>
            <a:headEnd/>
            <a:tailEnd/>
          </a:ln>
        </p:spPr>
        <p:txBody>
          <a:bodyPr wrap="none">
            <a:spAutoFit/>
          </a:bodyPr>
          <a:lstStyle/>
          <a:p>
            <a:pPr>
              <a:defRPr/>
            </a:pPr>
            <a:r>
              <a:rPr lang="en-US" sz="1000" dirty="0">
                <a:latin typeface="Arial Unicode MS" pitchFamily="34" charset="-120"/>
                <a:ea typeface="Arial Unicode MS" pitchFamily="34" charset="-120"/>
              </a:rPr>
              <a:t>Motion Detection</a:t>
            </a:r>
          </a:p>
          <a:p>
            <a:pPr>
              <a:defRPr/>
            </a:pPr>
            <a:r>
              <a:rPr lang="en-US" sz="1000" dirty="0">
                <a:latin typeface="Arial Unicode MS" pitchFamily="34" charset="-120"/>
                <a:ea typeface="Arial Unicode MS" pitchFamily="34" charset="-120"/>
              </a:rPr>
              <a:t>Foreign Object</a:t>
            </a:r>
          </a:p>
          <a:p>
            <a:pPr>
              <a:defRPr/>
            </a:pPr>
            <a:r>
              <a:rPr lang="en-US" sz="1000" dirty="0">
                <a:latin typeface="Arial Unicode MS" pitchFamily="34" charset="-120"/>
                <a:ea typeface="Arial Unicode MS" pitchFamily="34" charset="-120"/>
              </a:rPr>
              <a:t>Missing Object</a:t>
            </a:r>
          </a:p>
          <a:p>
            <a:pPr>
              <a:defRPr/>
            </a:pPr>
            <a:r>
              <a:rPr lang="en-US" sz="1000" dirty="0">
                <a:latin typeface="Arial Unicode MS" pitchFamily="34" charset="-120"/>
                <a:ea typeface="Arial Unicode MS" pitchFamily="34" charset="-120"/>
              </a:rPr>
              <a:t>Out of Focus</a:t>
            </a:r>
          </a:p>
          <a:p>
            <a:pPr>
              <a:defRPr/>
            </a:pPr>
            <a:r>
              <a:rPr lang="en-US" sz="1000" dirty="0">
                <a:latin typeface="Arial Unicode MS" pitchFamily="34" charset="-120"/>
                <a:ea typeface="Arial Unicode MS" pitchFamily="34" charset="-120"/>
              </a:rPr>
              <a:t>Camera Occlusion</a:t>
            </a:r>
          </a:p>
        </p:txBody>
      </p:sp>
      <p:sp>
        <p:nvSpPr>
          <p:cNvPr id="26638" name="文字方塊 61"/>
          <p:cNvSpPr txBox="1">
            <a:spLocks noChangeArrowheads="1"/>
          </p:cNvSpPr>
          <p:nvPr/>
        </p:nvSpPr>
        <p:spPr bwMode="auto">
          <a:xfrm>
            <a:off x="4354892" y="4653136"/>
            <a:ext cx="433132" cy="276999"/>
          </a:xfrm>
          <a:prstGeom prst="rect">
            <a:avLst/>
          </a:prstGeom>
          <a:noFill/>
          <a:ln w="9525">
            <a:noFill/>
            <a:miter lim="800000"/>
            <a:headEnd/>
            <a:tailEnd/>
          </a:ln>
        </p:spPr>
        <p:txBody>
          <a:bodyPr wrap="none">
            <a:spAutoFit/>
          </a:bodyPr>
          <a:lstStyle/>
          <a:p>
            <a:r>
              <a:rPr lang="en-US" altLang="zh-TW" sz="1200" b="1" dirty="0" smtClean="0">
                <a:latin typeface="Arial Unicode MS" pitchFamily="34" charset="-120"/>
                <a:ea typeface="Arial Unicode MS" pitchFamily="34" charset="-120"/>
              </a:rPr>
              <a:t>IVA</a:t>
            </a:r>
            <a:endParaRPr lang="en-US" altLang="zh-TW" sz="1200" b="1" dirty="0">
              <a:latin typeface="Arial Unicode MS" pitchFamily="34" charset="-120"/>
              <a:ea typeface="Arial Unicode MS" pitchFamily="34" charset="-120"/>
            </a:endParaRPr>
          </a:p>
        </p:txBody>
      </p:sp>
      <p:pic>
        <p:nvPicPr>
          <p:cNvPr id="26639" name="Picture 6"/>
          <p:cNvPicPr>
            <a:picLocks noChangeAspect="1" noChangeArrowheads="1"/>
          </p:cNvPicPr>
          <p:nvPr/>
        </p:nvPicPr>
        <p:blipFill>
          <a:blip r:embed="rId51" cstate="print"/>
          <a:srcRect/>
          <a:stretch>
            <a:fillRect/>
          </a:stretch>
        </p:blipFill>
        <p:spPr bwMode="auto">
          <a:xfrm>
            <a:off x="7370638" y="1988840"/>
            <a:ext cx="1449834" cy="814449"/>
          </a:xfrm>
          <a:prstGeom prst="rect">
            <a:avLst/>
          </a:prstGeom>
          <a:noFill/>
          <a:ln w="9525">
            <a:noFill/>
            <a:miter lim="800000"/>
            <a:headEnd/>
            <a:tailEnd/>
          </a:ln>
        </p:spPr>
      </p:pic>
      <p:sp>
        <p:nvSpPr>
          <p:cNvPr id="26640" name="文字方塊 63"/>
          <p:cNvSpPr txBox="1">
            <a:spLocks noChangeArrowheads="1"/>
          </p:cNvSpPr>
          <p:nvPr/>
        </p:nvSpPr>
        <p:spPr bwMode="auto">
          <a:xfrm>
            <a:off x="7305314" y="2780928"/>
            <a:ext cx="1515158" cy="276999"/>
          </a:xfrm>
          <a:prstGeom prst="rect">
            <a:avLst/>
          </a:prstGeom>
          <a:noFill/>
          <a:ln w="9525">
            <a:noFill/>
            <a:miter lim="800000"/>
            <a:headEnd/>
            <a:tailEnd/>
          </a:ln>
        </p:spPr>
        <p:txBody>
          <a:bodyPr wrap="none">
            <a:spAutoFit/>
          </a:bodyPr>
          <a:lstStyle/>
          <a:p>
            <a:r>
              <a:rPr lang="en-US" altLang="zh-TW" sz="1200" b="1" dirty="0">
                <a:latin typeface="Arial Unicode MS" pitchFamily="34" charset="-120"/>
                <a:ea typeface="Arial Unicode MS" pitchFamily="34" charset="-120"/>
              </a:rPr>
              <a:t>Event Management</a:t>
            </a:r>
          </a:p>
        </p:txBody>
      </p:sp>
      <p:pic>
        <p:nvPicPr>
          <p:cNvPr id="26641" name="圖片 6" descr="VMobile for iPhone and Windows PDA phone_900x400.png"/>
          <p:cNvPicPr>
            <a:picLocks noChangeAspect="1"/>
          </p:cNvPicPr>
          <p:nvPr/>
        </p:nvPicPr>
        <p:blipFill>
          <a:blip r:embed="rId52" cstate="print"/>
          <a:srcRect/>
          <a:stretch>
            <a:fillRect/>
          </a:stretch>
        </p:blipFill>
        <p:spPr bwMode="auto">
          <a:xfrm>
            <a:off x="5580112" y="3840460"/>
            <a:ext cx="1539861" cy="956692"/>
          </a:xfrm>
          <a:prstGeom prst="rect">
            <a:avLst/>
          </a:prstGeom>
          <a:noFill/>
          <a:ln w="9525">
            <a:noFill/>
            <a:miter lim="800000"/>
            <a:headEnd/>
            <a:tailEnd/>
          </a:ln>
        </p:spPr>
      </p:pic>
      <p:sp>
        <p:nvSpPr>
          <p:cNvPr id="26642" name="文字方塊 65"/>
          <p:cNvSpPr txBox="1">
            <a:spLocks noChangeArrowheads="1"/>
          </p:cNvSpPr>
          <p:nvPr/>
        </p:nvSpPr>
        <p:spPr bwMode="auto">
          <a:xfrm>
            <a:off x="5535797" y="4653136"/>
            <a:ext cx="1511952" cy="276999"/>
          </a:xfrm>
          <a:prstGeom prst="rect">
            <a:avLst/>
          </a:prstGeom>
          <a:noFill/>
          <a:ln w="9525">
            <a:noFill/>
            <a:miter lim="800000"/>
            <a:headEnd/>
            <a:tailEnd/>
          </a:ln>
        </p:spPr>
        <p:txBody>
          <a:bodyPr wrap="none">
            <a:spAutoFit/>
          </a:bodyPr>
          <a:lstStyle/>
          <a:p>
            <a:r>
              <a:rPr lang="en-US" altLang="zh-TW" sz="1200" b="1" dirty="0">
                <a:latin typeface="Arial Unicode MS" pitchFamily="34" charset="-120"/>
                <a:ea typeface="Arial Unicode MS" pitchFamily="34" charset="-120"/>
              </a:rPr>
              <a:t>Mobile Surveillance</a:t>
            </a:r>
          </a:p>
        </p:txBody>
      </p:sp>
      <p:pic>
        <p:nvPicPr>
          <p:cNvPr id="26643" name="Picture 9" descr="npo000723"/>
          <p:cNvPicPr>
            <a:picLocks noChangeAspect="1" noChangeArrowheads="1"/>
          </p:cNvPicPr>
          <p:nvPr/>
        </p:nvPicPr>
        <p:blipFill>
          <a:blip r:embed="rId53" cstate="print"/>
          <a:srcRect/>
          <a:stretch>
            <a:fillRect/>
          </a:stretch>
        </p:blipFill>
        <p:spPr bwMode="auto">
          <a:xfrm>
            <a:off x="7308304" y="3933056"/>
            <a:ext cx="1512317" cy="680392"/>
          </a:xfrm>
          <a:prstGeom prst="rect">
            <a:avLst/>
          </a:prstGeom>
          <a:noFill/>
          <a:ln w="9525" algn="ctr">
            <a:noFill/>
            <a:miter lim="800000"/>
            <a:headEnd/>
            <a:tailEnd/>
          </a:ln>
        </p:spPr>
      </p:pic>
      <p:sp>
        <p:nvSpPr>
          <p:cNvPr id="29717" name="文字方塊 68"/>
          <p:cNvSpPr txBox="1">
            <a:spLocks noChangeArrowheads="1"/>
          </p:cNvSpPr>
          <p:nvPr/>
        </p:nvSpPr>
        <p:spPr bwMode="auto">
          <a:xfrm>
            <a:off x="7308453" y="4664169"/>
            <a:ext cx="1548822" cy="276999"/>
          </a:xfrm>
          <a:prstGeom prst="rect">
            <a:avLst/>
          </a:prstGeom>
          <a:noFill/>
          <a:ln w="9525">
            <a:noFill/>
            <a:miter lim="800000"/>
            <a:headEnd/>
            <a:tailEnd/>
          </a:ln>
        </p:spPr>
        <p:txBody>
          <a:bodyPr wrap="none">
            <a:spAutoFit/>
          </a:bodyPr>
          <a:lstStyle/>
          <a:p>
            <a:pPr>
              <a:defRPr/>
            </a:pPr>
            <a:r>
              <a:rPr lang="en-US" altLang="zh-TW" sz="1200" b="1" dirty="0">
                <a:latin typeface="Arial Unicode MS" pitchFamily="34" charset="-120"/>
                <a:ea typeface="Arial Unicode MS" pitchFamily="34" charset="-120"/>
              </a:rPr>
              <a:t>Green NVR solution</a:t>
            </a:r>
          </a:p>
        </p:txBody>
      </p:sp>
      <p:grpSp>
        <p:nvGrpSpPr>
          <p:cNvPr id="4" name="群組 71"/>
          <p:cNvGrpSpPr>
            <a:grpSpLocks/>
          </p:cNvGrpSpPr>
          <p:nvPr/>
        </p:nvGrpSpPr>
        <p:grpSpPr bwMode="auto">
          <a:xfrm>
            <a:off x="395536" y="3859509"/>
            <a:ext cx="1297090" cy="865635"/>
            <a:chOff x="6804027" y="1221582"/>
            <a:chExt cx="1855787" cy="929878"/>
          </a:xfrm>
        </p:grpSpPr>
        <p:pic>
          <p:nvPicPr>
            <p:cNvPr id="26647" name="Picture 63"/>
            <p:cNvPicPr>
              <a:picLocks noChangeAspect="1" noChangeArrowheads="1"/>
            </p:cNvPicPr>
            <p:nvPr/>
          </p:nvPicPr>
          <p:blipFill>
            <a:blip r:embed="rId54" cstate="print"/>
            <a:srcRect/>
            <a:stretch>
              <a:fillRect/>
            </a:stretch>
          </p:blipFill>
          <p:spPr bwMode="auto">
            <a:xfrm>
              <a:off x="6875463" y="1221582"/>
              <a:ext cx="825500" cy="619125"/>
            </a:xfrm>
            <a:prstGeom prst="rect">
              <a:avLst/>
            </a:prstGeom>
            <a:noFill/>
            <a:ln w="9525">
              <a:noFill/>
              <a:miter lim="800000"/>
              <a:headEnd/>
              <a:tailEnd/>
            </a:ln>
          </p:spPr>
        </p:pic>
        <p:pic>
          <p:nvPicPr>
            <p:cNvPr id="26648" name="Picture 62"/>
            <p:cNvPicPr>
              <a:picLocks noChangeAspect="1" noChangeArrowheads="1"/>
            </p:cNvPicPr>
            <p:nvPr/>
          </p:nvPicPr>
          <p:blipFill>
            <a:blip r:embed="rId55" cstate="print"/>
            <a:srcRect/>
            <a:stretch>
              <a:fillRect/>
            </a:stretch>
          </p:blipFill>
          <p:spPr bwMode="auto">
            <a:xfrm>
              <a:off x="7762877" y="1238251"/>
              <a:ext cx="841374" cy="631031"/>
            </a:xfrm>
            <a:prstGeom prst="rect">
              <a:avLst/>
            </a:prstGeom>
            <a:noFill/>
            <a:ln w="9525">
              <a:noFill/>
              <a:miter lim="800000"/>
              <a:headEnd/>
              <a:tailEnd/>
            </a:ln>
          </p:spPr>
        </p:pic>
        <p:pic>
          <p:nvPicPr>
            <p:cNvPr id="26649" name="Picture 64"/>
            <p:cNvPicPr>
              <a:picLocks noChangeAspect="1" noChangeArrowheads="1"/>
            </p:cNvPicPr>
            <p:nvPr/>
          </p:nvPicPr>
          <p:blipFill>
            <a:blip r:embed="rId56" cstate="print"/>
            <a:srcRect/>
            <a:stretch>
              <a:fillRect/>
            </a:stretch>
          </p:blipFill>
          <p:spPr bwMode="auto">
            <a:xfrm>
              <a:off x="7956552" y="1707356"/>
              <a:ext cx="703262" cy="406004"/>
            </a:xfrm>
            <a:prstGeom prst="rect">
              <a:avLst/>
            </a:prstGeom>
            <a:noFill/>
            <a:ln w="9525">
              <a:noFill/>
              <a:miter lim="800000"/>
              <a:headEnd/>
              <a:tailEnd/>
            </a:ln>
          </p:spPr>
        </p:pic>
        <p:pic>
          <p:nvPicPr>
            <p:cNvPr id="26650" name="Picture 65"/>
            <p:cNvPicPr>
              <a:picLocks noChangeAspect="1" noChangeArrowheads="1"/>
            </p:cNvPicPr>
            <p:nvPr/>
          </p:nvPicPr>
          <p:blipFill>
            <a:blip r:embed="rId57" cstate="print"/>
            <a:srcRect/>
            <a:stretch>
              <a:fillRect/>
            </a:stretch>
          </p:blipFill>
          <p:spPr bwMode="auto">
            <a:xfrm>
              <a:off x="6804027" y="1707356"/>
              <a:ext cx="576263" cy="444104"/>
            </a:xfrm>
            <a:prstGeom prst="rect">
              <a:avLst/>
            </a:prstGeom>
            <a:noFill/>
            <a:ln w="9525">
              <a:noFill/>
              <a:miter lim="800000"/>
              <a:headEnd/>
              <a:tailEnd/>
            </a:ln>
          </p:spPr>
        </p:pic>
        <p:pic>
          <p:nvPicPr>
            <p:cNvPr id="26651" name="Picture 66"/>
            <p:cNvPicPr>
              <a:picLocks noChangeAspect="1" noChangeArrowheads="1"/>
            </p:cNvPicPr>
            <p:nvPr/>
          </p:nvPicPr>
          <p:blipFill>
            <a:blip r:embed="rId58" cstate="print"/>
            <a:srcRect/>
            <a:stretch>
              <a:fillRect/>
            </a:stretch>
          </p:blipFill>
          <p:spPr bwMode="auto">
            <a:xfrm>
              <a:off x="7364415" y="1695450"/>
              <a:ext cx="592137" cy="444104"/>
            </a:xfrm>
            <a:prstGeom prst="rect">
              <a:avLst/>
            </a:prstGeom>
            <a:noFill/>
            <a:ln w="9525">
              <a:noFill/>
              <a:miter lim="800000"/>
              <a:headEnd/>
              <a:tailEnd/>
            </a:ln>
          </p:spPr>
        </p:pic>
      </p:grpSp>
      <p:sp>
        <p:nvSpPr>
          <p:cNvPr id="69" name="文字方塊 54"/>
          <p:cNvSpPr txBox="1">
            <a:spLocks noChangeArrowheads="1"/>
          </p:cNvSpPr>
          <p:nvPr/>
        </p:nvSpPr>
        <p:spPr bwMode="auto">
          <a:xfrm>
            <a:off x="3691708" y="2607295"/>
            <a:ext cx="1744388" cy="461665"/>
          </a:xfrm>
          <a:prstGeom prst="rect">
            <a:avLst/>
          </a:prstGeom>
          <a:noFill/>
          <a:ln w="9525">
            <a:noFill/>
            <a:miter lim="800000"/>
            <a:headEnd/>
            <a:tailEnd/>
          </a:ln>
        </p:spPr>
        <p:txBody>
          <a:bodyPr wrap="square">
            <a:spAutoFit/>
          </a:bodyPr>
          <a:lstStyle/>
          <a:p>
            <a:pPr lvl="0" algn="ctr"/>
            <a:r>
              <a:rPr lang="en-US" altLang="zh-TW" sz="1200" b="1" dirty="0" smtClean="0">
                <a:latin typeface="Arial Unicode MS" pitchFamily="34" charset="-120"/>
                <a:ea typeface="Arial Unicode MS" pitchFamily="34" charset="-120"/>
              </a:rPr>
              <a:t>Windows and Mac-compatible</a:t>
            </a:r>
          </a:p>
        </p:txBody>
      </p:sp>
      <p:pic>
        <p:nvPicPr>
          <p:cNvPr id="70" name="Picture 4" descr="http://img.jpress.tw/jpress/2010/02/mac-windows-logos.jpg"/>
          <p:cNvPicPr>
            <a:picLocks noChangeAspect="1" noChangeArrowheads="1"/>
          </p:cNvPicPr>
          <p:nvPr/>
        </p:nvPicPr>
        <p:blipFill>
          <a:blip r:embed="rId59" cstate="print"/>
          <a:srcRect/>
          <a:stretch>
            <a:fillRect/>
          </a:stretch>
        </p:blipFill>
        <p:spPr bwMode="auto">
          <a:xfrm>
            <a:off x="4211960" y="1988840"/>
            <a:ext cx="720080" cy="658873"/>
          </a:xfrm>
          <a:prstGeom prst="rect">
            <a:avLst/>
          </a:prstGeom>
          <a:noFill/>
        </p:spPr>
      </p:pic>
      <p:pic>
        <p:nvPicPr>
          <p:cNvPr id="71" name="Picture 4"/>
          <p:cNvPicPr>
            <a:picLocks noChangeAspect="1" noChangeArrowheads="1"/>
          </p:cNvPicPr>
          <p:nvPr/>
        </p:nvPicPr>
        <p:blipFill>
          <a:blip r:embed="rId60" cstate="print"/>
          <a:srcRect l="2060" t="7732" r="20878" b="7642"/>
          <a:stretch>
            <a:fillRect/>
          </a:stretch>
        </p:blipFill>
        <p:spPr bwMode="auto">
          <a:xfrm>
            <a:off x="2051720" y="3933056"/>
            <a:ext cx="639971" cy="486054"/>
          </a:xfrm>
          <a:prstGeom prst="rect">
            <a:avLst/>
          </a:prstGeom>
          <a:noFill/>
          <a:ln w="9525">
            <a:noFill/>
            <a:miter lim="800000"/>
            <a:headEnd/>
            <a:tailEnd/>
          </a:ln>
        </p:spPr>
      </p:pic>
      <p:pic>
        <p:nvPicPr>
          <p:cNvPr id="72" name="Picture 4"/>
          <p:cNvPicPr>
            <a:picLocks noChangeAspect="1" noChangeArrowheads="1"/>
          </p:cNvPicPr>
          <p:nvPr/>
        </p:nvPicPr>
        <p:blipFill>
          <a:blip r:embed="rId61" cstate="print"/>
          <a:srcRect l="1673" t="7119" r="19314" b="6872"/>
          <a:stretch>
            <a:fillRect/>
          </a:stretch>
        </p:blipFill>
        <p:spPr bwMode="auto">
          <a:xfrm>
            <a:off x="2915816" y="4149080"/>
            <a:ext cx="648072" cy="488054"/>
          </a:xfrm>
          <a:prstGeom prst="rect">
            <a:avLst/>
          </a:prstGeom>
          <a:noFill/>
          <a:ln w="9525">
            <a:noFill/>
            <a:miter lim="800000"/>
            <a:headEnd/>
            <a:tailEnd/>
          </a:ln>
        </p:spPr>
      </p:pic>
      <p:sp>
        <p:nvSpPr>
          <p:cNvPr id="73" name="文字方塊 56"/>
          <p:cNvSpPr txBox="1">
            <a:spLocks noChangeArrowheads="1"/>
          </p:cNvSpPr>
          <p:nvPr/>
        </p:nvSpPr>
        <p:spPr bwMode="auto">
          <a:xfrm>
            <a:off x="2195736" y="4653136"/>
            <a:ext cx="1292341" cy="276999"/>
          </a:xfrm>
          <a:prstGeom prst="rect">
            <a:avLst/>
          </a:prstGeom>
          <a:noFill/>
          <a:ln w="9525">
            <a:noFill/>
            <a:miter lim="800000"/>
            <a:headEnd/>
            <a:tailEnd/>
          </a:ln>
        </p:spPr>
        <p:txBody>
          <a:bodyPr wrap="none">
            <a:spAutoFit/>
          </a:bodyPr>
          <a:lstStyle/>
          <a:p>
            <a:pPr>
              <a:defRPr/>
            </a:pPr>
            <a:r>
              <a:rPr lang="en-US" sz="1200" b="1" dirty="0" err="1" smtClean="0">
                <a:latin typeface="Arial Unicode MS" pitchFamily="34" charset="-120"/>
                <a:ea typeface="Arial Unicode MS" pitchFamily="34" charset="-120"/>
              </a:rPr>
              <a:t>Dewarp</a:t>
            </a:r>
            <a:r>
              <a:rPr lang="en-US" sz="1200" b="1" dirty="0" smtClean="0">
                <a:latin typeface="Arial Unicode MS" pitchFamily="34" charset="-120"/>
                <a:ea typeface="Arial Unicode MS" pitchFamily="34" charset="-120"/>
              </a:rPr>
              <a:t> function</a:t>
            </a:r>
            <a:endParaRPr lang="en-US" sz="1200" b="1" dirty="0">
              <a:latin typeface="Arial Unicode MS" pitchFamily="34" charset="-120"/>
              <a:ea typeface="Arial Unicode MS" pitchFamily="34" charset="-120"/>
            </a:endParaRPr>
          </a:p>
        </p:txBody>
      </p:sp>
      <p:cxnSp>
        <p:nvCxnSpPr>
          <p:cNvPr id="75" name="直線單箭頭接點 74"/>
          <p:cNvCxnSpPr>
            <a:stCxn id="71" idx="3"/>
            <a:endCxn id="72" idx="1"/>
          </p:cNvCxnSpPr>
          <p:nvPr/>
        </p:nvCxnSpPr>
        <p:spPr>
          <a:xfrm>
            <a:off x="2691691" y="4176083"/>
            <a:ext cx="224125" cy="2170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3000">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標題 3"/>
          <p:cNvSpPr>
            <a:spLocks noGrp="1"/>
          </p:cNvSpPr>
          <p:nvPr>
            <p:ph type="title"/>
          </p:nvPr>
        </p:nvSpPr>
        <p:spPr/>
        <p:txBody>
          <a:bodyPr/>
          <a:lstStyle/>
          <a:p>
            <a:r>
              <a:rPr lang="zh-TW" altLang="en-US" smtClean="0"/>
              <a:t>核心竞争力</a:t>
            </a:r>
            <a:endParaRPr lang="zh-TW" altLang="en-US" dirty="0"/>
          </a:p>
        </p:txBody>
      </p:sp>
      <p:grpSp>
        <p:nvGrpSpPr>
          <p:cNvPr id="2" name="Group 3"/>
          <p:cNvGrpSpPr>
            <a:grpSpLocks/>
          </p:cNvGrpSpPr>
          <p:nvPr/>
        </p:nvGrpSpPr>
        <p:grpSpPr bwMode="auto">
          <a:xfrm>
            <a:off x="2585921" y="1556794"/>
            <a:ext cx="1850639" cy="1845220"/>
            <a:chOff x="2880" y="890"/>
            <a:chExt cx="1510" cy="1510"/>
          </a:xfrm>
        </p:grpSpPr>
        <p:pic>
          <p:nvPicPr>
            <p:cNvPr id="6" name="Picture 4" descr="圓底YM"/>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2880" y="890"/>
              <a:ext cx="1510" cy="1510"/>
            </a:xfrm>
            <a:prstGeom prst="rect">
              <a:avLst/>
            </a:prstGeom>
            <a:noFill/>
            <a:ln w="9525">
              <a:noFill/>
              <a:miter lim="800000"/>
              <a:headEnd/>
              <a:tailEnd/>
            </a:ln>
          </p:spPr>
        </p:pic>
        <p:sp>
          <p:nvSpPr>
            <p:cNvPr id="7" name="文字方塊 41"/>
            <p:cNvSpPr txBox="1">
              <a:spLocks noChangeArrowheads="1"/>
            </p:cNvSpPr>
            <p:nvPr/>
          </p:nvSpPr>
          <p:spPr bwMode="auto">
            <a:xfrm>
              <a:off x="3187" y="1192"/>
              <a:ext cx="952" cy="831"/>
            </a:xfrm>
            <a:prstGeom prst="rect">
              <a:avLst/>
            </a:prstGeom>
            <a:noFill/>
            <a:ln w="9525">
              <a:noFill/>
              <a:miter lim="800000"/>
              <a:headEnd/>
              <a:tailEnd/>
            </a:ln>
          </p:spPr>
          <p:txBody>
            <a:bodyPr>
              <a:spAutoFit/>
            </a:bodyPr>
            <a:lstStyle/>
            <a:p>
              <a:pPr algn="ctr"/>
              <a:r>
                <a:rPr lang="en-US" altLang="zh-TW" sz="1200" b="1" i="0" u="sng" dirty="0">
                  <a:solidFill>
                    <a:schemeClr val="tx1">
                      <a:lumMod val="65000"/>
                      <a:lumOff val="35000"/>
                    </a:schemeClr>
                  </a:solidFill>
                  <a:latin typeface="Arial" pitchFamily="34" charset="0"/>
                </a:rPr>
                <a:t>NAS</a:t>
              </a:r>
            </a:p>
            <a:p>
              <a:pPr algn="ctr"/>
              <a:endParaRPr lang="en-US" altLang="zh-TW" sz="1200" i="0" dirty="0">
                <a:solidFill>
                  <a:schemeClr val="tx1">
                    <a:lumMod val="65000"/>
                    <a:lumOff val="35000"/>
                  </a:schemeClr>
                </a:solidFill>
                <a:latin typeface="Arial" pitchFamily="34" charset="0"/>
              </a:endParaRPr>
            </a:p>
            <a:p>
              <a:pPr algn="ctr"/>
              <a:r>
                <a:rPr lang="en-US" altLang="zh-TW" sz="1200" i="0" dirty="0">
                  <a:solidFill>
                    <a:schemeClr val="tx1">
                      <a:lumMod val="65000"/>
                      <a:lumOff val="35000"/>
                    </a:schemeClr>
                  </a:solidFill>
                  <a:latin typeface="Arial" pitchFamily="34" charset="0"/>
                </a:rPr>
                <a:t>Network</a:t>
              </a:r>
            </a:p>
            <a:p>
              <a:pPr algn="ctr"/>
              <a:r>
                <a:rPr lang="en-US" altLang="zh-TW" sz="1200" i="0" smtClean="0">
                  <a:solidFill>
                    <a:schemeClr val="tx1">
                      <a:lumMod val="65000"/>
                      <a:lumOff val="35000"/>
                    </a:schemeClr>
                  </a:solidFill>
                  <a:latin typeface="Arial" pitchFamily="34" charset="0"/>
                </a:rPr>
                <a:t>Attached</a:t>
              </a:r>
              <a:endParaRPr lang="en-US" altLang="zh-TW" sz="1200" i="0" dirty="0">
                <a:solidFill>
                  <a:schemeClr val="tx1">
                    <a:lumMod val="65000"/>
                    <a:lumOff val="35000"/>
                  </a:schemeClr>
                </a:solidFill>
                <a:latin typeface="Arial" pitchFamily="34" charset="0"/>
              </a:endParaRPr>
            </a:p>
            <a:p>
              <a:pPr algn="ctr"/>
              <a:r>
                <a:rPr lang="en-US" altLang="zh-TW" sz="1200" i="0" dirty="0">
                  <a:solidFill>
                    <a:schemeClr val="tx1">
                      <a:lumMod val="65000"/>
                      <a:lumOff val="35000"/>
                    </a:schemeClr>
                  </a:solidFill>
                  <a:latin typeface="Arial" pitchFamily="34" charset="0"/>
                </a:rPr>
                <a:t>Storage</a:t>
              </a:r>
            </a:p>
          </p:txBody>
        </p:sp>
      </p:grpSp>
      <p:grpSp>
        <p:nvGrpSpPr>
          <p:cNvPr id="3" name="Group 3"/>
          <p:cNvGrpSpPr>
            <a:grpSpLocks/>
          </p:cNvGrpSpPr>
          <p:nvPr/>
        </p:nvGrpSpPr>
        <p:grpSpPr bwMode="auto">
          <a:xfrm>
            <a:off x="2657931" y="4437114"/>
            <a:ext cx="1850639" cy="1845220"/>
            <a:chOff x="2880" y="890"/>
            <a:chExt cx="1510" cy="1510"/>
          </a:xfrm>
          <a:noFill/>
        </p:grpSpPr>
        <p:pic>
          <p:nvPicPr>
            <p:cNvPr id="9" name="Picture 4" descr="圓底YM"/>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2880" y="890"/>
              <a:ext cx="1510" cy="1510"/>
            </a:xfrm>
            <a:prstGeom prst="rect">
              <a:avLst/>
            </a:prstGeom>
            <a:noFill/>
            <a:ln>
              <a:noFill/>
            </a:ln>
          </p:spPr>
        </p:pic>
        <p:sp>
          <p:nvSpPr>
            <p:cNvPr id="10" name="文字方塊 41"/>
            <p:cNvSpPr txBox="1">
              <a:spLocks noChangeArrowheads="1"/>
            </p:cNvSpPr>
            <p:nvPr/>
          </p:nvSpPr>
          <p:spPr bwMode="auto">
            <a:xfrm>
              <a:off x="3184" y="1242"/>
              <a:ext cx="952" cy="680"/>
            </a:xfrm>
            <a:prstGeom prst="rect">
              <a:avLst/>
            </a:prstGeom>
            <a:grpFill/>
            <a:ln w="9525">
              <a:noFill/>
              <a:miter lim="800000"/>
              <a:headEnd/>
              <a:tailEnd/>
            </a:ln>
          </p:spPr>
          <p:txBody>
            <a:bodyPr>
              <a:spAutoFit/>
            </a:bodyPr>
            <a:lstStyle/>
            <a:p>
              <a:pPr algn="ctr">
                <a:defRPr/>
              </a:pPr>
              <a:r>
                <a:rPr lang="en-US" altLang="zh-TW" sz="1200" b="1" i="0" u="sng" dirty="0" err="1">
                  <a:solidFill>
                    <a:schemeClr val="tx1">
                      <a:lumMod val="65000"/>
                      <a:lumOff val="35000"/>
                    </a:schemeClr>
                  </a:solidFill>
                  <a:latin typeface="Arial" pitchFamily="34" charset="0"/>
                </a:rPr>
                <a:t>iNDS</a:t>
              </a:r>
              <a:endParaRPr lang="en-US" altLang="zh-TW" sz="1200" b="1" i="0" u="sng" dirty="0">
                <a:solidFill>
                  <a:schemeClr val="tx1">
                    <a:lumMod val="65000"/>
                    <a:lumOff val="35000"/>
                  </a:schemeClr>
                </a:solidFill>
                <a:latin typeface="Arial" pitchFamily="34" charset="0"/>
              </a:endParaRPr>
            </a:p>
            <a:p>
              <a:pPr algn="ctr">
                <a:defRPr/>
              </a:pPr>
              <a:r>
                <a:rPr lang="en-US" altLang="zh-TW" sz="1200" i="0" dirty="0">
                  <a:solidFill>
                    <a:schemeClr val="tx1">
                      <a:lumMod val="65000"/>
                      <a:lumOff val="35000"/>
                    </a:schemeClr>
                  </a:solidFill>
                  <a:latin typeface="Arial" charset="0"/>
                </a:rPr>
                <a:t>Digital Signage</a:t>
              </a:r>
            </a:p>
            <a:p>
              <a:pPr algn="ctr">
                <a:defRPr/>
              </a:pPr>
              <a:r>
                <a:rPr lang="en-US" altLang="zh-TW" sz="1200" i="0" dirty="0">
                  <a:solidFill>
                    <a:schemeClr val="tx1">
                      <a:lumMod val="65000"/>
                      <a:lumOff val="35000"/>
                    </a:schemeClr>
                  </a:solidFill>
                  <a:latin typeface="Arial" charset="0"/>
                </a:rPr>
                <a:t>System</a:t>
              </a:r>
            </a:p>
          </p:txBody>
        </p:sp>
      </p:grpSp>
      <p:pic>
        <p:nvPicPr>
          <p:cNvPr id="11" name="Picture 16" descr="箭頭"/>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rot="4796242">
            <a:off x="1278173" y="4314903"/>
            <a:ext cx="2128837" cy="1614488"/>
          </a:xfrm>
          <a:prstGeom prst="rect">
            <a:avLst/>
          </a:prstGeom>
          <a:noFill/>
          <a:ln w="9525">
            <a:noFill/>
            <a:miter lim="800000"/>
            <a:headEnd/>
            <a:tailEnd/>
          </a:ln>
        </p:spPr>
      </p:pic>
      <p:pic>
        <p:nvPicPr>
          <p:cNvPr id="12" name="Picture 14"/>
          <p:cNvPicPr>
            <a:picLocks noChangeAspect="1" noChangeArrowheads="1"/>
          </p:cNvPicPr>
          <p:nvPr/>
        </p:nvPicPr>
        <p:blipFill>
          <a:blip r:embed="rId5" cstate="print">
            <a:clrChange>
              <a:clrFrom>
                <a:srgbClr val="FFFFFF"/>
              </a:clrFrom>
              <a:clrTo>
                <a:srgbClr val="FFFFFF">
                  <a:alpha val="0"/>
                </a:srgbClr>
              </a:clrTo>
            </a:clrChange>
          </a:blip>
          <a:srcRect l="51784" t="60126" r="12500" b="15979"/>
          <a:stretch>
            <a:fillRect/>
          </a:stretch>
        </p:blipFill>
        <p:spPr bwMode="auto">
          <a:xfrm>
            <a:off x="323530" y="2492898"/>
            <a:ext cx="1808163" cy="758825"/>
          </a:xfrm>
          <a:prstGeom prst="rect">
            <a:avLst/>
          </a:prstGeom>
          <a:noFill/>
          <a:ln w="28575" algn="ctr">
            <a:noFill/>
            <a:miter lim="800000"/>
            <a:headEnd/>
            <a:tailEnd/>
          </a:ln>
        </p:spPr>
      </p:pic>
      <p:pic>
        <p:nvPicPr>
          <p:cNvPr id="13" name="Picture 25" descr="TS-x79 Series"/>
          <p:cNvPicPr>
            <a:picLocks noChangeAspect="1" noChangeArrowheads="1"/>
          </p:cNvPicPr>
          <p:nvPr/>
        </p:nvPicPr>
        <p:blipFill>
          <a:blip r:embed="rId6" cstate="print"/>
          <a:srcRect/>
          <a:stretch>
            <a:fillRect/>
          </a:stretch>
        </p:blipFill>
        <p:spPr bwMode="auto">
          <a:xfrm>
            <a:off x="5004444" y="1340768"/>
            <a:ext cx="3455988" cy="1346200"/>
          </a:xfrm>
          <a:prstGeom prst="rect">
            <a:avLst/>
          </a:prstGeom>
          <a:noFill/>
          <a:ln w="9525">
            <a:noFill/>
            <a:miter lim="800000"/>
            <a:headEnd/>
            <a:tailEnd/>
          </a:ln>
        </p:spPr>
      </p:pic>
      <p:sp>
        <p:nvSpPr>
          <p:cNvPr id="16" name="矩形 15"/>
          <p:cNvSpPr/>
          <p:nvPr/>
        </p:nvSpPr>
        <p:spPr>
          <a:xfrm>
            <a:off x="5868144" y="4941168"/>
            <a:ext cx="3168352" cy="923330"/>
          </a:xfrm>
          <a:prstGeom prst="rect">
            <a:avLst/>
          </a:prstGeom>
        </p:spPr>
        <p:txBody>
          <a:bodyPr wrap="square">
            <a:spAutoFit/>
          </a:bodyPr>
          <a:lstStyle/>
          <a:p>
            <a:r>
              <a:rPr lang="zh-TW" altLang="en-US" dirty="0" smtClean="0"/>
              <a:t>在</a:t>
            </a:r>
            <a:r>
              <a:rPr lang="en-US" altLang="zh-TW" smtClean="0"/>
              <a:t>QNAP </a:t>
            </a:r>
            <a:r>
              <a:rPr lang="en-US" altLang="zh-TW" smtClean="0"/>
              <a:t>NAS</a:t>
            </a:r>
            <a:r>
              <a:rPr lang="zh-CN" altLang="en-US" smtClean="0"/>
              <a:t>的软硬件基础上，我们提供全系列的</a:t>
            </a:r>
            <a:r>
              <a:rPr lang="en-US" altLang="zh-TW" smtClean="0"/>
              <a:t>VioStor NVR</a:t>
            </a:r>
            <a:r>
              <a:rPr lang="zh-TW" altLang="en-US" smtClean="0"/>
              <a:t>系列产品</a:t>
            </a:r>
            <a:endParaRPr lang="zh-TW" altLang="en-US" dirty="0"/>
          </a:p>
        </p:txBody>
      </p:sp>
      <p:grpSp>
        <p:nvGrpSpPr>
          <p:cNvPr id="5" name="Group 3"/>
          <p:cNvGrpSpPr>
            <a:grpSpLocks/>
          </p:cNvGrpSpPr>
          <p:nvPr/>
        </p:nvGrpSpPr>
        <p:grpSpPr bwMode="auto">
          <a:xfrm>
            <a:off x="611562" y="3140970"/>
            <a:ext cx="1850639" cy="1845220"/>
            <a:chOff x="2880" y="890"/>
            <a:chExt cx="1510" cy="1510"/>
          </a:xfrm>
        </p:grpSpPr>
        <p:pic>
          <p:nvPicPr>
            <p:cNvPr id="18" name="Picture 4" descr="圓底YM"/>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2880" y="890"/>
              <a:ext cx="1510" cy="1510"/>
            </a:xfrm>
            <a:prstGeom prst="rect">
              <a:avLst/>
            </a:prstGeom>
            <a:noFill/>
            <a:ln w="9525">
              <a:noFill/>
              <a:miter lim="800000"/>
              <a:headEnd/>
              <a:tailEnd/>
            </a:ln>
          </p:spPr>
        </p:pic>
        <p:sp>
          <p:nvSpPr>
            <p:cNvPr id="19" name="文字方塊 41"/>
            <p:cNvSpPr txBox="1">
              <a:spLocks noChangeArrowheads="1"/>
            </p:cNvSpPr>
            <p:nvPr/>
          </p:nvSpPr>
          <p:spPr bwMode="auto">
            <a:xfrm>
              <a:off x="3187" y="1192"/>
              <a:ext cx="952" cy="831"/>
            </a:xfrm>
            <a:prstGeom prst="rect">
              <a:avLst/>
            </a:prstGeom>
            <a:noFill/>
            <a:ln w="9525">
              <a:noFill/>
              <a:miter lim="800000"/>
              <a:headEnd/>
              <a:tailEnd/>
            </a:ln>
          </p:spPr>
          <p:txBody>
            <a:bodyPr>
              <a:spAutoFit/>
            </a:bodyPr>
            <a:lstStyle/>
            <a:p>
              <a:pPr algn="ctr"/>
              <a:r>
                <a:rPr lang="en-US" altLang="zh-TW" sz="1200" b="1" i="0" u="sng" dirty="0" smtClean="0">
                  <a:solidFill>
                    <a:schemeClr val="tx1">
                      <a:lumMod val="65000"/>
                      <a:lumOff val="35000"/>
                    </a:schemeClr>
                  </a:solidFill>
                  <a:latin typeface="Arial" pitchFamily="34" charset="0"/>
                </a:rPr>
                <a:t>NMP</a:t>
              </a:r>
              <a:endParaRPr lang="en-US" altLang="zh-TW" sz="1200" b="1" i="0" u="sng" dirty="0">
                <a:solidFill>
                  <a:schemeClr val="tx1">
                    <a:lumMod val="65000"/>
                    <a:lumOff val="35000"/>
                  </a:schemeClr>
                </a:solidFill>
                <a:latin typeface="Arial" pitchFamily="34" charset="0"/>
              </a:endParaRPr>
            </a:p>
            <a:p>
              <a:pPr algn="ctr"/>
              <a:endParaRPr lang="en-US" altLang="zh-TW" sz="1200" i="0" dirty="0">
                <a:solidFill>
                  <a:schemeClr val="tx1">
                    <a:lumMod val="65000"/>
                    <a:lumOff val="35000"/>
                  </a:schemeClr>
                </a:solidFill>
                <a:latin typeface="Arial" pitchFamily="34" charset="0"/>
              </a:endParaRPr>
            </a:p>
            <a:p>
              <a:pPr algn="ctr"/>
              <a:r>
                <a:rPr lang="en-US" altLang="zh-TW" sz="1200" i="0" dirty="0">
                  <a:solidFill>
                    <a:schemeClr val="tx1">
                      <a:lumMod val="65000"/>
                      <a:lumOff val="35000"/>
                    </a:schemeClr>
                  </a:solidFill>
                  <a:latin typeface="Arial" pitchFamily="34" charset="0"/>
                </a:rPr>
                <a:t>Network</a:t>
              </a:r>
            </a:p>
            <a:p>
              <a:pPr algn="ctr"/>
              <a:r>
                <a:rPr lang="en-US" altLang="zh-TW" sz="1200" i="0" dirty="0" smtClean="0">
                  <a:solidFill>
                    <a:schemeClr val="tx1">
                      <a:lumMod val="65000"/>
                      <a:lumOff val="35000"/>
                    </a:schemeClr>
                  </a:solidFill>
                  <a:latin typeface="Arial" pitchFamily="34" charset="0"/>
                </a:rPr>
                <a:t>Multimedia Player</a:t>
              </a:r>
              <a:endParaRPr lang="en-US" altLang="zh-TW" sz="1200" i="0" dirty="0">
                <a:solidFill>
                  <a:schemeClr val="tx1">
                    <a:lumMod val="65000"/>
                    <a:lumOff val="35000"/>
                  </a:schemeClr>
                </a:solidFill>
                <a:latin typeface="Arial" pitchFamily="34" charset="0"/>
              </a:endParaRPr>
            </a:p>
          </p:txBody>
        </p:sp>
      </p:grpSp>
      <p:grpSp>
        <p:nvGrpSpPr>
          <p:cNvPr id="8" name="Group 3"/>
          <p:cNvGrpSpPr>
            <a:grpSpLocks/>
          </p:cNvGrpSpPr>
          <p:nvPr/>
        </p:nvGrpSpPr>
        <p:grpSpPr bwMode="auto">
          <a:xfrm>
            <a:off x="4067946" y="3140970"/>
            <a:ext cx="1850639" cy="1845220"/>
            <a:chOff x="2880" y="890"/>
            <a:chExt cx="1510" cy="1510"/>
          </a:xfrm>
        </p:grpSpPr>
        <p:pic>
          <p:nvPicPr>
            <p:cNvPr id="21" name="Picture 4" descr="圓底YM"/>
            <p:cNvPicPr>
              <a:picLocks noChangeAspect="1" noChangeArrowheads="1"/>
            </p:cNvPicPr>
            <p:nvPr/>
          </p:nvPicPr>
          <p:blipFill>
            <a:blip r:embed="rId3" cstate="print">
              <a:duotone>
                <a:schemeClr val="accent1">
                  <a:shade val="45000"/>
                  <a:satMod val="135000"/>
                </a:schemeClr>
                <a:prstClr val="white"/>
              </a:duotone>
            </a:blip>
            <a:srcRect/>
            <a:stretch>
              <a:fillRect/>
            </a:stretch>
          </p:blipFill>
          <p:spPr bwMode="auto">
            <a:xfrm>
              <a:off x="2880" y="890"/>
              <a:ext cx="1510" cy="1510"/>
            </a:xfrm>
            <a:prstGeom prst="rect">
              <a:avLst/>
            </a:prstGeom>
            <a:noFill/>
            <a:ln w="9525">
              <a:noFill/>
              <a:miter lim="800000"/>
              <a:headEnd/>
              <a:tailEnd/>
            </a:ln>
          </p:spPr>
        </p:pic>
        <p:sp>
          <p:nvSpPr>
            <p:cNvPr id="22" name="文字方塊 41"/>
            <p:cNvSpPr txBox="1">
              <a:spLocks noChangeArrowheads="1"/>
            </p:cNvSpPr>
            <p:nvPr/>
          </p:nvSpPr>
          <p:spPr bwMode="auto">
            <a:xfrm>
              <a:off x="3187" y="1192"/>
              <a:ext cx="952" cy="831"/>
            </a:xfrm>
            <a:prstGeom prst="rect">
              <a:avLst/>
            </a:prstGeom>
            <a:noFill/>
            <a:ln w="9525">
              <a:noFill/>
              <a:miter lim="800000"/>
              <a:headEnd/>
              <a:tailEnd/>
            </a:ln>
          </p:spPr>
          <p:txBody>
            <a:bodyPr>
              <a:spAutoFit/>
            </a:bodyPr>
            <a:lstStyle/>
            <a:p>
              <a:pPr algn="ctr"/>
              <a:r>
                <a:rPr lang="en-US" altLang="zh-TW" sz="1200" b="1" i="0" u="sng" dirty="0" smtClean="0">
                  <a:solidFill>
                    <a:schemeClr val="tx1">
                      <a:lumMod val="65000"/>
                      <a:lumOff val="35000"/>
                    </a:schemeClr>
                  </a:solidFill>
                  <a:latin typeface="Arial" pitchFamily="34" charset="0"/>
                </a:rPr>
                <a:t>NVR</a:t>
              </a:r>
              <a:endParaRPr lang="en-US" altLang="zh-TW" sz="1200" b="1" i="0" u="sng" dirty="0">
                <a:solidFill>
                  <a:schemeClr val="tx1">
                    <a:lumMod val="65000"/>
                    <a:lumOff val="35000"/>
                  </a:schemeClr>
                </a:solidFill>
                <a:latin typeface="Arial" pitchFamily="34" charset="0"/>
              </a:endParaRPr>
            </a:p>
            <a:p>
              <a:pPr algn="ctr"/>
              <a:endParaRPr lang="en-US" altLang="zh-TW" sz="1200" i="0" dirty="0">
                <a:solidFill>
                  <a:schemeClr val="tx1">
                    <a:lumMod val="65000"/>
                    <a:lumOff val="35000"/>
                  </a:schemeClr>
                </a:solidFill>
                <a:latin typeface="Arial" pitchFamily="34" charset="0"/>
              </a:endParaRPr>
            </a:p>
            <a:p>
              <a:pPr algn="ctr"/>
              <a:r>
                <a:rPr lang="en-US" altLang="zh-TW" sz="1200" i="0" dirty="0">
                  <a:solidFill>
                    <a:schemeClr val="tx1">
                      <a:lumMod val="65000"/>
                      <a:lumOff val="35000"/>
                    </a:schemeClr>
                  </a:solidFill>
                  <a:latin typeface="Arial" pitchFamily="34" charset="0"/>
                </a:rPr>
                <a:t>Network</a:t>
              </a:r>
            </a:p>
            <a:p>
              <a:pPr algn="ctr"/>
              <a:r>
                <a:rPr lang="en-US" altLang="zh-TW" sz="1200" dirty="0" smtClean="0">
                  <a:solidFill>
                    <a:schemeClr val="tx1">
                      <a:lumMod val="65000"/>
                      <a:lumOff val="35000"/>
                    </a:schemeClr>
                  </a:solidFill>
                  <a:latin typeface="Arial" pitchFamily="34" charset="0"/>
                </a:rPr>
                <a:t>Surveillance</a:t>
              </a:r>
            </a:p>
            <a:p>
              <a:pPr algn="ctr"/>
              <a:r>
                <a:rPr lang="en-US" altLang="zh-TW" sz="1200" i="0" dirty="0" smtClean="0">
                  <a:solidFill>
                    <a:schemeClr val="tx1">
                      <a:lumMod val="65000"/>
                      <a:lumOff val="35000"/>
                    </a:schemeClr>
                  </a:solidFill>
                  <a:latin typeface="Arial" pitchFamily="34" charset="0"/>
                </a:rPr>
                <a:t>System</a:t>
              </a:r>
              <a:endParaRPr lang="en-US" altLang="zh-TW" sz="1200" i="0" dirty="0">
                <a:solidFill>
                  <a:schemeClr val="tx1">
                    <a:lumMod val="65000"/>
                    <a:lumOff val="35000"/>
                  </a:schemeClr>
                </a:solidFill>
                <a:latin typeface="Arial" pitchFamily="34" charset="0"/>
              </a:endParaRPr>
            </a:p>
          </p:txBody>
        </p:sp>
      </p:grpSp>
      <p:pic>
        <p:nvPicPr>
          <p:cNvPr id="23" name="Picture 9" descr="箭頭"/>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rot="10731244" flipH="1">
            <a:off x="3753975" y="2151540"/>
            <a:ext cx="1884363" cy="1611313"/>
          </a:xfrm>
          <a:prstGeom prst="rect">
            <a:avLst/>
          </a:prstGeom>
          <a:noFill/>
          <a:ln w="9525">
            <a:noFill/>
            <a:miter lim="800000"/>
            <a:headEnd/>
            <a:tailEnd/>
          </a:ln>
        </p:spPr>
      </p:pic>
      <p:pic>
        <p:nvPicPr>
          <p:cNvPr id="24" name="Picture 17" descr="箭頭"/>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rot="6135947" flipH="1">
            <a:off x="1479039" y="2058994"/>
            <a:ext cx="1884363" cy="1611313"/>
          </a:xfrm>
          <a:prstGeom prst="rect">
            <a:avLst/>
          </a:prstGeom>
          <a:noFill/>
          <a:ln w="9525">
            <a:noFill/>
            <a:miter lim="800000"/>
            <a:headEnd/>
            <a:tailEnd/>
          </a:ln>
        </p:spPr>
      </p:pic>
      <p:pic>
        <p:nvPicPr>
          <p:cNvPr id="25" name="Picture 9" descr="箭頭"/>
          <p:cNvPicPr>
            <a:picLocks noChangeAspect="1" noChangeArrowheads="1"/>
          </p:cNvPicPr>
          <p:nvPr/>
        </p:nvPicPr>
        <p:blipFill>
          <a:blip r:embed="rId7" cstate="print">
            <a:duotone>
              <a:schemeClr val="accent1">
                <a:shade val="45000"/>
                <a:satMod val="135000"/>
              </a:schemeClr>
              <a:prstClr val="white"/>
            </a:duotone>
          </a:blip>
          <a:srcRect/>
          <a:stretch>
            <a:fillRect/>
          </a:stretch>
        </p:blipFill>
        <p:spPr bwMode="auto">
          <a:xfrm rot="11057193">
            <a:off x="4030724" y="3990323"/>
            <a:ext cx="1611312" cy="2111375"/>
          </a:xfrm>
          <a:prstGeom prst="rect">
            <a:avLst/>
          </a:prstGeom>
          <a:noFill/>
          <a:ln w="9525">
            <a:noFill/>
            <a:miter lim="800000"/>
            <a:headEnd/>
            <a:tailEnd/>
          </a:ln>
        </p:spPr>
      </p:pic>
      <p:pic>
        <p:nvPicPr>
          <p:cNvPr id="26" name="Picture 16" descr="箭頭"/>
          <p:cNvPicPr>
            <a:picLocks noChangeAspect="1" noChangeArrowheads="1"/>
          </p:cNvPicPr>
          <p:nvPr/>
        </p:nvPicPr>
        <p:blipFill>
          <a:blip r:embed="rId4" cstate="print">
            <a:duotone>
              <a:schemeClr val="accent1">
                <a:shade val="45000"/>
                <a:satMod val="135000"/>
              </a:schemeClr>
              <a:prstClr val="white"/>
            </a:duotone>
          </a:blip>
          <a:srcRect/>
          <a:stretch>
            <a:fillRect/>
          </a:stretch>
        </p:blipFill>
        <p:spPr bwMode="auto">
          <a:xfrm rot="2100047">
            <a:off x="2250092" y="3101913"/>
            <a:ext cx="2130425" cy="1614487"/>
          </a:xfrm>
          <a:prstGeom prst="rect">
            <a:avLst/>
          </a:prstGeom>
          <a:noFill/>
          <a:ln w="9525">
            <a:noFill/>
            <a:miter lim="800000"/>
            <a:headEnd/>
            <a:tailEnd/>
          </a:ln>
        </p:spPr>
      </p:pic>
      <p:grpSp>
        <p:nvGrpSpPr>
          <p:cNvPr id="14" name="群組 31"/>
          <p:cNvGrpSpPr/>
          <p:nvPr/>
        </p:nvGrpSpPr>
        <p:grpSpPr>
          <a:xfrm>
            <a:off x="5904000" y="4293096"/>
            <a:ext cx="3096000" cy="648240"/>
            <a:chOff x="5832000" y="5445224"/>
            <a:chExt cx="3096000" cy="648240"/>
          </a:xfrm>
        </p:grpSpPr>
        <p:grpSp>
          <p:nvGrpSpPr>
            <p:cNvPr id="15" name="群組 30"/>
            <p:cNvGrpSpPr/>
            <p:nvPr/>
          </p:nvGrpSpPr>
          <p:grpSpPr>
            <a:xfrm>
              <a:off x="5832000" y="5517232"/>
              <a:ext cx="3096000" cy="432000"/>
              <a:chOff x="5832000" y="5517232"/>
              <a:chExt cx="3096000" cy="432000"/>
            </a:xfrm>
          </p:grpSpPr>
          <p:sp>
            <p:nvSpPr>
              <p:cNvPr id="30" name="矩形 29"/>
              <p:cNvSpPr/>
              <p:nvPr/>
            </p:nvSpPr>
            <p:spPr>
              <a:xfrm>
                <a:off x="5832000" y="5517232"/>
                <a:ext cx="3096000" cy="43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28" name="圖片 27" descr="Front.png"/>
              <p:cNvPicPr>
                <a:picLocks noChangeAspect="1"/>
              </p:cNvPicPr>
              <p:nvPr/>
            </p:nvPicPr>
            <p:blipFill>
              <a:blip r:embed="rId8" cstate="print"/>
              <a:stretch>
                <a:fillRect/>
              </a:stretch>
            </p:blipFill>
            <p:spPr>
              <a:xfrm>
                <a:off x="6228184" y="5589240"/>
                <a:ext cx="1055491" cy="288032"/>
              </a:xfrm>
              <a:prstGeom prst="rect">
                <a:avLst/>
              </a:prstGeom>
            </p:spPr>
          </p:pic>
        </p:grpSp>
        <p:pic>
          <p:nvPicPr>
            <p:cNvPr id="29" name="圖片 28" descr="Front .png"/>
            <p:cNvPicPr>
              <a:picLocks noChangeAspect="1"/>
            </p:cNvPicPr>
            <p:nvPr/>
          </p:nvPicPr>
          <p:blipFill>
            <a:blip r:embed="rId9" cstate="print"/>
            <a:stretch>
              <a:fillRect/>
            </a:stretch>
          </p:blipFill>
          <p:spPr>
            <a:xfrm>
              <a:off x="7524328" y="5445224"/>
              <a:ext cx="1187624" cy="648240"/>
            </a:xfrm>
            <a:prstGeom prst="rect">
              <a:avLst/>
            </a:prstGeom>
          </p:spPr>
        </p:pic>
      </p:grpSp>
      <p:pic>
        <p:nvPicPr>
          <p:cNvPr id="31747" name="Picture 3"/>
          <p:cNvPicPr>
            <a:picLocks noChangeAspect="1" noChangeArrowheads="1"/>
          </p:cNvPicPr>
          <p:nvPr/>
        </p:nvPicPr>
        <p:blipFill>
          <a:blip r:embed="rId10" cstate="print"/>
          <a:srcRect/>
          <a:stretch>
            <a:fillRect/>
          </a:stretch>
        </p:blipFill>
        <p:spPr bwMode="auto">
          <a:xfrm>
            <a:off x="5904000" y="3212977"/>
            <a:ext cx="3096344" cy="1172032"/>
          </a:xfrm>
          <a:prstGeom prst="rect">
            <a:avLst/>
          </a:prstGeom>
          <a:noFill/>
          <a:ln w="9525">
            <a:noFill/>
            <a:miter lim="800000"/>
            <a:headEnd/>
            <a:tailEnd/>
          </a:ln>
        </p:spPr>
      </p:pic>
      <p:sp>
        <p:nvSpPr>
          <p:cNvPr id="35" name="文字方塊 34"/>
          <p:cNvSpPr txBox="1"/>
          <p:nvPr/>
        </p:nvSpPr>
        <p:spPr>
          <a:xfrm>
            <a:off x="5940156" y="3212978"/>
            <a:ext cx="1573957" cy="307777"/>
          </a:xfrm>
          <a:prstGeom prst="rect">
            <a:avLst/>
          </a:prstGeom>
          <a:noFill/>
        </p:spPr>
        <p:txBody>
          <a:bodyPr wrap="none" rtlCol="0">
            <a:spAutoFit/>
          </a:bodyPr>
          <a:lstStyle/>
          <a:p>
            <a:r>
              <a:rPr lang="en-US" altLang="zh-TW" sz="1400" b="1" dirty="0" err="1" smtClean="0">
                <a:solidFill>
                  <a:schemeClr val="bg1"/>
                </a:solidFill>
                <a:ea typeface="Arial Unicode MS" pitchFamily="34" charset="-120"/>
                <a:cs typeface="Arial" pitchFamily="34" charset="0"/>
              </a:rPr>
              <a:t>Viostor</a:t>
            </a:r>
            <a:r>
              <a:rPr lang="en-US" altLang="zh-TW" sz="1400" b="1" dirty="0" smtClean="0">
                <a:solidFill>
                  <a:schemeClr val="bg1"/>
                </a:solidFill>
                <a:ea typeface="Arial Unicode MS" pitchFamily="34" charset="-120"/>
                <a:cs typeface="Arial" pitchFamily="34" charset="0"/>
              </a:rPr>
              <a:t> NVR Series</a:t>
            </a:r>
            <a:endParaRPr lang="zh-TW" altLang="en-US" sz="1400" b="1" dirty="0">
              <a:solidFill>
                <a:schemeClr val="bg1"/>
              </a:solidFill>
              <a:ea typeface="Arial Unicode MS" pitchFamily="34" charset="-12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標題 1"/>
          <p:cNvSpPr>
            <a:spLocks noGrp="1"/>
          </p:cNvSpPr>
          <p:nvPr>
            <p:ph type="title"/>
          </p:nvPr>
        </p:nvSpPr>
        <p:spPr/>
        <p:txBody>
          <a:bodyPr>
            <a:normAutofit/>
          </a:bodyPr>
          <a:lstStyle/>
          <a:p>
            <a:pPr lvl="0"/>
            <a:r>
              <a:rPr lang="zh-CN" altLang="en-US" smtClean="0"/>
              <a:t>与主流摄影机品牌相容</a:t>
            </a:r>
            <a:endParaRPr lang="en-US" altLang="zh-TW" dirty="0"/>
          </a:p>
        </p:txBody>
      </p:sp>
      <p:sp>
        <p:nvSpPr>
          <p:cNvPr id="58" name="投影片編號版面配置區 3"/>
          <p:cNvSpPr>
            <a:spLocks noGrp="1"/>
          </p:cNvSpPr>
          <p:nvPr>
            <p:ph type="sldNum" sz="quarter" idx="12"/>
          </p:nvPr>
        </p:nvSpPr>
        <p:spPr/>
        <p:txBody>
          <a:bodyPr/>
          <a:lstStyle/>
          <a:p>
            <a:fld id="{584E9FC5-6442-42E3-9B59-42A11DC143AF}" type="slidenum">
              <a:rPr lang="zh-TW" altLang="en-US" smtClean="0"/>
              <a:pPr/>
              <a:t>30</a:t>
            </a:fld>
            <a:endParaRPr lang="zh-TW" altLang="en-US" smtClean="0"/>
          </a:p>
        </p:txBody>
      </p:sp>
      <p:sp>
        <p:nvSpPr>
          <p:cNvPr id="27651" name="內容版面配置區 49"/>
          <p:cNvSpPr>
            <a:spLocks noGrp="1"/>
          </p:cNvSpPr>
          <p:nvPr>
            <p:ph idx="4294967295"/>
          </p:nvPr>
        </p:nvSpPr>
        <p:spPr>
          <a:xfrm>
            <a:off x="446856" y="1341440"/>
            <a:ext cx="8229600" cy="431379"/>
          </a:xfrm>
        </p:spPr>
        <p:txBody>
          <a:bodyPr>
            <a:normAutofit/>
          </a:bodyPr>
          <a:lstStyle/>
          <a:p>
            <a:r>
              <a:rPr lang="zh-TW" altLang="en-US" sz="2000" smtClean="0"/>
              <a:t>支援</a:t>
            </a:r>
            <a:r>
              <a:rPr lang="en-US" altLang="zh-TW" sz="2000" smtClean="0"/>
              <a:t>67</a:t>
            </a:r>
            <a:r>
              <a:rPr lang="zh-CN" altLang="en-US" sz="2000" smtClean="0"/>
              <a:t>个摄影机品牌和超过</a:t>
            </a:r>
            <a:r>
              <a:rPr lang="en-US" altLang="zh-TW" sz="2000" smtClean="0"/>
              <a:t>1,600</a:t>
            </a:r>
            <a:r>
              <a:rPr lang="zh-CN" altLang="en-US" sz="2000" smtClean="0"/>
              <a:t>个摄影机型号</a:t>
            </a:r>
            <a:endParaRPr lang="en-US" altLang="zh-TW" sz="2000" dirty="0" smtClean="0"/>
          </a:p>
        </p:txBody>
      </p:sp>
      <p:grpSp>
        <p:nvGrpSpPr>
          <p:cNvPr id="2" name="群組 47"/>
          <p:cNvGrpSpPr>
            <a:grpSpLocks/>
          </p:cNvGrpSpPr>
          <p:nvPr/>
        </p:nvGrpSpPr>
        <p:grpSpPr bwMode="auto">
          <a:xfrm>
            <a:off x="1331644" y="6283333"/>
            <a:ext cx="5255865" cy="574675"/>
            <a:chOff x="1475656" y="5662637"/>
            <a:chExt cx="5256390" cy="574675"/>
          </a:xfrm>
        </p:grpSpPr>
        <p:sp>
          <p:nvSpPr>
            <p:cNvPr id="51" name="矩形 50"/>
            <p:cNvSpPr/>
            <p:nvPr/>
          </p:nvSpPr>
          <p:spPr>
            <a:xfrm>
              <a:off x="1475656" y="5662637"/>
              <a:ext cx="5256390" cy="574675"/>
            </a:xfrm>
            <a:prstGeom prst="rect">
              <a:avLst/>
            </a:prstGeom>
            <a:no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pic>
          <p:nvPicPr>
            <p:cNvPr id="27705" name="Picture 6" descr="D:\qnap\office\pic\QNAP\logo_QNAPSecurity.jpg"/>
            <p:cNvPicPr>
              <a:picLocks noChangeAspect="1" noChangeArrowheads="1"/>
            </p:cNvPicPr>
            <p:nvPr/>
          </p:nvPicPr>
          <p:blipFill>
            <a:blip r:embed="rId3" cstate="print"/>
            <a:srcRect/>
            <a:stretch>
              <a:fillRect/>
            </a:stretch>
          </p:blipFill>
          <p:spPr bwMode="auto">
            <a:xfrm>
              <a:off x="1547664" y="5689624"/>
              <a:ext cx="1576388" cy="476250"/>
            </a:xfrm>
            <a:prstGeom prst="rect">
              <a:avLst/>
            </a:prstGeom>
            <a:noFill/>
            <a:ln w="9525">
              <a:noFill/>
              <a:miter lim="800000"/>
              <a:headEnd/>
              <a:tailEnd/>
            </a:ln>
          </p:spPr>
        </p:pic>
        <p:sp>
          <p:nvSpPr>
            <p:cNvPr id="27706" name="文字方塊 51"/>
            <p:cNvSpPr txBox="1">
              <a:spLocks noChangeArrowheads="1"/>
            </p:cNvSpPr>
            <p:nvPr/>
          </p:nvSpPr>
          <p:spPr bwMode="auto">
            <a:xfrm>
              <a:off x="3197349" y="5757886"/>
              <a:ext cx="415540" cy="369332"/>
            </a:xfrm>
            <a:prstGeom prst="rect">
              <a:avLst/>
            </a:prstGeom>
            <a:noFill/>
            <a:ln w="9525">
              <a:noFill/>
              <a:miter lim="800000"/>
              <a:headEnd/>
              <a:tailEnd/>
            </a:ln>
          </p:spPr>
          <p:txBody>
            <a:bodyPr wrap="none">
              <a:spAutoFit/>
            </a:bodyPr>
            <a:lstStyle/>
            <a:p>
              <a:r>
                <a:rPr lang="zh-TW" altLang="en-US" dirty="0" smtClean="0">
                  <a:latin typeface="Arial Unicode MS" pitchFamily="34" charset="-120"/>
                  <a:ea typeface="Arial Unicode MS" pitchFamily="34" charset="-120"/>
                </a:rPr>
                <a:t>是</a:t>
              </a:r>
              <a:endParaRPr lang="en-US" altLang="zh-TW" dirty="0">
                <a:latin typeface="Arial Unicode MS" pitchFamily="34" charset="-120"/>
                <a:ea typeface="Arial Unicode MS" pitchFamily="34" charset="-120"/>
              </a:endParaRPr>
            </a:p>
          </p:txBody>
        </p:sp>
        <p:pic>
          <p:nvPicPr>
            <p:cNvPr id="27707" name="Picture 2" descr="D:\qnap\office\pic\logo\ONVIF.png"/>
            <p:cNvPicPr>
              <a:picLocks noChangeAspect="1" noChangeArrowheads="1"/>
            </p:cNvPicPr>
            <p:nvPr/>
          </p:nvPicPr>
          <p:blipFill>
            <a:blip r:embed="rId4" cstate="print"/>
            <a:srcRect/>
            <a:stretch>
              <a:fillRect/>
            </a:stretch>
          </p:blipFill>
          <p:spPr bwMode="auto">
            <a:xfrm>
              <a:off x="3564093" y="5734074"/>
              <a:ext cx="1825625" cy="425450"/>
            </a:xfrm>
            <a:prstGeom prst="rect">
              <a:avLst/>
            </a:prstGeom>
            <a:noFill/>
            <a:ln w="9525">
              <a:noFill/>
              <a:miter lim="800000"/>
              <a:headEnd/>
              <a:tailEnd/>
            </a:ln>
          </p:spPr>
        </p:pic>
      </p:grpSp>
      <p:grpSp>
        <p:nvGrpSpPr>
          <p:cNvPr id="3" name="群組 206"/>
          <p:cNvGrpSpPr/>
          <p:nvPr/>
        </p:nvGrpSpPr>
        <p:grpSpPr>
          <a:xfrm>
            <a:off x="827584" y="1777206"/>
            <a:ext cx="7201197" cy="4460106"/>
            <a:chOff x="539552" y="1196752"/>
            <a:chExt cx="8065293" cy="4995289"/>
          </a:xfrm>
        </p:grpSpPr>
        <p:pic>
          <p:nvPicPr>
            <p:cNvPr id="75" name="圖片 64" descr="Videosec.jpg"/>
            <p:cNvPicPr>
              <a:picLocks noChangeAspect="1"/>
            </p:cNvPicPr>
            <p:nvPr/>
          </p:nvPicPr>
          <p:blipFill>
            <a:blip r:embed="rId5" cstate="print"/>
            <a:srcRect/>
            <a:stretch>
              <a:fillRect/>
            </a:stretch>
          </p:blipFill>
          <p:spPr bwMode="auto">
            <a:xfrm>
              <a:off x="6516216" y="5373214"/>
              <a:ext cx="860425" cy="196851"/>
            </a:xfrm>
            <a:prstGeom prst="rect">
              <a:avLst/>
            </a:prstGeom>
            <a:noFill/>
            <a:ln w="9525">
              <a:noFill/>
              <a:miter lim="800000"/>
              <a:headEnd/>
              <a:tailEnd/>
            </a:ln>
          </p:spPr>
        </p:pic>
        <p:pic>
          <p:nvPicPr>
            <p:cNvPr id="76" name="圖片 45" descr="honeywell logo.jpg"/>
            <p:cNvPicPr>
              <a:picLocks noChangeAspect="1"/>
            </p:cNvPicPr>
            <p:nvPr/>
          </p:nvPicPr>
          <p:blipFill>
            <a:blip r:embed="rId6" cstate="print"/>
            <a:srcRect/>
            <a:stretch>
              <a:fillRect/>
            </a:stretch>
          </p:blipFill>
          <p:spPr bwMode="auto">
            <a:xfrm>
              <a:off x="2916213" y="3438649"/>
              <a:ext cx="1079500" cy="206375"/>
            </a:xfrm>
            <a:prstGeom prst="rect">
              <a:avLst/>
            </a:prstGeom>
            <a:noFill/>
            <a:ln w="9525">
              <a:noFill/>
              <a:miter lim="800000"/>
              <a:headEnd/>
              <a:tailEnd/>
            </a:ln>
          </p:spPr>
        </p:pic>
        <p:pic>
          <p:nvPicPr>
            <p:cNvPr id="77" name="圖片 46" descr="pelco.jpg"/>
            <p:cNvPicPr>
              <a:picLocks noChangeAspect="1"/>
            </p:cNvPicPr>
            <p:nvPr/>
          </p:nvPicPr>
          <p:blipFill>
            <a:blip r:embed="rId7" cstate="print"/>
            <a:srcRect/>
            <a:stretch>
              <a:fillRect/>
            </a:stretch>
          </p:blipFill>
          <p:spPr bwMode="auto">
            <a:xfrm>
              <a:off x="5293544" y="4365103"/>
              <a:ext cx="876300" cy="382588"/>
            </a:xfrm>
            <a:prstGeom prst="rect">
              <a:avLst/>
            </a:prstGeom>
            <a:noFill/>
            <a:ln w="9525">
              <a:noFill/>
              <a:miter lim="800000"/>
              <a:headEnd/>
              <a:tailEnd/>
            </a:ln>
          </p:spPr>
        </p:pic>
        <p:pic>
          <p:nvPicPr>
            <p:cNvPr id="78" name="圖片 86" descr="question.PNG"/>
            <p:cNvPicPr>
              <a:picLocks noChangeAspect="1"/>
            </p:cNvPicPr>
            <p:nvPr/>
          </p:nvPicPr>
          <p:blipFill>
            <a:blip r:embed="rId8" cstate="print"/>
            <a:srcRect/>
            <a:stretch>
              <a:fillRect/>
            </a:stretch>
          </p:blipFill>
          <p:spPr bwMode="auto">
            <a:xfrm>
              <a:off x="1750591" y="5240307"/>
              <a:ext cx="1165225" cy="417512"/>
            </a:xfrm>
            <a:prstGeom prst="rect">
              <a:avLst/>
            </a:prstGeom>
            <a:noFill/>
            <a:ln w="9525">
              <a:noFill/>
              <a:miter lim="800000"/>
              <a:headEnd/>
              <a:tailEnd/>
            </a:ln>
          </p:spPr>
        </p:pic>
        <p:pic>
          <p:nvPicPr>
            <p:cNvPr id="79" name="圖片 87" descr="question.PNG"/>
            <p:cNvPicPr>
              <a:picLocks noChangeAspect="1"/>
            </p:cNvPicPr>
            <p:nvPr/>
          </p:nvPicPr>
          <p:blipFill>
            <a:blip r:embed="rId9" cstate="print"/>
            <a:srcRect/>
            <a:stretch>
              <a:fillRect/>
            </a:stretch>
          </p:blipFill>
          <p:spPr bwMode="auto">
            <a:xfrm>
              <a:off x="2915816" y="5229200"/>
              <a:ext cx="1165225" cy="417513"/>
            </a:xfrm>
            <a:prstGeom prst="rect">
              <a:avLst/>
            </a:prstGeom>
            <a:noFill/>
            <a:ln w="9525">
              <a:noFill/>
              <a:miter lim="800000"/>
              <a:headEnd/>
              <a:tailEnd/>
            </a:ln>
          </p:spPr>
        </p:pic>
        <p:pic>
          <p:nvPicPr>
            <p:cNvPr id="80" name="圖片 88" descr="question.PNG"/>
            <p:cNvPicPr>
              <a:picLocks noChangeAspect="1"/>
            </p:cNvPicPr>
            <p:nvPr/>
          </p:nvPicPr>
          <p:blipFill>
            <a:blip r:embed="rId10" cstate="print"/>
            <a:srcRect t="17247" b="13765"/>
            <a:stretch>
              <a:fillRect/>
            </a:stretch>
          </p:blipFill>
          <p:spPr bwMode="auto">
            <a:xfrm>
              <a:off x="5220072" y="5301208"/>
              <a:ext cx="1165225" cy="288032"/>
            </a:xfrm>
            <a:prstGeom prst="rect">
              <a:avLst/>
            </a:prstGeom>
            <a:noFill/>
            <a:ln w="9525">
              <a:noFill/>
              <a:miter lim="800000"/>
              <a:headEnd/>
              <a:tailEnd/>
            </a:ln>
          </p:spPr>
        </p:pic>
        <p:pic>
          <p:nvPicPr>
            <p:cNvPr id="81" name="圖片 64" descr="question.PNG"/>
            <p:cNvPicPr>
              <a:picLocks noChangeAspect="1"/>
            </p:cNvPicPr>
            <p:nvPr/>
          </p:nvPicPr>
          <p:blipFill>
            <a:blip r:embed="rId11" cstate="print"/>
            <a:srcRect/>
            <a:stretch>
              <a:fillRect/>
            </a:stretch>
          </p:blipFill>
          <p:spPr bwMode="auto">
            <a:xfrm>
              <a:off x="6228184" y="1746596"/>
              <a:ext cx="1125537" cy="382588"/>
            </a:xfrm>
            <a:prstGeom prst="rect">
              <a:avLst/>
            </a:prstGeom>
            <a:noFill/>
            <a:ln w="9525">
              <a:noFill/>
              <a:miter lim="800000"/>
              <a:headEnd/>
              <a:tailEnd/>
            </a:ln>
          </p:spPr>
        </p:pic>
        <p:pic>
          <p:nvPicPr>
            <p:cNvPr id="82" name="圖片 65" descr="question.PNG"/>
            <p:cNvPicPr>
              <a:picLocks noChangeAspect="1"/>
            </p:cNvPicPr>
            <p:nvPr/>
          </p:nvPicPr>
          <p:blipFill>
            <a:blip r:embed="rId12" cstate="print"/>
            <a:srcRect/>
            <a:stretch>
              <a:fillRect/>
            </a:stretch>
          </p:blipFill>
          <p:spPr bwMode="auto">
            <a:xfrm>
              <a:off x="7380312" y="1268760"/>
              <a:ext cx="1139825" cy="395287"/>
            </a:xfrm>
            <a:prstGeom prst="rect">
              <a:avLst/>
            </a:prstGeom>
            <a:noFill/>
            <a:ln w="9525">
              <a:noFill/>
              <a:miter lim="800000"/>
              <a:headEnd/>
              <a:tailEnd/>
            </a:ln>
          </p:spPr>
        </p:pic>
        <p:pic>
          <p:nvPicPr>
            <p:cNvPr id="83" name="圖片 66" descr="question.PNG"/>
            <p:cNvPicPr>
              <a:picLocks noChangeAspect="1"/>
            </p:cNvPicPr>
            <p:nvPr/>
          </p:nvPicPr>
          <p:blipFill>
            <a:blip r:embed="rId13" cstate="print"/>
            <a:srcRect/>
            <a:stretch>
              <a:fillRect/>
            </a:stretch>
          </p:blipFill>
          <p:spPr bwMode="auto">
            <a:xfrm>
              <a:off x="1763692" y="1268760"/>
              <a:ext cx="1139825" cy="395287"/>
            </a:xfrm>
            <a:prstGeom prst="rect">
              <a:avLst/>
            </a:prstGeom>
            <a:noFill/>
            <a:ln w="9525">
              <a:noFill/>
              <a:miter lim="800000"/>
              <a:headEnd/>
              <a:tailEnd/>
            </a:ln>
          </p:spPr>
        </p:pic>
        <p:pic>
          <p:nvPicPr>
            <p:cNvPr id="84" name="圖片 67" descr="question.PNG"/>
            <p:cNvPicPr>
              <a:picLocks noChangeAspect="1"/>
            </p:cNvPicPr>
            <p:nvPr/>
          </p:nvPicPr>
          <p:blipFill>
            <a:blip r:embed="rId14" cstate="print"/>
            <a:srcRect/>
            <a:stretch>
              <a:fillRect/>
            </a:stretch>
          </p:blipFill>
          <p:spPr bwMode="auto">
            <a:xfrm>
              <a:off x="5106470" y="1268760"/>
              <a:ext cx="1139825" cy="395287"/>
            </a:xfrm>
            <a:prstGeom prst="rect">
              <a:avLst/>
            </a:prstGeom>
            <a:noFill/>
            <a:ln w="9525">
              <a:noFill/>
              <a:miter lim="800000"/>
              <a:headEnd/>
              <a:tailEnd/>
            </a:ln>
          </p:spPr>
        </p:pic>
        <p:pic>
          <p:nvPicPr>
            <p:cNvPr id="85" name="圖片 68" descr="question.PNG"/>
            <p:cNvPicPr>
              <a:picLocks noChangeAspect="1"/>
            </p:cNvPicPr>
            <p:nvPr/>
          </p:nvPicPr>
          <p:blipFill>
            <a:blip r:embed="rId15" cstate="print"/>
            <a:srcRect/>
            <a:stretch>
              <a:fillRect/>
            </a:stretch>
          </p:blipFill>
          <p:spPr bwMode="auto">
            <a:xfrm>
              <a:off x="7392615" y="1739155"/>
              <a:ext cx="1139825" cy="393700"/>
            </a:xfrm>
            <a:prstGeom prst="rect">
              <a:avLst/>
            </a:prstGeom>
            <a:noFill/>
            <a:ln w="9525">
              <a:noFill/>
              <a:miter lim="800000"/>
              <a:headEnd/>
              <a:tailEnd/>
            </a:ln>
          </p:spPr>
        </p:pic>
        <p:pic>
          <p:nvPicPr>
            <p:cNvPr id="86" name="圖片 70" descr="question.PNG"/>
            <p:cNvPicPr>
              <a:picLocks noChangeAspect="1"/>
            </p:cNvPicPr>
            <p:nvPr/>
          </p:nvPicPr>
          <p:blipFill>
            <a:blip r:embed="rId16" cstate="print"/>
            <a:srcRect/>
            <a:stretch>
              <a:fillRect/>
            </a:stretch>
          </p:blipFill>
          <p:spPr bwMode="auto">
            <a:xfrm>
              <a:off x="6312495" y="2204861"/>
              <a:ext cx="1139825" cy="395288"/>
            </a:xfrm>
            <a:prstGeom prst="rect">
              <a:avLst/>
            </a:prstGeom>
            <a:noFill/>
            <a:ln w="9525">
              <a:noFill/>
              <a:miter lim="800000"/>
              <a:headEnd/>
              <a:tailEnd/>
            </a:ln>
          </p:spPr>
        </p:pic>
        <p:pic>
          <p:nvPicPr>
            <p:cNvPr id="87" name="圖片 71" descr="question.PNG"/>
            <p:cNvPicPr>
              <a:picLocks noChangeAspect="1"/>
            </p:cNvPicPr>
            <p:nvPr/>
          </p:nvPicPr>
          <p:blipFill>
            <a:blip r:embed="rId17" cstate="print"/>
            <a:srcRect/>
            <a:stretch>
              <a:fillRect/>
            </a:stretch>
          </p:blipFill>
          <p:spPr bwMode="auto">
            <a:xfrm>
              <a:off x="7464623" y="2198114"/>
              <a:ext cx="1139825" cy="395288"/>
            </a:xfrm>
            <a:prstGeom prst="rect">
              <a:avLst/>
            </a:prstGeom>
            <a:noFill/>
            <a:ln w="9525">
              <a:noFill/>
              <a:miter lim="800000"/>
              <a:headEnd/>
              <a:tailEnd/>
            </a:ln>
          </p:spPr>
        </p:pic>
        <p:pic>
          <p:nvPicPr>
            <p:cNvPr id="88" name="圖片 72" descr="question.PNG"/>
            <p:cNvPicPr>
              <a:picLocks noChangeAspect="1"/>
            </p:cNvPicPr>
            <p:nvPr/>
          </p:nvPicPr>
          <p:blipFill>
            <a:blip r:embed="rId18" cstate="print"/>
            <a:srcRect/>
            <a:stretch>
              <a:fillRect/>
            </a:stretch>
          </p:blipFill>
          <p:spPr bwMode="auto">
            <a:xfrm>
              <a:off x="611560" y="2780928"/>
              <a:ext cx="1139825" cy="393700"/>
            </a:xfrm>
            <a:prstGeom prst="rect">
              <a:avLst/>
            </a:prstGeom>
            <a:noFill/>
            <a:ln w="9525">
              <a:noFill/>
              <a:miter lim="800000"/>
              <a:headEnd/>
              <a:tailEnd/>
            </a:ln>
          </p:spPr>
        </p:pic>
        <p:pic>
          <p:nvPicPr>
            <p:cNvPr id="89" name="圖片 74" descr="question.PNG"/>
            <p:cNvPicPr>
              <a:picLocks noChangeAspect="1"/>
            </p:cNvPicPr>
            <p:nvPr/>
          </p:nvPicPr>
          <p:blipFill>
            <a:blip r:embed="rId19" cstate="print"/>
            <a:srcRect/>
            <a:stretch>
              <a:fillRect/>
            </a:stretch>
          </p:blipFill>
          <p:spPr bwMode="auto">
            <a:xfrm>
              <a:off x="5148064" y="3246308"/>
              <a:ext cx="1139825" cy="395288"/>
            </a:xfrm>
            <a:prstGeom prst="rect">
              <a:avLst/>
            </a:prstGeom>
            <a:noFill/>
            <a:ln w="9525">
              <a:noFill/>
              <a:miter lim="800000"/>
              <a:headEnd/>
              <a:tailEnd/>
            </a:ln>
          </p:spPr>
        </p:pic>
        <p:pic>
          <p:nvPicPr>
            <p:cNvPr id="90" name="圖片 75" descr="question.PNG"/>
            <p:cNvPicPr>
              <a:picLocks noChangeAspect="1"/>
            </p:cNvPicPr>
            <p:nvPr/>
          </p:nvPicPr>
          <p:blipFill>
            <a:blip r:embed="rId20" cstate="print"/>
            <a:srcRect/>
            <a:stretch>
              <a:fillRect/>
            </a:stretch>
          </p:blipFill>
          <p:spPr bwMode="auto">
            <a:xfrm>
              <a:off x="5220072" y="2736824"/>
              <a:ext cx="1152525" cy="404813"/>
            </a:xfrm>
            <a:prstGeom prst="rect">
              <a:avLst/>
            </a:prstGeom>
            <a:noFill/>
            <a:ln w="9525">
              <a:noFill/>
              <a:miter lim="800000"/>
              <a:headEnd/>
              <a:tailEnd/>
            </a:ln>
          </p:spPr>
        </p:pic>
        <p:pic>
          <p:nvPicPr>
            <p:cNvPr id="91" name="圖片 77" descr="question.PNG"/>
            <p:cNvPicPr>
              <a:picLocks noChangeAspect="1"/>
            </p:cNvPicPr>
            <p:nvPr/>
          </p:nvPicPr>
          <p:blipFill>
            <a:blip r:embed="rId21" cstate="print"/>
            <a:srcRect/>
            <a:stretch>
              <a:fillRect/>
            </a:stretch>
          </p:blipFill>
          <p:spPr bwMode="auto">
            <a:xfrm>
              <a:off x="3995936" y="2204861"/>
              <a:ext cx="1150937" cy="406400"/>
            </a:xfrm>
            <a:prstGeom prst="rect">
              <a:avLst/>
            </a:prstGeom>
            <a:noFill/>
            <a:ln w="9525">
              <a:noFill/>
              <a:miter lim="800000"/>
              <a:headEnd/>
              <a:tailEnd/>
            </a:ln>
          </p:spPr>
        </p:pic>
        <p:pic>
          <p:nvPicPr>
            <p:cNvPr id="92" name="圖片 78" descr="question.PNG"/>
            <p:cNvPicPr>
              <a:picLocks noChangeAspect="1"/>
            </p:cNvPicPr>
            <p:nvPr/>
          </p:nvPicPr>
          <p:blipFill>
            <a:blip r:embed="rId22" cstate="print"/>
            <a:srcRect l="34041" r="36173" b="3491"/>
            <a:stretch>
              <a:fillRect/>
            </a:stretch>
          </p:blipFill>
          <p:spPr bwMode="auto">
            <a:xfrm>
              <a:off x="1979712" y="3645024"/>
              <a:ext cx="504056" cy="576064"/>
            </a:xfrm>
            <a:prstGeom prst="rect">
              <a:avLst/>
            </a:prstGeom>
            <a:noFill/>
            <a:ln w="9525">
              <a:noFill/>
              <a:miter lim="800000"/>
              <a:headEnd/>
              <a:tailEnd/>
            </a:ln>
          </p:spPr>
        </p:pic>
        <p:pic>
          <p:nvPicPr>
            <p:cNvPr id="93" name="圖片 79" descr="question.PNG"/>
            <p:cNvPicPr>
              <a:picLocks noChangeAspect="1"/>
            </p:cNvPicPr>
            <p:nvPr/>
          </p:nvPicPr>
          <p:blipFill>
            <a:blip r:embed="rId23" cstate="print"/>
            <a:srcRect/>
            <a:stretch>
              <a:fillRect/>
            </a:stretch>
          </p:blipFill>
          <p:spPr bwMode="auto">
            <a:xfrm>
              <a:off x="5148064" y="3827285"/>
              <a:ext cx="1152525" cy="407987"/>
            </a:xfrm>
            <a:prstGeom prst="rect">
              <a:avLst/>
            </a:prstGeom>
            <a:noFill/>
            <a:ln w="9525">
              <a:noFill/>
              <a:miter lim="800000"/>
              <a:headEnd/>
              <a:tailEnd/>
            </a:ln>
          </p:spPr>
        </p:pic>
        <p:pic>
          <p:nvPicPr>
            <p:cNvPr id="94" name="圖片 81" descr="question.PNG"/>
            <p:cNvPicPr>
              <a:picLocks noChangeAspect="1"/>
            </p:cNvPicPr>
            <p:nvPr/>
          </p:nvPicPr>
          <p:blipFill>
            <a:blip r:embed="rId24" cstate="print"/>
            <a:srcRect/>
            <a:stretch>
              <a:fillRect/>
            </a:stretch>
          </p:blipFill>
          <p:spPr bwMode="auto">
            <a:xfrm>
              <a:off x="2843808" y="4293096"/>
              <a:ext cx="1152525" cy="406400"/>
            </a:xfrm>
            <a:prstGeom prst="rect">
              <a:avLst/>
            </a:prstGeom>
            <a:noFill/>
            <a:ln w="9525">
              <a:noFill/>
              <a:miter lim="800000"/>
              <a:headEnd/>
              <a:tailEnd/>
            </a:ln>
          </p:spPr>
        </p:pic>
        <p:pic>
          <p:nvPicPr>
            <p:cNvPr id="95" name="圖片 83" descr="question.PNG"/>
            <p:cNvPicPr>
              <a:picLocks noChangeAspect="1"/>
            </p:cNvPicPr>
            <p:nvPr/>
          </p:nvPicPr>
          <p:blipFill>
            <a:blip r:embed="rId25" cstate="print"/>
            <a:srcRect/>
            <a:stretch>
              <a:fillRect/>
            </a:stretch>
          </p:blipFill>
          <p:spPr bwMode="auto">
            <a:xfrm>
              <a:off x="4009211" y="4293093"/>
              <a:ext cx="1152525" cy="406400"/>
            </a:xfrm>
            <a:prstGeom prst="rect">
              <a:avLst/>
            </a:prstGeom>
            <a:noFill/>
            <a:ln w="9525">
              <a:noFill/>
              <a:miter lim="800000"/>
              <a:headEnd/>
              <a:tailEnd/>
            </a:ln>
          </p:spPr>
        </p:pic>
        <p:pic>
          <p:nvPicPr>
            <p:cNvPr id="96" name="圖片 84" descr="question.PNG"/>
            <p:cNvPicPr>
              <a:picLocks noChangeAspect="1"/>
            </p:cNvPicPr>
            <p:nvPr/>
          </p:nvPicPr>
          <p:blipFill>
            <a:blip r:embed="rId26" cstate="print"/>
            <a:srcRect/>
            <a:stretch>
              <a:fillRect/>
            </a:stretch>
          </p:blipFill>
          <p:spPr bwMode="auto">
            <a:xfrm>
              <a:off x="1704872" y="4778599"/>
              <a:ext cx="1150937" cy="406400"/>
            </a:xfrm>
            <a:prstGeom prst="rect">
              <a:avLst/>
            </a:prstGeom>
            <a:noFill/>
            <a:ln w="9525">
              <a:noFill/>
              <a:miter lim="800000"/>
              <a:headEnd/>
              <a:tailEnd/>
            </a:ln>
          </p:spPr>
        </p:pic>
        <p:pic>
          <p:nvPicPr>
            <p:cNvPr id="97" name="圖片 85" descr="question.PNG"/>
            <p:cNvPicPr>
              <a:picLocks noChangeAspect="1"/>
            </p:cNvPicPr>
            <p:nvPr/>
          </p:nvPicPr>
          <p:blipFill>
            <a:blip r:embed="rId27" cstate="print"/>
            <a:srcRect/>
            <a:stretch>
              <a:fillRect/>
            </a:stretch>
          </p:blipFill>
          <p:spPr bwMode="auto">
            <a:xfrm>
              <a:off x="6359103" y="4808259"/>
              <a:ext cx="1165225" cy="417512"/>
            </a:xfrm>
            <a:prstGeom prst="rect">
              <a:avLst/>
            </a:prstGeom>
            <a:noFill/>
            <a:ln w="9525">
              <a:noFill/>
              <a:miter lim="800000"/>
              <a:headEnd/>
              <a:tailEnd/>
            </a:ln>
          </p:spPr>
        </p:pic>
        <p:pic>
          <p:nvPicPr>
            <p:cNvPr id="98" name="圖片 89" descr="question.PNG"/>
            <p:cNvPicPr>
              <a:picLocks noChangeAspect="1"/>
            </p:cNvPicPr>
            <p:nvPr/>
          </p:nvPicPr>
          <p:blipFill>
            <a:blip r:embed="rId28" cstate="print"/>
            <a:srcRect/>
            <a:stretch>
              <a:fillRect/>
            </a:stretch>
          </p:blipFill>
          <p:spPr bwMode="auto">
            <a:xfrm>
              <a:off x="539552" y="5733256"/>
              <a:ext cx="1165225" cy="419100"/>
            </a:xfrm>
            <a:prstGeom prst="rect">
              <a:avLst/>
            </a:prstGeom>
            <a:noFill/>
            <a:ln w="9525">
              <a:noFill/>
              <a:miter lim="800000"/>
              <a:headEnd/>
              <a:tailEnd/>
            </a:ln>
          </p:spPr>
        </p:pic>
        <p:pic>
          <p:nvPicPr>
            <p:cNvPr id="99" name="圖片 90" descr="question.PNG"/>
            <p:cNvPicPr>
              <a:picLocks noChangeAspect="1"/>
            </p:cNvPicPr>
            <p:nvPr/>
          </p:nvPicPr>
          <p:blipFill>
            <a:blip r:embed="rId29" cstate="print"/>
            <a:srcRect/>
            <a:stretch>
              <a:fillRect/>
            </a:stretch>
          </p:blipFill>
          <p:spPr bwMode="auto">
            <a:xfrm>
              <a:off x="1763688" y="5733256"/>
              <a:ext cx="1165225" cy="419100"/>
            </a:xfrm>
            <a:prstGeom prst="rect">
              <a:avLst/>
            </a:prstGeom>
            <a:noFill/>
            <a:ln w="9525">
              <a:noFill/>
              <a:miter lim="800000"/>
              <a:headEnd/>
              <a:tailEnd/>
            </a:ln>
          </p:spPr>
        </p:pic>
        <p:pic>
          <p:nvPicPr>
            <p:cNvPr id="100" name="圖片 92" descr="question.PNG"/>
            <p:cNvPicPr>
              <a:picLocks noChangeAspect="1"/>
            </p:cNvPicPr>
            <p:nvPr/>
          </p:nvPicPr>
          <p:blipFill>
            <a:blip r:embed="rId30" cstate="print"/>
            <a:srcRect l="20855" r="21794" b="-1443"/>
            <a:stretch>
              <a:fillRect/>
            </a:stretch>
          </p:blipFill>
          <p:spPr bwMode="auto">
            <a:xfrm>
              <a:off x="7596336" y="3717029"/>
              <a:ext cx="792088" cy="504056"/>
            </a:xfrm>
            <a:prstGeom prst="rect">
              <a:avLst/>
            </a:prstGeom>
            <a:noFill/>
            <a:ln w="9525">
              <a:noFill/>
              <a:miter lim="800000"/>
              <a:headEnd/>
              <a:tailEnd/>
            </a:ln>
          </p:spPr>
        </p:pic>
        <p:pic>
          <p:nvPicPr>
            <p:cNvPr id="101" name="圖片 93" descr="question.PNG"/>
            <p:cNvPicPr>
              <a:picLocks noChangeAspect="1"/>
            </p:cNvPicPr>
            <p:nvPr/>
          </p:nvPicPr>
          <p:blipFill>
            <a:blip r:embed="rId31" cstate="print"/>
            <a:srcRect/>
            <a:stretch>
              <a:fillRect/>
            </a:stretch>
          </p:blipFill>
          <p:spPr bwMode="auto">
            <a:xfrm>
              <a:off x="683568" y="4365104"/>
              <a:ext cx="1058862" cy="315913"/>
            </a:xfrm>
            <a:prstGeom prst="rect">
              <a:avLst/>
            </a:prstGeom>
            <a:noFill/>
            <a:ln w="9525">
              <a:noFill/>
              <a:miter lim="800000"/>
              <a:headEnd/>
              <a:tailEnd/>
            </a:ln>
          </p:spPr>
        </p:pic>
        <p:pic>
          <p:nvPicPr>
            <p:cNvPr id="102" name="圖片 33" descr="100274708_logo.jpg"/>
            <p:cNvPicPr>
              <a:picLocks noChangeAspect="1"/>
            </p:cNvPicPr>
            <p:nvPr/>
          </p:nvPicPr>
          <p:blipFill>
            <a:blip r:embed="rId32" cstate="print"/>
            <a:srcRect/>
            <a:stretch>
              <a:fillRect/>
            </a:stretch>
          </p:blipFill>
          <p:spPr bwMode="auto">
            <a:xfrm>
              <a:off x="6316117" y="1386929"/>
              <a:ext cx="992187" cy="169863"/>
            </a:xfrm>
            <a:prstGeom prst="rect">
              <a:avLst/>
            </a:prstGeom>
            <a:noFill/>
            <a:ln w="9525">
              <a:noFill/>
              <a:miter lim="800000"/>
              <a:headEnd/>
              <a:tailEnd/>
            </a:ln>
          </p:spPr>
        </p:pic>
        <p:pic>
          <p:nvPicPr>
            <p:cNvPr id="103" name="圖片 34" descr="hikvision.jpg"/>
            <p:cNvPicPr>
              <a:picLocks noChangeAspect="1"/>
            </p:cNvPicPr>
            <p:nvPr/>
          </p:nvPicPr>
          <p:blipFill>
            <a:blip r:embed="rId33" cstate="print"/>
            <a:srcRect b="-14537"/>
            <a:stretch>
              <a:fillRect/>
            </a:stretch>
          </p:blipFill>
          <p:spPr bwMode="auto">
            <a:xfrm>
              <a:off x="683568" y="3429000"/>
              <a:ext cx="992188" cy="155575"/>
            </a:xfrm>
            <a:prstGeom prst="rect">
              <a:avLst/>
            </a:prstGeom>
            <a:noFill/>
            <a:ln w="9525">
              <a:noFill/>
              <a:miter lim="800000"/>
              <a:headEnd/>
              <a:tailEnd/>
            </a:ln>
          </p:spPr>
        </p:pic>
        <p:pic>
          <p:nvPicPr>
            <p:cNvPr id="104" name="圖片 35" descr="viosecure_logo1.jpg"/>
            <p:cNvPicPr>
              <a:picLocks noChangeAspect="1"/>
            </p:cNvPicPr>
            <p:nvPr/>
          </p:nvPicPr>
          <p:blipFill>
            <a:blip r:embed="rId34" cstate="print"/>
            <a:srcRect/>
            <a:stretch>
              <a:fillRect/>
            </a:stretch>
          </p:blipFill>
          <p:spPr bwMode="auto">
            <a:xfrm>
              <a:off x="7596336" y="5368452"/>
              <a:ext cx="958850" cy="201613"/>
            </a:xfrm>
            <a:prstGeom prst="rect">
              <a:avLst/>
            </a:prstGeom>
            <a:noFill/>
            <a:ln w="9525">
              <a:noFill/>
              <a:miter lim="800000"/>
              <a:headEnd/>
              <a:tailEnd/>
            </a:ln>
          </p:spPr>
        </p:pic>
        <p:pic>
          <p:nvPicPr>
            <p:cNvPr id="105" name="圖片 36" descr="a-mtk.jpg"/>
            <p:cNvPicPr>
              <a:picLocks noChangeAspect="1"/>
            </p:cNvPicPr>
            <p:nvPr/>
          </p:nvPicPr>
          <p:blipFill>
            <a:blip r:embed="rId35" cstate="print"/>
            <a:srcRect/>
            <a:stretch>
              <a:fillRect/>
            </a:stretch>
          </p:blipFill>
          <p:spPr bwMode="auto">
            <a:xfrm>
              <a:off x="2996063" y="1329084"/>
              <a:ext cx="993775" cy="209551"/>
            </a:xfrm>
            <a:prstGeom prst="rect">
              <a:avLst/>
            </a:prstGeom>
            <a:noFill/>
            <a:ln w="9525">
              <a:noFill/>
              <a:miter lim="800000"/>
              <a:headEnd/>
              <a:tailEnd/>
            </a:ln>
          </p:spPr>
        </p:pic>
        <p:pic>
          <p:nvPicPr>
            <p:cNvPr id="106" name="Picture 36" descr="D:\qnap\office\pic\logo\CNB-01.png"/>
            <p:cNvPicPr>
              <a:picLocks noChangeAspect="1" noChangeArrowheads="1"/>
            </p:cNvPicPr>
            <p:nvPr/>
          </p:nvPicPr>
          <p:blipFill>
            <a:blip r:embed="rId36" cstate="print"/>
            <a:srcRect/>
            <a:stretch>
              <a:fillRect/>
            </a:stretch>
          </p:blipFill>
          <p:spPr bwMode="auto">
            <a:xfrm>
              <a:off x="683568" y="2317253"/>
              <a:ext cx="950913" cy="247651"/>
            </a:xfrm>
            <a:prstGeom prst="rect">
              <a:avLst/>
            </a:prstGeom>
            <a:noFill/>
            <a:ln w="9525">
              <a:noFill/>
              <a:miter lim="800000"/>
              <a:headEnd/>
              <a:tailEnd/>
            </a:ln>
          </p:spPr>
        </p:pic>
        <p:pic>
          <p:nvPicPr>
            <p:cNvPr id="107" name="圖片 93" descr="DIGITUS_R__Professional_Web_01.jpg"/>
            <p:cNvPicPr>
              <a:picLocks noChangeAspect="1"/>
            </p:cNvPicPr>
            <p:nvPr/>
          </p:nvPicPr>
          <p:blipFill>
            <a:blip r:embed="rId37" cstate="print"/>
            <a:srcRect/>
            <a:stretch>
              <a:fillRect/>
            </a:stretch>
          </p:blipFill>
          <p:spPr bwMode="auto">
            <a:xfrm>
              <a:off x="2915816" y="2257500"/>
              <a:ext cx="996950" cy="379412"/>
            </a:xfrm>
            <a:prstGeom prst="rect">
              <a:avLst/>
            </a:prstGeom>
            <a:noFill/>
            <a:ln w="9525">
              <a:noFill/>
              <a:miter lim="800000"/>
              <a:headEnd/>
              <a:tailEnd/>
            </a:ln>
          </p:spPr>
        </p:pic>
        <p:pic>
          <p:nvPicPr>
            <p:cNvPr id="108" name="Picture 2" descr="D:\qnap\office\pic\logo\shany.jpg"/>
            <p:cNvPicPr>
              <a:picLocks noChangeAspect="1" noChangeArrowheads="1"/>
            </p:cNvPicPr>
            <p:nvPr/>
          </p:nvPicPr>
          <p:blipFill>
            <a:blip r:embed="rId38" cstate="print"/>
            <a:srcRect/>
            <a:stretch>
              <a:fillRect/>
            </a:stretch>
          </p:blipFill>
          <p:spPr bwMode="auto">
            <a:xfrm>
              <a:off x="2915816" y="4797152"/>
              <a:ext cx="1093788" cy="379413"/>
            </a:xfrm>
            <a:prstGeom prst="rect">
              <a:avLst/>
            </a:prstGeom>
            <a:noFill/>
            <a:ln w="9525">
              <a:noFill/>
              <a:miter lim="800000"/>
              <a:headEnd/>
              <a:tailEnd/>
            </a:ln>
          </p:spPr>
        </p:pic>
        <p:pic>
          <p:nvPicPr>
            <p:cNvPr id="109" name="Picture 3" descr="D:\qnap\office\pic\logo\IPX_Logo.JPG"/>
            <p:cNvPicPr>
              <a:picLocks noChangeAspect="1" noChangeArrowheads="1"/>
            </p:cNvPicPr>
            <p:nvPr/>
          </p:nvPicPr>
          <p:blipFill>
            <a:blip r:embed="rId39" cstate="print"/>
            <a:srcRect/>
            <a:stretch>
              <a:fillRect/>
            </a:stretch>
          </p:blipFill>
          <p:spPr bwMode="auto">
            <a:xfrm>
              <a:off x="6551910" y="3212973"/>
              <a:ext cx="612775" cy="504825"/>
            </a:xfrm>
            <a:prstGeom prst="rect">
              <a:avLst/>
            </a:prstGeom>
            <a:noFill/>
            <a:ln w="9525">
              <a:noFill/>
              <a:miter lim="800000"/>
              <a:headEnd/>
              <a:tailEnd/>
            </a:ln>
          </p:spPr>
        </p:pic>
        <p:pic>
          <p:nvPicPr>
            <p:cNvPr id="110" name="Picture 4" descr="D:\qnap\office\pic\logo\brickcom.jpg"/>
            <p:cNvPicPr>
              <a:picLocks noChangeAspect="1" noChangeArrowheads="1"/>
            </p:cNvPicPr>
            <p:nvPr/>
          </p:nvPicPr>
          <p:blipFill>
            <a:blip r:embed="rId40" cstate="print"/>
            <a:srcRect/>
            <a:stretch>
              <a:fillRect/>
            </a:stretch>
          </p:blipFill>
          <p:spPr bwMode="auto">
            <a:xfrm>
              <a:off x="5220068" y="1772815"/>
              <a:ext cx="936104" cy="258055"/>
            </a:xfrm>
            <a:prstGeom prst="rect">
              <a:avLst/>
            </a:prstGeom>
            <a:noFill/>
            <a:ln w="9525">
              <a:noFill/>
              <a:miter lim="800000"/>
              <a:headEnd/>
              <a:tailEnd/>
            </a:ln>
          </p:spPr>
        </p:pic>
        <p:pic>
          <p:nvPicPr>
            <p:cNvPr id="111" name="圖片 76" descr="question.PNG"/>
            <p:cNvPicPr>
              <a:picLocks noChangeAspect="1"/>
            </p:cNvPicPr>
            <p:nvPr/>
          </p:nvPicPr>
          <p:blipFill>
            <a:blip r:embed="rId41" cstate="print"/>
            <a:srcRect/>
            <a:stretch>
              <a:fillRect/>
            </a:stretch>
          </p:blipFill>
          <p:spPr bwMode="auto">
            <a:xfrm>
              <a:off x="7452320" y="3266946"/>
              <a:ext cx="1152525" cy="406400"/>
            </a:xfrm>
            <a:prstGeom prst="rect">
              <a:avLst/>
            </a:prstGeom>
            <a:noFill/>
            <a:ln w="9525">
              <a:noFill/>
              <a:miter lim="800000"/>
              <a:headEnd/>
              <a:tailEnd/>
            </a:ln>
          </p:spPr>
        </p:pic>
        <p:pic>
          <p:nvPicPr>
            <p:cNvPr id="112" name="圖片 80" descr="question.PNG"/>
            <p:cNvPicPr>
              <a:picLocks noChangeAspect="1"/>
            </p:cNvPicPr>
            <p:nvPr/>
          </p:nvPicPr>
          <p:blipFill>
            <a:blip r:embed="rId42" cstate="print"/>
            <a:srcRect/>
            <a:stretch>
              <a:fillRect/>
            </a:stretch>
          </p:blipFill>
          <p:spPr bwMode="auto">
            <a:xfrm>
              <a:off x="6301383" y="3789037"/>
              <a:ext cx="1150937" cy="407987"/>
            </a:xfrm>
            <a:prstGeom prst="rect">
              <a:avLst/>
            </a:prstGeom>
            <a:noFill/>
            <a:ln w="9525">
              <a:noFill/>
              <a:miter lim="800000"/>
              <a:headEnd/>
              <a:tailEnd/>
            </a:ln>
          </p:spPr>
        </p:pic>
        <p:pic>
          <p:nvPicPr>
            <p:cNvPr id="113" name="圖片 48" descr="bosch-logo.jpg"/>
            <p:cNvPicPr>
              <a:picLocks noChangeAspect="1"/>
            </p:cNvPicPr>
            <p:nvPr/>
          </p:nvPicPr>
          <p:blipFill>
            <a:blip r:embed="rId43" cstate="print"/>
            <a:srcRect/>
            <a:stretch>
              <a:fillRect/>
            </a:stretch>
          </p:blipFill>
          <p:spPr bwMode="auto">
            <a:xfrm>
              <a:off x="4067941" y="1772815"/>
              <a:ext cx="935037" cy="328612"/>
            </a:xfrm>
            <a:prstGeom prst="rect">
              <a:avLst/>
            </a:prstGeom>
            <a:noFill/>
            <a:ln w="9525">
              <a:noFill/>
              <a:miter lim="800000"/>
              <a:headEnd/>
              <a:tailEnd/>
            </a:ln>
          </p:spPr>
        </p:pic>
        <p:pic>
          <p:nvPicPr>
            <p:cNvPr id="114" name="圖片 49" descr="Everfocus.png"/>
            <p:cNvPicPr>
              <a:picLocks noChangeAspect="1"/>
            </p:cNvPicPr>
            <p:nvPr/>
          </p:nvPicPr>
          <p:blipFill>
            <a:blip r:embed="rId44" cstate="print"/>
            <a:srcRect/>
            <a:stretch>
              <a:fillRect/>
            </a:stretch>
          </p:blipFill>
          <p:spPr bwMode="auto">
            <a:xfrm>
              <a:off x="2867223" y="2852936"/>
              <a:ext cx="1128713" cy="225425"/>
            </a:xfrm>
            <a:prstGeom prst="rect">
              <a:avLst/>
            </a:prstGeom>
            <a:noFill/>
            <a:ln w="9525">
              <a:noFill/>
              <a:miter lim="800000"/>
              <a:headEnd/>
              <a:tailEnd/>
            </a:ln>
          </p:spPr>
        </p:pic>
        <p:pic>
          <p:nvPicPr>
            <p:cNvPr id="115" name="圖片 51" descr="Histream.jpg"/>
            <p:cNvPicPr>
              <a:picLocks noChangeAspect="1"/>
            </p:cNvPicPr>
            <p:nvPr/>
          </p:nvPicPr>
          <p:blipFill>
            <a:blip r:embed="rId45" cstate="print"/>
            <a:srcRect/>
            <a:stretch>
              <a:fillRect/>
            </a:stretch>
          </p:blipFill>
          <p:spPr bwMode="auto">
            <a:xfrm>
              <a:off x="1783805" y="3284984"/>
              <a:ext cx="915987" cy="415925"/>
            </a:xfrm>
            <a:prstGeom prst="rect">
              <a:avLst/>
            </a:prstGeom>
            <a:noFill/>
            <a:ln w="9525">
              <a:noFill/>
              <a:miter lim="800000"/>
              <a:headEnd/>
              <a:tailEnd/>
            </a:ln>
          </p:spPr>
        </p:pic>
        <p:pic>
          <p:nvPicPr>
            <p:cNvPr id="116" name="圖片 52" descr="Hunt.png"/>
            <p:cNvPicPr>
              <a:picLocks noChangeAspect="1"/>
            </p:cNvPicPr>
            <p:nvPr/>
          </p:nvPicPr>
          <p:blipFill>
            <a:blip r:embed="rId46" cstate="print"/>
            <a:srcRect/>
            <a:stretch>
              <a:fillRect/>
            </a:stretch>
          </p:blipFill>
          <p:spPr bwMode="auto">
            <a:xfrm>
              <a:off x="4212361" y="3349624"/>
              <a:ext cx="864092" cy="295400"/>
            </a:xfrm>
            <a:prstGeom prst="rect">
              <a:avLst/>
            </a:prstGeom>
            <a:noFill/>
            <a:ln w="9525">
              <a:noFill/>
              <a:miter lim="800000"/>
              <a:headEnd/>
              <a:tailEnd/>
            </a:ln>
          </p:spPr>
        </p:pic>
        <p:pic>
          <p:nvPicPr>
            <p:cNvPr id="117" name="圖片 53" descr="sollo logo.jpg"/>
            <p:cNvPicPr>
              <a:picLocks noChangeAspect="1"/>
            </p:cNvPicPr>
            <p:nvPr/>
          </p:nvPicPr>
          <p:blipFill>
            <a:blip r:embed="rId47" cstate="print"/>
            <a:srcRect/>
            <a:stretch>
              <a:fillRect/>
            </a:stretch>
          </p:blipFill>
          <p:spPr bwMode="auto">
            <a:xfrm>
              <a:off x="5279029" y="4870171"/>
              <a:ext cx="1008062" cy="242888"/>
            </a:xfrm>
            <a:prstGeom prst="rect">
              <a:avLst/>
            </a:prstGeom>
            <a:noFill/>
            <a:ln w="9525">
              <a:noFill/>
              <a:miter lim="800000"/>
              <a:headEnd/>
              <a:tailEnd/>
            </a:ln>
          </p:spPr>
        </p:pic>
        <p:pic>
          <p:nvPicPr>
            <p:cNvPr id="118" name="圖片 54" descr="yokogawa.gif"/>
            <p:cNvPicPr>
              <a:picLocks noChangeAspect="1"/>
            </p:cNvPicPr>
            <p:nvPr/>
          </p:nvPicPr>
          <p:blipFill>
            <a:blip r:embed="rId48" cstate="print"/>
            <a:srcRect/>
            <a:stretch>
              <a:fillRect/>
            </a:stretch>
          </p:blipFill>
          <p:spPr bwMode="auto">
            <a:xfrm>
              <a:off x="3059832" y="5647529"/>
              <a:ext cx="806450" cy="544512"/>
            </a:xfrm>
            <a:prstGeom prst="rect">
              <a:avLst/>
            </a:prstGeom>
            <a:noFill/>
            <a:ln w="9525">
              <a:noFill/>
              <a:miter lim="800000"/>
              <a:headEnd/>
              <a:tailEnd/>
            </a:ln>
          </p:spPr>
        </p:pic>
        <p:pic>
          <p:nvPicPr>
            <p:cNvPr id="119" name="圖片 55" descr="samsung.png"/>
            <p:cNvPicPr>
              <a:picLocks noChangeAspect="1"/>
            </p:cNvPicPr>
            <p:nvPr/>
          </p:nvPicPr>
          <p:blipFill>
            <a:blip r:embed="rId49" cstate="print"/>
            <a:srcRect/>
            <a:stretch>
              <a:fillRect/>
            </a:stretch>
          </p:blipFill>
          <p:spPr bwMode="auto">
            <a:xfrm>
              <a:off x="611560" y="4725144"/>
              <a:ext cx="1092121" cy="504056"/>
            </a:xfrm>
            <a:prstGeom prst="rect">
              <a:avLst/>
            </a:prstGeom>
            <a:noFill/>
            <a:ln w="9525">
              <a:noFill/>
              <a:miter lim="800000"/>
              <a:headEnd/>
              <a:tailEnd/>
            </a:ln>
          </p:spPr>
        </p:pic>
        <p:pic>
          <p:nvPicPr>
            <p:cNvPr id="120" name="圖片 56" descr="Sharp.jpg"/>
            <p:cNvPicPr>
              <a:picLocks noChangeAspect="1"/>
            </p:cNvPicPr>
            <p:nvPr/>
          </p:nvPicPr>
          <p:blipFill>
            <a:blip r:embed="rId50" cstate="print"/>
            <a:srcRect/>
            <a:stretch>
              <a:fillRect/>
            </a:stretch>
          </p:blipFill>
          <p:spPr bwMode="auto">
            <a:xfrm>
              <a:off x="4139952" y="4941168"/>
              <a:ext cx="1057275" cy="215900"/>
            </a:xfrm>
            <a:prstGeom prst="rect">
              <a:avLst/>
            </a:prstGeom>
            <a:noFill/>
            <a:ln w="9525">
              <a:noFill/>
              <a:miter lim="800000"/>
              <a:headEnd/>
              <a:tailEnd/>
            </a:ln>
          </p:spPr>
        </p:pic>
        <p:pic>
          <p:nvPicPr>
            <p:cNvPr id="186" name="圖片 57" descr="LG.jpg"/>
            <p:cNvPicPr>
              <a:picLocks noChangeAspect="1"/>
            </p:cNvPicPr>
            <p:nvPr/>
          </p:nvPicPr>
          <p:blipFill>
            <a:blip r:embed="rId51" cstate="print"/>
            <a:srcRect/>
            <a:stretch>
              <a:fillRect/>
            </a:stretch>
          </p:blipFill>
          <p:spPr bwMode="auto">
            <a:xfrm>
              <a:off x="2843804" y="3933180"/>
              <a:ext cx="1057275" cy="215900"/>
            </a:xfrm>
            <a:prstGeom prst="rect">
              <a:avLst/>
            </a:prstGeom>
            <a:noFill/>
            <a:ln w="9525">
              <a:noFill/>
              <a:miter lim="800000"/>
              <a:headEnd/>
              <a:tailEnd/>
            </a:ln>
          </p:spPr>
        </p:pic>
        <p:pic>
          <p:nvPicPr>
            <p:cNvPr id="187" name="圖片 58" descr="logo-lilin.png"/>
            <p:cNvPicPr>
              <a:picLocks noChangeAspect="1"/>
            </p:cNvPicPr>
            <p:nvPr/>
          </p:nvPicPr>
          <p:blipFill>
            <a:blip r:embed="rId52" cstate="print"/>
            <a:srcRect/>
            <a:stretch>
              <a:fillRect/>
            </a:stretch>
          </p:blipFill>
          <p:spPr bwMode="auto">
            <a:xfrm>
              <a:off x="4041006" y="3907751"/>
              <a:ext cx="1035050" cy="215900"/>
            </a:xfrm>
            <a:prstGeom prst="rect">
              <a:avLst/>
            </a:prstGeom>
            <a:noFill/>
            <a:ln w="9525">
              <a:noFill/>
              <a:miter lim="800000"/>
              <a:headEnd/>
              <a:tailEnd/>
            </a:ln>
          </p:spPr>
        </p:pic>
        <p:pic>
          <p:nvPicPr>
            <p:cNvPr id="188" name="Picture 3" descr="C:\Users\andrew\Downloads\Foscam-logo.tif"/>
            <p:cNvPicPr>
              <a:picLocks noChangeAspect="1" noChangeArrowheads="1"/>
            </p:cNvPicPr>
            <p:nvPr/>
          </p:nvPicPr>
          <p:blipFill>
            <a:blip r:embed="rId53" cstate="print"/>
            <a:srcRect/>
            <a:stretch>
              <a:fillRect/>
            </a:stretch>
          </p:blipFill>
          <p:spPr bwMode="auto">
            <a:xfrm>
              <a:off x="4067944" y="2924941"/>
              <a:ext cx="1081268" cy="132032"/>
            </a:xfrm>
            <a:prstGeom prst="rect">
              <a:avLst/>
            </a:prstGeom>
            <a:noFill/>
          </p:spPr>
        </p:pic>
        <p:pic>
          <p:nvPicPr>
            <p:cNvPr id="189" name="Picture 4" descr="C:\Users\andrew\Downloads\gs_logo.png"/>
            <p:cNvPicPr>
              <a:picLocks noChangeAspect="1" noChangeArrowheads="1"/>
            </p:cNvPicPr>
            <p:nvPr/>
          </p:nvPicPr>
          <p:blipFill>
            <a:blip r:embed="rId54" cstate="print"/>
            <a:srcRect/>
            <a:stretch>
              <a:fillRect/>
            </a:stretch>
          </p:blipFill>
          <p:spPr bwMode="auto">
            <a:xfrm>
              <a:off x="6372200" y="2708917"/>
              <a:ext cx="1080120" cy="432048"/>
            </a:xfrm>
            <a:prstGeom prst="rect">
              <a:avLst/>
            </a:prstGeom>
            <a:noFill/>
          </p:spPr>
        </p:pic>
        <p:pic>
          <p:nvPicPr>
            <p:cNvPr id="190" name="圖片 189" descr="logo bolide png.png"/>
            <p:cNvPicPr>
              <a:picLocks noChangeAspect="1"/>
            </p:cNvPicPr>
            <p:nvPr/>
          </p:nvPicPr>
          <p:blipFill>
            <a:blip r:embed="rId55" cstate="print"/>
            <a:stretch>
              <a:fillRect/>
            </a:stretch>
          </p:blipFill>
          <p:spPr>
            <a:xfrm>
              <a:off x="2915812" y="1772815"/>
              <a:ext cx="1080120" cy="271844"/>
            </a:xfrm>
            <a:prstGeom prst="rect">
              <a:avLst/>
            </a:prstGeom>
          </p:spPr>
        </p:pic>
        <p:pic>
          <p:nvPicPr>
            <p:cNvPr id="191" name="Picture 2" descr="D:\QNAP\media\logo\JVC red logo-01.png"/>
            <p:cNvPicPr>
              <a:picLocks noChangeAspect="1" noChangeArrowheads="1"/>
            </p:cNvPicPr>
            <p:nvPr/>
          </p:nvPicPr>
          <p:blipFill>
            <a:blip r:embed="rId56" cstate="print"/>
            <a:srcRect l="15141" r="14201" b="39445"/>
            <a:stretch>
              <a:fillRect/>
            </a:stretch>
          </p:blipFill>
          <p:spPr bwMode="auto">
            <a:xfrm>
              <a:off x="683568" y="3789040"/>
              <a:ext cx="936104" cy="401187"/>
            </a:xfrm>
            <a:prstGeom prst="rect">
              <a:avLst/>
            </a:prstGeom>
            <a:noFill/>
          </p:spPr>
        </p:pic>
        <p:pic>
          <p:nvPicPr>
            <p:cNvPr id="192" name="圖片 191" descr="Dahua LOGO [转换].jpg"/>
            <p:cNvPicPr>
              <a:picLocks noChangeAspect="1"/>
            </p:cNvPicPr>
            <p:nvPr/>
          </p:nvPicPr>
          <p:blipFill>
            <a:blip r:embed="rId57" cstate="print"/>
            <a:stretch>
              <a:fillRect/>
            </a:stretch>
          </p:blipFill>
          <p:spPr>
            <a:xfrm>
              <a:off x="1835696" y="2276872"/>
              <a:ext cx="936104" cy="279093"/>
            </a:xfrm>
            <a:prstGeom prst="rect">
              <a:avLst/>
            </a:prstGeom>
          </p:spPr>
        </p:pic>
        <p:pic>
          <p:nvPicPr>
            <p:cNvPr id="193" name="Picture 4" descr="D:\QNAP\media\logo\Basler-AG_Company-Logo_4c.jpg"/>
            <p:cNvPicPr>
              <a:picLocks noChangeAspect="1" noChangeArrowheads="1"/>
            </p:cNvPicPr>
            <p:nvPr/>
          </p:nvPicPr>
          <p:blipFill>
            <a:blip r:embed="rId58" cstate="print"/>
            <a:srcRect/>
            <a:stretch>
              <a:fillRect/>
            </a:stretch>
          </p:blipFill>
          <p:spPr bwMode="auto">
            <a:xfrm>
              <a:off x="683568" y="1844824"/>
              <a:ext cx="1008111" cy="230521"/>
            </a:xfrm>
            <a:prstGeom prst="rect">
              <a:avLst/>
            </a:prstGeom>
            <a:noFill/>
          </p:spPr>
        </p:pic>
        <p:pic>
          <p:nvPicPr>
            <p:cNvPr id="194" name="Picture 5" descr="D:\QNAP\media\logo\blanc_logo.jpg"/>
            <p:cNvPicPr>
              <a:picLocks noChangeAspect="1" noChangeArrowheads="1"/>
            </p:cNvPicPr>
            <p:nvPr/>
          </p:nvPicPr>
          <p:blipFill>
            <a:blip r:embed="rId59" cstate="print"/>
            <a:srcRect/>
            <a:stretch>
              <a:fillRect/>
            </a:stretch>
          </p:blipFill>
          <p:spPr bwMode="auto">
            <a:xfrm>
              <a:off x="1763684" y="1772816"/>
              <a:ext cx="1010169" cy="268867"/>
            </a:xfrm>
            <a:prstGeom prst="rect">
              <a:avLst/>
            </a:prstGeom>
            <a:noFill/>
          </p:spPr>
        </p:pic>
        <p:pic>
          <p:nvPicPr>
            <p:cNvPr id="195" name="Picture 7" descr="D:\QNAP\media\logo\Dynacolor_4b398d2f26fc1.png"/>
            <p:cNvPicPr>
              <a:picLocks noChangeAspect="1" noChangeArrowheads="1"/>
            </p:cNvPicPr>
            <p:nvPr/>
          </p:nvPicPr>
          <p:blipFill>
            <a:blip r:embed="rId60" cstate="print"/>
            <a:srcRect/>
            <a:stretch>
              <a:fillRect/>
            </a:stretch>
          </p:blipFill>
          <p:spPr bwMode="auto">
            <a:xfrm>
              <a:off x="5148064" y="2276872"/>
              <a:ext cx="1008112" cy="252028"/>
            </a:xfrm>
            <a:prstGeom prst="rect">
              <a:avLst/>
            </a:prstGeom>
            <a:noFill/>
          </p:spPr>
        </p:pic>
        <p:pic>
          <p:nvPicPr>
            <p:cNvPr id="196" name="Picture 8" descr="D:\QNAP\media\logo\grundig_logo.jpg"/>
            <p:cNvPicPr>
              <a:picLocks noChangeAspect="1" noChangeArrowheads="1"/>
            </p:cNvPicPr>
            <p:nvPr/>
          </p:nvPicPr>
          <p:blipFill>
            <a:blip r:embed="rId61" cstate="print"/>
            <a:srcRect t="32786" b="34428"/>
            <a:stretch>
              <a:fillRect/>
            </a:stretch>
          </p:blipFill>
          <p:spPr bwMode="auto">
            <a:xfrm>
              <a:off x="7524328" y="2780925"/>
              <a:ext cx="1011487" cy="277077"/>
            </a:xfrm>
            <a:prstGeom prst="rect">
              <a:avLst/>
            </a:prstGeom>
            <a:noFill/>
          </p:spPr>
        </p:pic>
        <p:pic>
          <p:nvPicPr>
            <p:cNvPr id="197" name="Picture 9" descr="D:\QNAP\media\logo\ng_logo-office.png"/>
            <p:cNvPicPr>
              <a:picLocks noChangeAspect="1" noChangeArrowheads="1"/>
            </p:cNvPicPr>
            <p:nvPr/>
          </p:nvPicPr>
          <p:blipFill>
            <a:blip r:embed="rId62" cstate="print"/>
            <a:srcRect/>
            <a:stretch>
              <a:fillRect/>
            </a:stretch>
          </p:blipFill>
          <p:spPr bwMode="auto">
            <a:xfrm>
              <a:off x="1907704" y="4221088"/>
              <a:ext cx="576064" cy="504471"/>
            </a:xfrm>
            <a:prstGeom prst="rect">
              <a:avLst/>
            </a:prstGeom>
            <a:noFill/>
          </p:spPr>
        </p:pic>
        <p:pic>
          <p:nvPicPr>
            <p:cNvPr id="198" name="Picture 10" descr="D:\QNAP\media\logo\SQX Logo.gif"/>
            <p:cNvPicPr>
              <a:picLocks noChangeAspect="1" noChangeArrowheads="1"/>
            </p:cNvPicPr>
            <p:nvPr/>
          </p:nvPicPr>
          <p:blipFill>
            <a:blip r:embed="rId63" cstate="print"/>
            <a:srcRect/>
            <a:stretch>
              <a:fillRect/>
            </a:stretch>
          </p:blipFill>
          <p:spPr bwMode="auto">
            <a:xfrm>
              <a:off x="7596336" y="4841507"/>
              <a:ext cx="936104" cy="316696"/>
            </a:xfrm>
            <a:prstGeom prst="rect">
              <a:avLst/>
            </a:prstGeom>
            <a:noFill/>
          </p:spPr>
        </p:pic>
        <p:pic>
          <p:nvPicPr>
            <p:cNvPr id="199" name="Picture 11" descr="D:\QNAP\media\logo\TRUEN_Logo.gif"/>
            <p:cNvPicPr>
              <a:picLocks noChangeAspect="1" noChangeArrowheads="1"/>
            </p:cNvPicPr>
            <p:nvPr/>
          </p:nvPicPr>
          <p:blipFill>
            <a:blip r:embed="rId64" cstate="print"/>
            <a:srcRect t="23261" b="30216"/>
            <a:stretch>
              <a:fillRect/>
            </a:stretch>
          </p:blipFill>
          <p:spPr bwMode="auto">
            <a:xfrm>
              <a:off x="4139952" y="5301208"/>
              <a:ext cx="933450" cy="288032"/>
            </a:xfrm>
            <a:prstGeom prst="rect">
              <a:avLst/>
            </a:prstGeom>
            <a:noFill/>
          </p:spPr>
        </p:pic>
        <p:pic>
          <p:nvPicPr>
            <p:cNvPr id="200" name="圖片 199" descr="logo_qihan.jpg"/>
            <p:cNvPicPr>
              <a:picLocks noChangeAspect="1"/>
            </p:cNvPicPr>
            <p:nvPr/>
          </p:nvPicPr>
          <p:blipFill>
            <a:blip r:embed="rId65" cstate="print"/>
            <a:stretch>
              <a:fillRect/>
            </a:stretch>
          </p:blipFill>
          <p:spPr>
            <a:xfrm>
              <a:off x="7596336" y="4437112"/>
              <a:ext cx="936104" cy="146033"/>
            </a:xfrm>
            <a:prstGeom prst="rect">
              <a:avLst/>
            </a:prstGeom>
          </p:spPr>
        </p:pic>
        <p:pic>
          <p:nvPicPr>
            <p:cNvPr id="201" name="圖片 200" descr="YUDOR LOGO.jpg"/>
            <p:cNvPicPr>
              <a:picLocks noChangeAspect="1"/>
            </p:cNvPicPr>
            <p:nvPr/>
          </p:nvPicPr>
          <p:blipFill>
            <a:blip r:embed="rId66" cstate="print"/>
            <a:stretch>
              <a:fillRect/>
            </a:stretch>
          </p:blipFill>
          <p:spPr>
            <a:xfrm>
              <a:off x="4139952" y="5733256"/>
              <a:ext cx="936104" cy="312034"/>
            </a:xfrm>
            <a:prstGeom prst="rect">
              <a:avLst/>
            </a:prstGeom>
          </p:spPr>
        </p:pic>
        <p:pic>
          <p:nvPicPr>
            <p:cNvPr id="202" name="圖片 201" descr="3Svision_logo.jpg"/>
            <p:cNvPicPr>
              <a:picLocks noChangeAspect="1"/>
            </p:cNvPicPr>
            <p:nvPr/>
          </p:nvPicPr>
          <p:blipFill>
            <a:blip r:embed="rId67" cstate="print"/>
            <a:stretch>
              <a:fillRect/>
            </a:stretch>
          </p:blipFill>
          <p:spPr>
            <a:xfrm>
              <a:off x="971600" y="1196752"/>
              <a:ext cx="492646" cy="492646"/>
            </a:xfrm>
            <a:prstGeom prst="rect">
              <a:avLst/>
            </a:prstGeom>
          </p:spPr>
        </p:pic>
        <p:pic>
          <p:nvPicPr>
            <p:cNvPr id="203" name="圖片 202" descr="apexis.jpg"/>
            <p:cNvPicPr>
              <a:picLocks noChangeAspect="1"/>
            </p:cNvPicPr>
            <p:nvPr/>
          </p:nvPicPr>
          <p:blipFill>
            <a:blip r:embed="rId68" cstate="print"/>
            <a:stretch>
              <a:fillRect/>
            </a:stretch>
          </p:blipFill>
          <p:spPr>
            <a:xfrm>
              <a:off x="4097063" y="1340768"/>
              <a:ext cx="978993" cy="234826"/>
            </a:xfrm>
            <a:prstGeom prst="rect">
              <a:avLst/>
            </a:prstGeom>
          </p:spPr>
        </p:pic>
        <p:pic>
          <p:nvPicPr>
            <p:cNvPr id="204" name="圖片 203" descr="eneo.png"/>
            <p:cNvPicPr>
              <a:picLocks noChangeAspect="1"/>
            </p:cNvPicPr>
            <p:nvPr/>
          </p:nvPicPr>
          <p:blipFill>
            <a:blip r:embed="rId69" cstate="print"/>
            <a:stretch>
              <a:fillRect/>
            </a:stretch>
          </p:blipFill>
          <p:spPr>
            <a:xfrm>
              <a:off x="1763688" y="2780928"/>
              <a:ext cx="933333" cy="400000"/>
            </a:xfrm>
            <a:prstGeom prst="rect">
              <a:avLst/>
            </a:prstGeom>
          </p:spPr>
        </p:pic>
        <p:pic>
          <p:nvPicPr>
            <p:cNvPr id="205" name="圖片 204" descr="StarDot.jpg"/>
            <p:cNvPicPr>
              <a:picLocks noChangeAspect="1"/>
            </p:cNvPicPr>
            <p:nvPr/>
          </p:nvPicPr>
          <p:blipFill>
            <a:blip r:embed="rId70" cstate="print"/>
            <a:stretch>
              <a:fillRect/>
            </a:stretch>
          </p:blipFill>
          <p:spPr>
            <a:xfrm>
              <a:off x="683568" y="5301208"/>
              <a:ext cx="936104" cy="372531"/>
            </a:xfrm>
            <a:prstGeom prst="rect">
              <a:avLst/>
            </a:prstGeom>
          </p:spPr>
        </p:pic>
        <p:pic>
          <p:nvPicPr>
            <p:cNvPr id="206" name="圖片 205" descr="planet.png"/>
            <p:cNvPicPr>
              <a:picLocks noChangeAspect="1"/>
            </p:cNvPicPr>
            <p:nvPr/>
          </p:nvPicPr>
          <p:blipFill>
            <a:blip r:embed="rId71" cstate="print"/>
            <a:stretch>
              <a:fillRect/>
            </a:stretch>
          </p:blipFill>
          <p:spPr>
            <a:xfrm>
              <a:off x="6444208" y="4437112"/>
              <a:ext cx="933333" cy="276190"/>
            </a:xfrm>
            <a:prstGeom prst="rect">
              <a:avLst/>
            </a:prstGeom>
          </p:spPr>
        </p:pic>
      </p:grpSp>
      <p:sp>
        <p:nvSpPr>
          <p:cNvPr id="121" name="文字方塊 51"/>
          <p:cNvSpPr txBox="1">
            <a:spLocks noChangeArrowheads="1"/>
          </p:cNvSpPr>
          <p:nvPr/>
        </p:nvSpPr>
        <p:spPr bwMode="auto">
          <a:xfrm>
            <a:off x="5220072" y="6381328"/>
            <a:ext cx="877163" cy="369332"/>
          </a:xfrm>
          <a:prstGeom prst="rect">
            <a:avLst/>
          </a:prstGeom>
          <a:noFill/>
          <a:ln w="9525">
            <a:noFill/>
            <a:miter lim="800000"/>
            <a:headEnd/>
            <a:tailEnd/>
          </a:ln>
        </p:spPr>
        <p:txBody>
          <a:bodyPr wrap="none">
            <a:spAutoFit/>
          </a:bodyPr>
          <a:lstStyle/>
          <a:p>
            <a:r>
              <a:rPr lang="zh-TW" altLang="en-US" smtClean="0">
                <a:latin typeface="Arial Unicode MS" pitchFamily="34" charset="-120"/>
                <a:ea typeface="Arial Unicode MS" pitchFamily="34" charset="-120"/>
              </a:rPr>
              <a:t>的会员</a:t>
            </a:r>
            <a:endParaRPr lang="en-US" altLang="zh-TW" dirty="0">
              <a:latin typeface="Arial Unicode MS" pitchFamily="34" charset="-120"/>
              <a:ea typeface="Arial Unicode MS" pitchFamily="34" charset="-120"/>
            </a:endParaRPr>
          </a:p>
        </p:txBody>
      </p:sp>
    </p:spTree>
  </p:cSld>
  <p:clrMapOvr>
    <a:masterClrMapping/>
  </p:clrMapOvr>
  <p:transition advClick="0" advTm="3000">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圖片 12" descr="6020LD.png"/>
          <p:cNvPicPr>
            <a:picLocks noChangeAspect="1"/>
          </p:cNvPicPr>
          <p:nvPr/>
        </p:nvPicPr>
        <p:blipFill>
          <a:blip r:embed="rId3" cstate="print"/>
          <a:srcRect/>
          <a:stretch>
            <a:fillRect/>
          </a:stretch>
        </p:blipFill>
        <p:spPr bwMode="auto">
          <a:xfrm>
            <a:off x="2627833" y="2348880"/>
            <a:ext cx="5616575" cy="3455987"/>
          </a:xfrm>
          <a:prstGeom prst="rect">
            <a:avLst/>
          </a:prstGeom>
          <a:noFill/>
          <a:ln w="9525">
            <a:noFill/>
            <a:miter lim="800000"/>
            <a:headEnd/>
            <a:tailEnd/>
          </a:ln>
        </p:spPr>
      </p:pic>
      <p:sp>
        <p:nvSpPr>
          <p:cNvPr id="36867" name="標題 1"/>
          <p:cNvSpPr>
            <a:spLocks noGrp="1"/>
          </p:cNvSpPr>
          <p:nvPr>
            <p:ph type="title"/>
          </p:nvPr>
        </p:nvSpPr>
        <p:spPr/>
        <p:txBody>
          <a:bodyPr>
            <a:normAutofit fontScale="90000"/>
          </a:bodyPr>
          <a:lstStyle/>
          <a:p>
            <a:pPr lvl="0"/>
            <a:r>
              <a:rPr lang="zh-CN" altLang="en-US" smtClean="0"/>
              <a:t>世界上第一个嵌入式</a:t>
            </a:r>
            <a:r>
              <a:rPr lang="en-US" altLang="zh-TW" smtClean="0"/>
              <a:t>Linux</a:t>
            </a:r>
            <a:r>
              <a:rPr lang="zh-CN" altLang="en-US" smtClean="0"/>
              <a:t>系统支持本机输出</a:t>
            </a:r>
            <a:endParaRPr lang="en-US" altLang="zh-TW" dirty="0"/>
          </a:p>
        </p:txBody>
      </p:sp>
      <p:sp>
        <p:nvSpPr>
          <p:cNvPr id="30725" name="投影片編號版面配置區 3"/>
          <p:cNvSpPr>
            <a:spLocks noGrp="1"/>
          </p:cNvSpPr>
          <p:nvPr>
            <p:ph type="sldNum" sz="quarter" idx="12"/>
          </p:nvPr>
        </p:nvSpPr>
        <p:spPr/>
        <p:txBody>
          <a:bodyPr/>
          <a:lstStyle/>
          <a:p>
            <a:fld id="{53AD745E-5792-41E3-86C6-8902259ABB60}" type="slidenum">
              <a:rPr lang="zh-TW" altLang="en-US" smtClean="0"/>
              <a:pPr/>
              <a:t>31</a:t>
            </a:fld>
            <a:endParaRPr lang="en-US" altLang="zh-TW" dirty="0" smtClean="0"/>
          </a:p>
        </p:txBody>
      </p:sp>
      <p:sp>
        <p:nvSpPr>
          <p:cNvPr id="30724" name="內容版面配置區 5"/>
          <p:cNvSpPr>
            <a:spLocks noGrp="1"/>
          </p:cNvSpPr>
          <p:nvPr>
            <p:ph idx="4294967295"/>
          </p:nvPr>
        </p:nvSpPr>
        <p:spPr>
          <a:xfrm>
            <a:off x="446856" y="1341440"/>
            <a:ext cx="8229600" cy="4784725"/>
          </a:xfrm>
        </p:spPr>
        <p:txBody>
          <a:bodyPr>
            <a:normAutofit/>
          </a:bodyPr>
          <a:lstStyle/>
          <a:p>
            <a:r>
              <a:rPr lang="zh-TW" altLang="en-US" sz="2000" dirty="0" smtClean="0"/>
              <a:t>嵌入</a:t>
            </a:r>
            <a:r>
              <a:rPr lang="zh-TW" altLang="en-US" sz="2000" smtClean="0"/>
              <a:t>式</a:t>
            </a:r>
            <a:r>
              <a:rPr lang="en-US" altLang="zh-TW" sz="2000" smtClean="0"/>
              <a:t>Linux</a:t>
            </a:r>
            <a:r>
              <a:rPr lang="zh-CN" altLang="en-US" sz="2000" smtClean="0"/>
              <a:t>系统的单机型</a:t>
            </a:r>
            <a:r>
              <a:rPr lang="en-US" altLang="zh-TW" sz="2000" smtClean="0"/>
              <a:t>NVR</a:t>
            </a:r>
            <a:r>
              <a:rPr lang="en-US" altLang="zh-TW" sz="2000" smtClean="0">
                <a:solidFill>
                  <a:srgbClr val="FF0000"/>
                </a:solidFill>
              </a:rPr>
              <a:t>*</a:t>
            </a:r>
            <a:r>
              <a:rPr lang="zh-CN" altLang="en-US" sz="2000" smtClean="0"/>
              <a:t>支持本机输出，连接上</a:t>
            </a:r>
            <a:r>
              <a:rPr lang="en-US" altLang="zh-TW" sz="2000" smtClean="0"/>
              <a:t>VGA</a:t>
            </a:r>
            <a:r>
              <a:rPr lang="zh-TW" altLang="en-US" sz="2000" smtClean="0"/>
              <a:t>屏幕、</a:t>
            </a:r>
            <a:r>
              <a:rPr lang="en-US" altLang="zh-TW" sz="2000" smtClean="0"/>
              <a:t>USB</a:t>
            </a:r>
            <a:r>
              <a:rPr lang="zh-CN" altLang="en-US" sz="2000" smtClean="0"/>
              <a:t>鼠标后，无需</a:t>
            </a:r>
            <a:r>
              <a:rPr lang="en-US" altLang="zh-TW" sz="2000" smtClean="0"/>
              <a:t>PC</a:t>
            </a:r>
            <a:r>
              <a:rPr lang="zh-CN" altLang="en-US" sz="2000" smtClean="0"/>
              <a:t>即可进行快速设定、摄影机监看、影像回放及基本的系统管理。您可以用最少的硬件需求即可架构专属的监控系统。</a:t>
            </a:r>
            <a:endParaRPr lang="en-US" altLang="zh-TW" sz="2000" dirty="0" smtClean="0"/>
          </a:p>
        </p:txBody>
      </p:sp>
      <p:sp>
        <p:nvSpPr>
          <p:cNvPr id="8" name="文字方塊 7"/>
          <p:cNvSpPr txBox="1"/>
          <p:nvPr/>
        </p:nvSpPr>
        <p:spPr>
          <a:xfrm>
            <a:off x="2627829" y="2780681"/>
            <a:ext cx="1399742" cy="307777"/>
          </a:xfrm>
          <a:prstGeom prst="rect">
            <a:avLst/>
          </a:prstGeom>
          <a:noFill/>
        </p:spPr>
        <p:txBody>
          <a:bodyPr wrap="none">
            <a:spAutoFit/>
          </a:bodyPr>
          <a:lstStyle/>
          <a:p>
            <a:pPr>
              <a:defRPr/>
            </a:pPr>
            <a:r>
              <a:rPr lang="en-US" sz="1400" b="1" dirty="0">
                <a:latin typeface="Arial Unicode MS" pitchFamily="34" charset="-120"/>
                <a:ea typeface="Arial Unicode MS" pitchFamily="34" charset="-120"/>
              </a:rPr>
              <a:t>VGA connector</a:t>
            </a:r>
          </a:p>
        </p:txBody>
      </p:sp>
      <p:sp>
        <p:nvSpPr>
          <p:cNvPr id="12" name="文字方塊 6"/>
          <p:cNvSpPr txBox="1">
            <a:spLocks noChangeArrowheads="1"/>
          </p:cNvSpPr>
          <p:nvPr/>
        </p:nvSpPr>
        <p:spPr bwMode="auto">
          <a:xfrm>
            <a:off x="1306637" y="6361583"/>
            <a:ext cx="6141425" cy="307777"/>
          </a:xfrm>
          <a:prstGeom prst="rect">
            <a:avLst/>
          </a:prstGeom>
          <a:ln>
            <a:headEnd/>
            <a:tailEnd/>
          </a:ln>
        </p:spPr>
        <p:style>
          <a:lnRef idx="2">
            <a:schemeClr val="accent5"/>
          </a:lnRef>
          <a:fillRef idx="1">
            <a:schemeClr val="lt1"/>
          </a:fillRef>
          <a:effectRef idx="0">
            <a:schemeClr val="accent5"/>
          </a:effectRef>
          <a:fontRef idx="minor">
            <a:schemeClr val="dk1"/>
          </a:fontRef>
        </p:style>
        <p:txBody>
          <a:bodyPr wrap="none">
            <a:spAutoFit/>
          </a:bodyPr>
          <a:lstStyle/>
          <a:p>
            <a:pPr>
              <a:defRPr/>
            </a:pPr>
            <a:r>
              <a:rPr lang="zh-TW" altLang="en-US" sz="1400" smtClean="0">
                <a:solidFill>
                  <a:srgbClr val="FF0000"/>
                </a:solidFill>
                <a:latin typeface="Arial Unicode MS" pitchFamily="34" charset="-120"/>
                <a:ea typeface="Arial Unicode MS" pitchFamily="34" charset="-120"/>
              </a:rPr>
              <a:t>*</a:t>
            </a:r>
            <a:r>
              <a:rPr lang="zh-TW" altLang="en-US" sz="1400" smtClean="0">
                <a:latin typeface="Arial Unicode MS" pitchFamily="34" charset="-120"/>
                <a:ea typeface="Arial Unicode MS" pitchFamily="34" charset="-120"/>
              </a:rPr>
              <a:t> 仅适用</a:t>
            </a:r>
            <a:r>
              <a:rPr lang="en-US" altLang="zh-TW" sz="1400" smtClean="0">
                <a:latin typeface="Arial Unicode MS" pitchFamily="34" charset="-120"/>
                <a:ea typeface="Arial Unicode MS" pitchFamily="34" charset="-120"/>
              </a:rPr>
              <a:t> VioStor Pro</a:t>
            </a:r>
            <a:r>
              <a:rPr lang="zh-CN" altLang="en-US" sz="1400" smtClean="0">
                <a:latin typeface="Arial Unicode MS" pitchFamily="34" charset="-120"/>
                <a:ea typeface="Arial Unicode MS" pitchFamily="34" charset="-120"/>
              </a:rPr>
              <a:t>系列。目前仅</a:t>
            </a:r>
            <a:r>
              <a:rPr lang="en-US" altLang="zh-TW" sz="1400" smtClean="0">
                <a:latin typeface="Arial Unicode MS" pitchFamily="34" charset="-120"/>
                <a:ea typeface="Arial Unicode MS" pitchFamily="34" charset="-120"/>
              </a:rPr>
              <a:t>VS-8100 </a:t>
            </a:r>
            <a:r>
              <a:rPr lang="en-US" altLang="zh-TW" sz="1400" smtClean="0">
                <a:latin typeface="Arial Unicode MS" pitchFamily="34" charset="-120"/>
                <a:ea typeface="Arial Unicode MS" pitchFamily="34" charset="-120"/>
              </a:rPr>
              <a:t>Pro</a:t>
            </a:r>
            <a:r>
              <a:rPr lang="en-US" altLang="zh-TW" sz="1400" smtClean="0">
                <a:latin typeface="Arial Unicode MS" pitchFamily="34" charset="-120"/>
                <a:ea typeface="Arial Unicode MS" pitchFamily="34" charset="-120"/>
              </a:rPr>
              <a:t>+</a:t>
            </a:r>
            <a:r>
              <a:rPr lang="zh-TW" altLang="en-US" sz="1400" smtClean="0">
                <a:latin typeface="Arial Unicode MS" pitchFamily="34" charset="-120"/>
                <a:ea typeface="Arial Unicode MS" pitchFamily="34" charset="-120"/>
              </a:rPr>
              <a:t>系列支持</a:t>
            </a:r>
            <a:r>
              <a:rPr lang="en-US" altLang="zh-TW" sz="1400" smtClean="0">
                <a:latin typeface="Arial Unicode MS" pitchFamily="34" charset="-120"/>
                <a:ea typeface="Arial Unicode MS" pitchFamily="34" charset="-120"/>
              </a:rPr>
              <a:t>HDMI</a:t>
            </a:r>
            <a:r>
              <a:rPr lang="zh-TW" altLang="en-US" sz="1400" smtClean="0">
                <a:latin typeface="Arial Unicode MS" pitchFamily="34" charset="-120"/>
                <a:ea typeface="Arial Unicode MS" pitchFamily="34" charset="-120"/>
              </a:rPr>
              <a:t>本机输出。</a:t>
            </a:r>
            <a:endParaRPr lang="en-US" altLang="zh-TW" sz="1400" dirty="0">
              <a:latin typeface="Arial Unicode MS" pitchFamily="34" charset="-120"/>
              <a:ea typeface="Arial Unicode MS" pitchFamily="34" charset="-120"/>
            </a:endParaRPr>
          </a:p>
        </p:txBody>
      </p:sp>
      <p:pic>
        <p:nvPicPr>
          <p:cNvPr id="30728" name="圖片 8" descr="HDMI.jpg"/>
          <p:cNvPicPr>
            <a:picLocks noChangeAspect="1"/>
          </p:cNvPicPr>
          <p:nvPr/>
        </p:nvPicPr>
        <p:blipFill>
          <a:blip r:embed="rId4" cstate="print"/>
          <a:srcRect/>
          <a:stretch>
            <a:fillRect/>
          </a:stretch>
        </p:blipFill>
        <p:spPr bwMode="auto">
          <a:xfrm>
            <a:off x="1187969" y="2925142"/>
            <a:ext cx="1150937" cy="1079500"/>
          </a:xfrm>
          <a:prstGeom prst="rect">
            <a:avLst/>
          </a:prstGeom>
          <a:noFill/>
          <a:ln w="9525">
            <a:noFill/>
            <a:miter lim="800000"/>
            <a:headEnd/>
            <a:tailEnd/>
          </a:ln>
        </p:spPr>
      </p:pic>
      <p:pic>
        <p:nvPicPr>
          <p:cNvPr id="30729" name="圖片 9" descr="Top left w_shadow.png"/>
          <p:cNvPicPr>
            <a:picLocks noChangeAspect="1"/>
          </p:cNvPicPr>
          <p:nvPr/>
        </p:nvPicPr>
        <p:blipFill>
          <a:blip r:embed="rId5" cstate="print"/>
          <a:srcRect/>
          <a:stretch>
            <a:fillRect/>
          </a:stretch>
        </p:blipFill>
        <p:spPr bwMode="auto">
          <a:xfrm>
            <a:off x="899042" y="3645867"/>
            <a:ext cx="1814512" cy="2132013"/>
          </a:xfrm>
          <a:prstGeom prst="rect">
            <a:avLst/>
          </a:prstGeom>
          <a:noFill/>
          <a:ln w="9525">
            <a:noFill/>
            <a:miter lim="800000"/>
            <a:headEnd/>
            <a:tailEnd/>
          </a:ln>
        </p:spPr>
      </p:pic>
    </p:spTree>
  </p:cSld>
  <p:clrMapOvr>
    <a:masterClrMapping/>
  </p:clrMapOvr>
  <p:transition advClick="0" advTm="3000">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標題 5"/>
          <p:cNvSpPr>
            <a:spLocks noGrp="1"/>
          </p:cNvSpPr>
          <p:nvPr>
            <p:ph type="title"/>
          </p:nvPr>
        </p:nvSpPr>
        <p:spPr/>
        <p:txBody>
          <a:bodyPr>
            <a:normAutofit fontScale="90000"/>
          </a:bodyPr>
          <a:lstStyle/>
          <a:p>
            <a:pPr lvl="0"/>
            <a:r>
              <a:rPr lang="en-US" altLang="zh-TW" dirty="0" smtClean="0"/>
              <a:t>QNAP Surveillance Client</a:t>
            </a:r>
            <a:br>
              <a:rPr lang="en-US" altLang="zh-TW" dirty="0" smtClean="0"/>
            </a:br>
            <a:r>
              <a:rPr lang="en-US" altLang="zh-TW" smtClean="0"/>
              <a:t>for </a:t>
            </a:r>
            <a:r>
              <a:rPr lang="en-US" altLang="zh-TW" smtClean="0"/>
              <a:t>Windows</a:t>
            </a:r>
            <a:r>
              <a:rPr lang="zh-TW" altLang="en-US" smtClean="0"/>
              <a:t> 和</a:t>
            </a:r>
            <a:r>
              <a:rPr lang="en-US" altLang="zh-TW" smtClean="0"/>
              <a:t>Mac</a:t>
            </a:r>
            <a:endParaRPr lang="en-US" altLang="zh-TW" dirty="0"/>
          </a:p>
        </p:txBody>
      </p:sp>
      <p:pic>
        <p:nvPicPr>
          <p:cNvPr id="5" name="圖片 4" descr="螢幕快照 2012-03-27 下午12.28.05.jpg"/>
          <p:cNvPicPr>
            <a:picLocks noChangeAspect="1"/>
          </p:cNvPicPr>
          <p:nvPr/>
        </p:nvPicPr>
        <p:blipFill>
          <a:blip r:embed="rId3" cstate="print"/>
          <a:stretch>
            <a:fillRect/>
          </a:stretch>
        </p:blipFill>
        <p:spPr>
          <a:xfrm>
            <a:off x="4788024" y="1593179"/>
            <a:ext cx="3903756" cy="2195863"/>
          </a:xfrm>
          <a:prstGeom prst="rect">
            <a:avLst/>
          </a:prstGeom>
        </p:spPr>
      </p:pic>
      <p:pic>
        <p:nvPicPr>
          <p:cNvPr id="8" name="內容版面配置區 3" descr="螢幕快照 2012-03-27 下午12.21.42.jpg"/>
          <p:cNvPicPr>
            <a:picLocks noChangeAspect="1"/>
          </p:cNvPicPr>
          <p:nvPr/>
        </p:nvPicPr>
        <p:blipFill>
          <a:blip r:embed="rId4" cstate="print"/>
          <a:stretch>
            <a:fillRect/>
          </a:stretch>
        </p:blipFill>
        <p:spPr>
          <a:xfrm>
            <a:off x="755576" y="1556792"/>
            <a:ext cx="3968440" cy="2232248"/>
          </a:xfrm>
          <a:prstGeom prst="rect">
            <a:avLst/>
          </a:prstGeom>
        </p:spPr>
      </p:pic>
      <p:sp>
        <p:nvSpPr>
          <p:cNvPr id="11" name="文字方塊 10"/>
          <p:cNvSpPr txBox="1"/>
          <p:nvPr/>
        </p:nvSpPr>
        <p:spPr>
          <a:xfrm>
            <a:off x="2177296" y="3717032"/>
            <a:ext cx="1107996" cy="369332"/>
          </a:xfrm>
          <a:prstGeom prst="rect">
            <a:avLst/>
          </a:prstGeom>
          <a:noFill/>
        </p:spPr>
        <p:txBody>
          <a:bodyPr wrap="none" rtlCol="0">
            <a:spAutoFit/>
          </a:bodyPr>
          <a:lstStyle/>
          <a:p>
            <a:r>
              <a:rPr lang="zh-TW" altLang="en-US" smtClean="0"/>
              <a:t>监控页面</a:t>
            </a:r>
            <a:endParaRPr lang="zh-TW" altLang="en-US" dirty="0"/>
          </a:p>
        </p:txBody>
      </p:sp>
      <p:sp>
        <p:nvSpPr>
          <p:cNvPr id="13" name="文字方塊 12"/>
          <p:cNvSpPr txBox="1"/>
          <p:nvPr/>
        </p:nvSpPr>
        <p:spPr>
          <a:xfrm>
            <a:off x="6156177" y="3717032"/>
            <a:ext cx="1107996" cy="369332"/>
          </a:xfrm>
          <a:prstGeom prst="rect">
            <a:avLst/>
          </a:prstGeom>
          <a:noFill/>
        </p:spPr>
        <p:txBody>
          <a:bodyPr wrap="none" rtlCol="0">
            <a:spAutoFit/>
          </a:bodyPr>
          <a:lstStyle/>
          <a:p>
            <a:r>
              <a:rPr lang="zh-TW" altLang="en-US" smtClean="0"/>
              <a:t>回放页面</a:t>
            </a:r>
            <a:endParaRPr lang="zh-TW" altLang="en-US" dirty="0"/>
          </a:p>
        </p:txBody>
      </p:sp>
      <p:pic>
        <p:nvPicPr>
          <p:cNvPr id="14" name="圖片 13" descr="螢幕快照 2012-03-26 上午10.15.42.png"/>
          <p:cNvPicPr>
            <a:picLocks noChangeAspect="1"/>
          </p:cNvPicPr>
          <p:nvPr/>
        </p:nvPicPr>
        <p:blipFill>
          <a:blip r:embed="rId5" cstate="print"/>
          <a:stretch>
            <a:fillRect/>
          </a:stretch>
        </p:blipFill>
        <p:spPr>
          <a:xfrm>
            <a:off x="-3060848" y="1700810"/>
            <a:ext cx="2808312" cy="1561148"/>
          </a:xfrm>
          <a:prstGeom prst="rect">
            <a:avLst/>
          </a:prstGeom>
        </p:spPr>
      </p:pic>
      <p:sp>
        <p:nvSpPr>
          <p:cNvPr id="15" name="文字方塊 14"/>
          <p:cNvSpPr txBox="1"/>
          <p:nvPr/>
        </p:nvSpPr>
        <p:spPr>
          <a:xfrm>
            <a:off x="827584" y="4067780"/>
            <a:ext cx="3185487" cy="369332"/>
          </a:xfrm>
          <a:prstGeom prst="rect">
            <a:avLst/>
          </a:prstGeom>
          <a:noFill/>
        </p:spPr>
        <p:txBody>
          <a:bodyPr wrap="none" rtlCol="0">
            <a:spAutoFit/>
          </a:bodyPr>
          <a:lstStyle/>
          <a:p>
            <a:r>
              <a:rPr lang="zh-CN" altLang="en-US" smtClean="0"/>
              <a:t>此软件支持监控和回放功能。</a:t>
            </a:r>
            <a:endParaRPr lang="zh-TW" altLang="en-US" dirty="0"/>
          </a:p>
        </p:txBody>
      </p:sp>
      <p:sp>
        <p:nvSpPr>
          <p:cNvPr id="16" name="文字方塊 15"/>
          <p:cNvSpPr txBox="1"/>
          <p:nvPr/>
        </p:nvSpPr>
        <p:spPr>
          <a:xfrm>
            <a:off x="755576" y="4726887"/>
            <a:ext cx="7848872" cy="369332"/>
          </a:xfrm>
          <a:prstGeom prst="rect">
            <a:avLst/>
          </a:prstGeom>
          <a:noFill/>
        </p:spPr>
        <p:txBody>
          <a:bodyPr wrap="square" rtlCol="0">
            <a:spAutoFit/>
          </a:bodyPr>
          <a:lstStyle/>
          <a:p>
            <a:r>
              <a:rPr lang="zh-TW" altLang="en-US" smtClean="0"/>
              <a:t>注</a:t>
            </a:r>
            <a:r>
              <a:rPr lang="en-US" altLang="zh-TW" smtClean="0"/>
              <a:t>: </a:t>
            </a:r>
            <a:r>
              <a:rPr lang="en-US" altLang="zh-TW" dirty="0" smtClean="0"/>
              <a:t>QNAP Surveillance Client </a:t>
            </a:r>
            <a:r>
              <a:rPr lang="en-US" altLang="zh-TW" smtClean="0"/>
              <a:t>for </a:t>
            </a:r>
            <a:r>
              <a:rPr lang="en-US" altLang="zh-TW" smtClean="0"/>
              <a:t>Mac</a:t>
            </a:r>
            <a:r>
              <a:rPr lang="zh-TW" altLang="en-US" smtClean="0"/>
              <a:t>适用于</a:t>
            </a:r>
            <a:r>
              <a:rPr lang="en-US" altLang="zh-TW" smtClean="0"/>
              <a:t> </a:t>
            </a:r>
            <a:r>
              <a:rPr lang="en-US" altLang="zh-TW" dirty="0" smtClean="0"/>
              <a:t>OS X Lion 10.7.x</a:t>
            </a:r>
          </a:p>
        </p:txBody>
      </p:sp>
      <p:sp>
        <p:nvSpPr>
          <p:cNvPr id="17" name="文字方塊 16"/>
          <p:cNvSpPr txBox="1"/>
          <p:nvPr/>
        </p:nvSpPr>
        <p:spPr>
          <a:xfrm>
            <a:off x="1259632" y="6165307"/>
            <a:ext cx="7416824" cy="646331"/>
          </a:xfrm>
          <a:prstGeom prst="rect">
            <a:avLst/>
          </a:prstGeom>
          <a:noFill/>
        </p:spPr>
        <p:txBody>
          <a:bodyPr wrap="square" rtlCol="0">
            <a:spAutoFit/>
          </a:bodyPr>
          <a:lstStyle/>
          <a:p>
            <a:r>
              <a:rPr lang="en-US" altLang="zh-TW" dirty="0" smtClean="0"/>
              <a:t>Mac and Mac OS are trademarks of Apple Inc., registered in the U.S. and other countries.</a:t>
            </a:r>
            <a:endParaRPr lang="zh-TW" altLang="en-US" dirty="0"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CN" altLang="en-US" smtClean="0"/>
              <a:t>多服务器监看至多</a:t>
            </a:r>
            <a:r>
              <a:rPr lang="en-US" altLang="zh-TW" smtClean="0"/>
              <a:t>128</a:t>
            </a:r>
            <a:r>
              <a:rPr lang="zh-TW" altLang="en-US" smtClean="0"/>
              <a:t>频道</a:t>
            </a:r>
            <a:endParaRPr lang="zh-TW" altLang="en-US" dirty="0"/>
          </a:p>
        </p:txBody>
      </p:sp>
      <p:pic>
        <p:nvPicPr>
          <p:cNvPr id="5" name="Picture 2"/>
          <p:cNvPicPr>
            <a:picLocks noChangeAspect="1" noChangeArrowheads="1"/>
          </p:cNvPicPr>
          <p:nvPr/>
        </p:nvPicPr>
        <p:blipFill>
          <a:blip r:embed="rId3" cstate="print"/>
          <a:srcRect/>
          <a:stretch>
            <a:fillRect/>
          </a:stretch>
        </p:blipFill>
        <p:spPr bwMode="auto">
          <a:xfrm>
            <a:off x="900113" y="3357786"/>
            <a:ext cx="7489825" cy="2016125"/>
          </a:xfrm>
          <a:prstGeom prst="rect">
            <a:avLst/>
          </a:prstGeom>
          <a:noFill/>
          <a:ln w="9525">
            <a:noFill/>
            <a:miter lim="800000"/>
            <a:headEnd/>
            <a:tailEnd/>
          </a:ln>
        </p:spPr>
      </p:pic>
      <p:pic>
        <p:nvPicPr>
          <p:cNvPr id="6" name="Picture 15"/>
          <p:cNvPicPr>
            <a:picLocks noChangeAspect="1" noChangeArrowheads="1"/>
          </p:cNvPicPr>
          <p:nvPr/>
        </p:nvPicPr>
        <p:blipFill>
          <a:blip r:embed="rId4" cstate="print"/>
          <a:srcRect/>
          <a:stretch>
            <a:fillRect/>
          </a:stretch>
        </p:blipFill>
        <p:spPr bwMode="auto">
          <a:xfrm>
            <a:off x="971550" y="2009998"/>
            <a:ext cx="1498600" cy="1150938"/>
          </a:xfrm>
          <a:prstGeom prst="rect">
            <a:avLst/>
          </a:prstGeom>
          <a:noFill/>
          <a:ln w="9525">
            <a:noFill/>
            <a:miter lim="800000"/>
            <a:headEnd/>
            <a:tailEnd/>
          </a:ln>
        </p:spPr>
      </p:pic>
      <p:sp>
        <p:nvSpPr>
          <p:cNvPr id="14" name="Rectangle 13"/>
          <p:cNvSpPr>
            <a:spLocks noChangeArrowheads="1"/>
          </p:cNvSpPr>
          <p:nvPr/>
        </p:nvSpPr>
        <p:spPr bwMode="auto">
          <a:xfrm>
            <a:off x="3131418" y="1496839"/>
            <a:ext cx="2952750" cy="707886"/>
          </a:xfrm>
          <a:prstGeom prst="rect">
            <a:avLst/>
          </a:prstGeom>
          <a:noFill/>
          <a:ln w="9525">
            <a:noFill/>
            <a:miter lim="800000"/>
            <a:headEnd/>
            <a:tailEnd/>
          </a:ln>
        </p:spPr>
        <p:txBody>
          <a:bodyPr>
            <a:spAutoFit/>
          </a:bodyPr>
          <a:lstStyle/>
          <a:p>
            <a:pPr algn="ctr"/>
            <a:r>
              <a:rPr lang="zh-TW" altLang="en-US" sz="2000" b="1" smtClean="0">
                <a:ea typeface="新細明體" pitchFamily="18" charset="-120"/>
                <a:cs typeface="Calibri" pitchFamily="34" charset="0"/>
              </a:rPr>
              <a:t>内建免费的</a:t>
            </a:r>
            <a:r>
              <a:rPr lang="en-US" altLang="zh-TW" sz="2000" b="1" smtClean="0">
                <a:ea typeface="新細明體" pitchFamily="18" charset="-120"/>
                <a:cs typeface="Calibri" pitchFamily="34" charset="0"/>
              </a:rPr>
              <a:t>VMS</a:t>
            </a:r>
            <a:endParaRPr lang="en-US" altLang="zh-TW" sz="2000" b="1" dirty="0" smtClean="0">
              <a:ea typeface="新細明體" pitchFamily="18" charset="-120"/>
              <a:cs typeface="Calibri" pitchFamily="34" charset="0"/>
            </a:endParaRPr>
          </a:p>
          <a:p>
            <a:pPr algn="ctr"/>
            <a:r>
              <a:rPr lang="zh-TW" altLang="en-US" sz="2000" smtClean="0">
                <a:ea typeface="新細明體" pitchFamily="18" charset="-120"/>
                <a:cs typeface="Calibri" pitchFamily="34" charset="0"/>
              </a:rPr>
              <a:t>至多</a:t>
            </a:r>
            <a:r>
              <a:rPr lang="en-US" altLang="zh-TW" sz="2000" smtClean="0">
                <a:ea typeface="新細明體" pitchFamily="18" charset="-120"/>
                <a:cs typeface="Calibri" pitchFamily="34" charset="0"/>
              </a:rPr>
              <a:t>128</a:t>
            </a:r>
            <a:r>
              <a:rPr lang="zh-TW" altLang="en-US" sz="2000" smtClean="0">
                <a:ea typeface="新細明體" pitchFamily="18" charset="-120"/>
                <a:cs typeface="Calibri" pitchFamily="34" charset="0"/>
              </a:rPr>
              <a:t>频道</a:t>
            </a:r>
            <a:endParaRPr lang="zh-TW" altLang="en-US" sz="2000" dirty="0" smtClean="0">
              <a:ea typeface="新細明體" pitchFamily="18" charset="-120"/>
              <a:cs typeface="Calibri" pitchFamily="34" charset="0"/>
            </a:endParaRPr>
          </a:p>
        </p:txBody>
      </p:sp>
      <p:sp>
        <p:nvSpPr>
          <p:cNvPr id="16" name="文字方塊 641"/>
          <p:cNvSpPr txBox="1">
            <a:spLocks noChangeArrowheads="1"/>
          </p:cNvSpPr>
          <p:nvPr/>
        </p:nvSpPr>
        <p:spPr bwMode="auto">
          <a:xfrm>
            <a:off x="2627784" y="5157192"/>
            <a:ext cx="1525587" cy="339725"/>
          </a:xfrm>
          <a:prstGeom prst="rect">
            <a:avLst/>
          </a:prstGeom>
          <a:noFill/>
          <a:ln w="9525">
            <a:noFill/>
            <a:miter lim="800000"/>
            <a:headEnd/>
            <a:tailEnd/>
          </a:ln>
        </p:spPr>
        <p:txBody>
          <a:bodyPr>
            <a:spAutoFit/>
          </a:bodyPr>
          <a:lstStyle/>
          <a:p>
            <a:pPr algn="ctr"/>
            <a:r>
              <a:rPr kumimoji="1" lang="en-US" altLang="zh-TW" sz="1600" b="1">
                <a:solidFill>
                  <a:srgbClr val="7F7F7F"/>
                </a:solidFill>
                <a:ea typeface="新細明體" pitchFamily="18" charset="-120"/>
                <a:cs typeface="Calibri" pitchFamily="34" charset="0"/>
              </a:rPr>
              <a:t>IP Camera</a:t>
            </a:r>
          </a:p>
        </p:txBody>
      </p:sp>
      <p:sp>
        <p:nvSpPr>
          <p:cNvPr id="17" name="文字方塊 16"/>
          <p:cNvSpPr txBox="1">
            <a:spLocks noChangeArrowheads="1"/>
          </p:cNvSpPr>
          <p:nvPr/>
        </p:nvSpPr>
        <p:spPr bwMode="auto">
          <a:xfrm>
            <a:off x="0" y="4581748"/>
            <a:ext cx="1649413" cy="339725"/>
          </a:xfrm>
          <a:prstGeom prst="rect">
            <a:avLst/>
          </a:prstGeom>
          <a:noFill/>
          <a:ln w="9525">
            <a:noFill/>
            <a:miter lim="800000"/>
            <a:headEnd/>
            <a:tailEnd/>
          </a:ln>
        </p:spPr>
        <p:txBody>
          <a:bodyPr>
            <a:spAutoFit/>
          </a:bodyPr>
          <a:lstStyle/>
          <a:p>
            <a:pPr algn="ctr"/>
            <a:r>
              <a:rPr kumimoji="1" lang="en-US" altLang="zh-TW" sz="1600" b="1">
                <a:solidFill>
                  <a:srgbClr val="7F7F7F"/>
                </a:solidFill>
                <a:ea typeface="新細明體" pitchFamily="18" charset="-120"/>
                <a:cs typeface="Calibri" pitchFamily="34" charset="0"/>
              </a:rPr>
              <a:t>Video Server</a:t>
            </a:r>
          </a:p>
        </p:txBody>
      </p:sp>
      <p:sp>
        <p:nvSpPr>
          <p:cNvPr id="18" name="矩形 3"/>
          <p:cNvSpPr>
            <a:spLocks noChangeArrowheads="1"/>
          </p:cNvSpPr>
          <p:nvPr/>
        </p:nvSpPr>
        <p:spPr bwMode="auto">
          <a:xfrm>
            <a:off x="971550" y="5321523"/>
            <a:ext cx="1512888" cy="339725"/>
          </a:xfrm>
          <a:prstGeom prst="rect">
            <a:avLst/>
          </a:prstGeom>
          <a:noFill/>
          <a:ln w="9525">
            <a:noFill/>
            <a:miter lim="800000"/>
            <a:headEnd/>
            <a:tailEnd/>
          </a:ln>
        </p:spPr>
        <p:txBody>
          <a:bodyPr>
            <a:spAutoFit/>
          </a:bodyPr>
          <a:lstStyle/>
          <a:p>
            <a:pPr algn="ctr"/>
            <a:r>
              <a:rPr lang="en-US" altLang="zh-TW" sz="1600" b="1">
                <a:solidFill>
                  <a:srgbClr val="7F7F7F"/>
                </a:solidFill>
                <a:ea typeface="新細明體" pitchFamily="18" charset="-120"/>
                <a:cs typeface="Calibri" pitchFamily="34" charset="0"/>
              </a:rPr>
              <a:t>Analog Camera</a:t>
            </a:r>
          </a:p>
        </p:txBody>
      </p:sp>
      <p:sp>
        <p:nvSpPr>
          <p:cNvPr id="19" name="矩形 17"/>
          <p:cNvSpPr>
            <a:spLocks noChangeArrowheads="1"/>
          </p:cNvSpPr>
          <p:nvPr/>
        </p:nvSpPr>
        <p:spPr bwMode="auto">
          <a:xfrm>
            <a:off x="7542213" y="4530948"/>
            <a:ext cx="942975" cy="338138"/>
          </a:xfrm>
          <a:prstGeom prst="rect">
            <a:avLst/>
          </a:prstGeom>
          <a:noFill/>
          <a:ln w="9525">
            <a:noFill/>
            <a:miter lim="800000"/>
            <a:headEnd/>
            <a:tailEnd/>
          </a:ln>
        </p:spPr>
        <p:txBody>
          <a:bodyPr wrap="none">
            <a:spAutoFit/>
          </a:bodyPr>
          <a:lstStyle/>
          <a:p>
            <a:pPr algn="ctr"/>
            <a:r>
              <a:rPr lang="en-US" altLang="zh-TW" sz="1600" b="1">
                <a:solidFill>
                  <a:srgbClr val="7F7F7F"/>
                </a:solidFill>
                <a:ea typeface="新細明體" pitchFamily="18" charset="-120"/>
                <a:cs typeface="Calibri" pitchFamily="34" charset="0"/>
              </a:rPr>
              <a:t>PC Client</a:t>
            </a:r>
          </a:p>
        </p:txBody>
      </p:sp>
      <p:sp>
        <p:nvSpPr>
          <p:cNvPr id="20" name="TextBox 20"/>
          <p:cNvSpPr txBox="1">
            <a:spLocks noChangeArrowheads="1"/>
          </p:cNvSpPr>
          <p:nvPr/>
        </p:nvSpPr>
        <p:spPr bwMode="auto">
          <a:xfrm>
            <a:off x="911225" y="3233961"/>
            <a:ext cx="1674813" cy="338137"/>
          </a:xfrm>
          <a:prstGeom prst="rect">
            <a:avLst/>
          </a:prstGeom>
          <a:noFill/>
          <a:ln w="9525">
            <a:noFill/>
            <a:miter lim="800000"/>
            <a:headEnd/>
            <a:tailEnd/>
          </a:ln>
        </p:spPr>
        <p:txBody>
          <a:bodyPr>
            <a:spAutoFit/>
          </a:bodyPr>
          <a:lstStyle/>
          <a:p>
            <a:r>
              <a:rPr lang="en-US" altLang="zh-TW" sz="1600" b="1">
                <a:solidFill>
                  <a:srgbClr val="7F7F7F"/>
                </a:solidFill>
                <a:cs typeface="Calibri" pitchFamily="34" charset="0"/>
              </a:rPr>
              <a:t>HD local display</a:t>
            </a:r>
          </a:p>
        </p:txBody>
      </p:sp>
      <p:grpSp>
        <p:nvGrpSpPr>
          <p:cNvPr id="3" name="群組 12"/>
          <p:cNvGrpSpPr>
            <a:grpSpLocks/>
          </p:cNvGrpSpPr>
          <p:nvPr/>
        </p:nvGrpSpPr>
        <p:grpSpPr bwMode="auto">
          <a:xfrm>
            <a:off x="971600" y="5454924"/>
            <a:ext cx="7643812" cy="1214437"/>
            <a:chOff x="785760" y="5143524"/>
            <a:chExt cx="7643866" cy="1214446"/>
          </a:xfrm>
        </p:grpSpPr>
        <p:sp>
          <p:nvSpPr>
            <p:cNvPr id="22" name="綵帶 (向上) 21"/>
            <p:cNvSpPr/>
            <p:nvPr/>
          </p:nvSpPr>
          <p:spPr>
            <a:xfrm>
              <a:off x="785760" y="5143524"/>
              <a:ext cx="7643866" cy="1214446"/>
            </a:xfrm>
            <a:prstGeom prst="ribbon2">
              <a:avLst/>
            </a:prstGeom>
            <a:ln>
              <a:solidFill>
                <a:schemeClr val="tx2"/>
              </a:solidFill>
            </a:ln>
          </p:spPr>
          <p:style>
            <a:lnRef idx="2">
              <a:schemeClr val="accent6"/>
            </a:lnRef>
            <a:fillRef idx="1">
              <a:schemeClr val="lt1"/>
            </a:fillRef>
            <a:effectRef idx="0">
              <a:schemeClr val="accent6"/>
            </a:effectRef>
            <a:fontRef idx="minor">
              <a:schemeClr val="dk1"/>
            </a:fontRef>
          </p:style>
          <p:txBody>
            <a:bodyPr anchor="ctr"/>
            <a:lstStyle/>
            <a:p>
              <a:pPr algn="ctr">
                <a:defRPr/>
              </a:pPr>
              <a:endParaRPr lang="zh-TW" altLang="en-US">
                <a:latin typeface="Arial Unicode MS" pitchFamily="34" charset="-120"/>
                <a:ea typeface="Arial Unicode MS" pitchFamily="34" charset="-120"/>
              </a:endParaRPr>
            </a:p>
          </p:txBody>
        </p:sp>
        <p:sp>
          <p:nvSpPr>
            <p:cNvPr id="23" name="文字方塊 7"/>
            <p:cNvSpPr txBox="1">
              <a:spLocks noChangeArrowheads="1"/>
            </p:cNvSpPr>
            <p:nvPr/>
          </p:nvSpPr>
          <p:spPr bwMode="auto">
            <a:xfrm>
              <a:off x="3071776" y="5402327"/>
              <a:ext cx="3214710" cy="338557"/>
            </a:xfrm>
            <a:prstGeom prst="rect">
              <a:avLst/>
            </a:prstGeom>
            <a:noFill/>
            <a:ln w="9525">
              <a:noFill/>
              <a:miter lim="800000"/>
              <a:headEnd/>
              <a:tailEnd/>
            </a:ln>
          </p:spPr>
          <p:txBody>
            <a:bodyPr>
              <a:spAutoFit/>
            </a:bodyPr>
            <a:lstStyle/>
            <a:p>
              <a:pPr algn="ctr"/>
              <a:r>
                <a:rPr lang="zh-CN" altLang="en-US" sz="1600" smtClean="0">
                  <a:solidFill>
                    <a:schemeClr val="tx2"/>
                  </a:solidFill>
                  <a:latin typeface="Arial Unicode MS" pitchFamily="34" charset="-120"/>
                  <a:ea typeface="Arial Unicode MS" pitchFamily="34" charset="-120"/>
                </a:rPr>
                <a:t>无需安装额外的软件</a:t>
              </a:r>
              <a:endParaRPr lang="zh-TW" altLang="en-US" sz="1600" dirty="0">
                <a:solidFill>
                  <a:schemeClr val="tx2"/>
                </a:solidFill>
                <a:latin typeface="Arial Unicode MS" pitchFamily="34" charset="-120"/>
                <a:ea typeface="Arial Unicode MS" pitchFamily="34" charset="-120"/>
              </a:endParaRPr>
            </a:p>
          </p:txBody>
        </p:sp>
      </p:grpSp>
      <p:pic>
        <p:nvPicPr>
          <p:cNvPr id="24" name="Picture 7"/>
          <p:cNvPicPr>
            <a:picLocks noChangeAspect="1" noChangeArrowheads="1"/>
          </p:cNvPicPr>
          <p:nvPr/>
        </p:nvPicPr>
        <p:blipFill>
          <a:blip r:embed="rId5" cstate="print"/>
          <a:srcRect/>
          <a:stretch>
            <a:fillRect/>
          </a:stretch>
        </p:blipFill>
        <p:spPr bwMode="auto">
          <a:xfrm>
            <a:off x="7884368" y="2225650"/>
            <a:ext cx="1152128" cy="642301"/>
          </a:xfrm>
          <a:prstGeom prst="rect">
            <a:avLst/>
          </a:prstGeom>
          <a:noFill/>
          <a:ln w="9525">
            <a:noFill/>
            <a:miter lim="800000"/>
            <a:headEnd/>
            <a:tailEnd/>
          </a:ln>
        </p:spPr>
      </p:pic>
      <p:pic>
        <p:nvPicPr>
          <p:cNvPr id="25" name="Picture 7"/>
          <p:cNvPicPr>
            <a:picLocks noChangeAspect="1" noChangeArrowheads="1"/>
          </p:cNvPicPr>
          <p:nvPr/>
        </p:nvPicPr>
        <p:blipFill>
          <a:blip r:embed="rId5" cstate="print"/>
          <a:srcRect/>
          <a:stretch>
            <a:fillRect/>
          </a:stretch>
        </p:blipFill>
        <p:spPr bwMode="auto">
          <a:xfrm>
            <a:off x="7740352" y="2363895"/>
            <a:ext cx="1152128" cy="642301"/>
          </a:xfrm>
          <a:prstGeom prst="rect">
            <a:avLst/>
          </a:prstGeom>
          <a:noFill/>
          <a:ln w="9525">
            <a:noFill/>
            <a:miter lim="800000"/>
            <a:headEnd/>
            <a:tailEnd/>
          </a:ln>
        </p:spPr>
      </p:pic>
      <p:pic>
        <p:nvPicPr>
          <p:cNvPr id="26" name="Picture 7"/>
          <p:cNvPicPr>
            <a:picLocks noChangeAspect="1" noChangeArrowheads="1"/>
          </p:cNvPicPr>
          <p:nvPr/>
        </p:nvPicPr>
        <p:blipFill>
          <a:blip r:embed="rId5" cstate="print"/>
          <a:srcRect/>
          <a:stretch>
            <a:fillRect/>
          </a:stretch>
        </p:blipFill>
        <p:spPr bwMode="auto">
          <a:xfrm>
            <a:off x="7596336" y="2579919"/>
            <a:ext cx="1152128" cy="642301"/>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500"/>
                                  </p:stCondLst>
                                  <p:childTnLst>
                                    <p:set>
                                      <p:cBhvr>
                                        <p:cTn id="6" dur="1" fill="hold">
                                          <p:stCondLst>
                                            <p:cond delay="0"/>
                                          </p:stCondLst>
                                        </p:cTn>
                                        <p:tgtEl>
                                          <p:spTgt spid="6"/>
                                        </p:tgtEl>
                                        <p:attrNameLst>
                                          <p:attrName>style.visibility</p:attrName>
                                        </p:attrNameLst>
                                      </p:cBhvr>
                                      <p:to>
                                        <p:strVal val="visible"/>
                                      </p:to>
                                    </p:set>
                                    <p:animEffect transition="in" filter="box(in)">
                                      <p:cBhvr>
                                        <p:cTn id="7" dur="500"/>
                                        <p:tgtEl>
                                          <p:spTgt spid="6"/>
                                        </p:tgtEl>
                                      </p:cBhvr>
                                    </p:animEffect>
                                  </p:childTnLst>
                                </p:cTn>
                              </p:par>
                            </p:childTnLst>
                          </p:cTn>
                        </p:par>
                        <p:par>
                          <p:cTn id="8" fill="hold">
                            <p:stCondLst>
                              <p:cond delay="1000"/>
                            </p:stCondLst>
                            <p:childTnLst>
                              <p:par>
                                <p:cTn id="9" presetID="4" presetClass="entr" presetSubtype="16" fill="hold" nodeType="afterEffect">
                                  <p:stCondLst>
                                    <p:cond delay="1000"/>
                                  </p:stCondLst>
                                  <p:childTnLst>
                                    <p:set>
                                      <p:cBhvr>
                                        <p:cTn id="10" dur="1" fill="hold">
                                          <p:stCondLst>
                                            <p:cond delay="0"/>
                                          </p:stCondLst>
                                        </p:cTn>
                                        <p:tgtEl>
                                          <p:spTgt spid="3"/>
                                        </p:tgtEl>
                                        <p:attrNameLst>
                                          <p:attrName>style.visibility</p:attrName>
                                        </p:attrNameLst>
                                      </p:cBhvr>
                                      <p:to>
                                        <p:strVal val="visible"/>
                                      </p:to>
                                    </p:set>
                                    <p:animEffect transition="in" filter="box(i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標題 1"/>
          <p:cNvSpPr>
            <a:spLocks noGrp="1"/>
          </p:cNvSpPr>
          <p:nvPr>
            <p:ph type="title"/>
          </p:nvPr>
        </p:nvSpPr>
        <p:spPr/>
        <p:txBody>
          <a:bodyPr>
            <a:normAutofit/>
          </a:bodyPr>
          <a:lstStyle/>
          <a:p>
            <a:r>
              <a:rPr lang="zh-CN" altLang="en-US" smtClean="0"/>
              <a:t>进阶事件管理</a:t>
            </a:r>
            <a:endParaRPr lang="en-US" altLang="zh-TW" dirty="0" smtClean="0"/>
          </a:p>
        </p:txBody>
      </p:sp>
      <p:sp>
        <p:nvSpPr>
          <p:cNvPr id="38915" name="投影片編號版面配置區 4"/>
          <p:cNvSpPr>
            <a:spLocks noGrp="1"/>
          </p:cNvSpPr>
          <p:nvPr>
            <p:ph type="sldNum" sz="quarter" idx="12"/>
          </p:nvPr>
        </p:nvSpPr>
        <p:spPr/>
        <p:txBody>
          <a:bodyPr/>
          <a:lstStyle/>
          <a:p>
            <a:fld id="{A38B8953-0867-4011-893D-426A463AF8F4}" type="slidenum">
              <a:rPr lang="zh-TW" altLang="en-US" smtClean="0"/>
              <a:pPr/>
              <a:t>34</a:t>
            </a:fld>
            <a:endParaRPr lang="en-US" altLang="zh-TW" smtClean="0"/>
          </a:p>
        </p:txBody>
      </p:sp>
      <p:pic>
        <p:nvPicPr>
          <p:cNvPr id="38916" name="Picture 6"/>
          <p:cNvPicPr>
            <a:picLocks noChangeAspect="1" noChangeArrowheads="1"/>
          </p:cNvPicPr>
          <p:nvPr/>
        </p:nvPicPr>
        <p:blipFill>
          <a:blip r:embed="rId3" cstate="print"/>
          <a:srcRect/>
          <a:stretch>
            <a:fillRect/>
          </a:stretch>
        </p:blipFill>
        <p:spPr bwMode="auto">
          <a:xfrm>
            <a:off x="1258891" y="1477963"/>
            <a:ext cx="6613525" cy="2832100"/>
          </a:xfrm>
          <a:prstGeom prst="rect">
            <a:avLst/>
          </a:prstGeom>
          <a:noFill/>
          <a:ln w="9525">
            <a:noFill/>
            <a:miter lim="800000"/>
            <a:headEnd/>
            <a:tailEnd/>
          </a:ln>
        </p:spPr>
      </p:pic>
      <p:graphicFrame>
        <p:nvGraphicFramePr>
          <p:cNvPr id="7" name="資料庫圖表 6"/>
          <p:cNvGraphicFramePr/>
          <p:nvPr/>
        </p:nvGraphicFramePr>
        <p:xfrm>
          <a:off x="1125265" y="4259761"/>
          <a:ext cx="6626464" cy="240078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cSld>
  <p:clrMapOvr>
    <a:masterClrMapping/>
  </p:clrMapOvr>
  <p:transition advClick="0" advTm="3000">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標題 1"/>
          <p:cNvSpPr>
            <a:spLocks noGrp="1"/>
          </p:cNvSpPr>
          <p:nvPr>
            <p:ph type="title"/>
          </p:nvPr>
        </p:nvSpPr>
        <p:spPr/>
        <p:txBody>
          <a:bodyPr/>
          <a:lstStyle/>
          <a:p>
            <a:pPr lvl="0"/>
            <a:r>
              <a:rPr lang="zh-CN" altLang="en-US" smtClean="0"/>
              <a:t>百万画素录像</a:t>
            </a:r>
            <a:endParaRPr lang="zh-TW" altLang="en-US" dirty="0"/>
          </a:p>
        </p:txBody>
      </p:sp>
      <p:sp>
        <p:nvSpPr>
          <p:cNvPr id="34819" name="內容版面配置區 2"/>
          <p:cNvSpPr>
            <a:spLocks noGrp="1"/>
          </p:cNvSpPr>
          <p:nvPr>
            <p:ph idx="1"/>
          </p:nvPr>
        </p:nvSpPr>
        <p:spPr/>
        <p:txBody>
          <a:bodyPr/>
          <a:lstStyle/>
          <a:p>
            <a:r>
              <a:rPr lang="zh-CN" altLang="en-US" smtClean="0"/>
              <a:t>高效能百万画素录像</a:t>
            </a:r>
            <a:endParaRPr lang="en-US" altLang="zh-TW" dirty="0" smtClean="0"/>
          </a:p>
        </p:txBody>
      </p:sp>
      <p:sp>
        <p:nvSpPr>
          <p:cNvPr id="34820" name="投影片編號版面配置區 5"/>
          <p:cNvSpPr>
            <a:spLocks noGrp="1"/>
          </p:cNvSpPr>
          <p:nvPr>
            <p:ph type="sldNum" sz="quarter" idx="11"/>
          </p:nvPr>
        </p:nvSpPr>
        <p:spPr/>
        <p:txBody>
          <a:bodyPr/>
          <a:lstStyle/>
          <a:p>
            <a:fld id="{83CA8E9B-CFA7-44EE-93BD-458A60B69670}" type="slidenum">
              <a:rPr lang="zh-TW" altLang="en-US" smtClean="0"/>
              <a:pPr/>
              <a:t>35</a:t>
            </a:fld>
            <a:endParaRPr lang="en-US" altLang="zh-TW" smtClean="0"/>
          </a:p>
        </p:txBody>
      </p:sp>
      <p:graphicFrame>
        <p:nvGraphicFramePr>
          <p:cNvPr id="31779" name="Group 35"/>
          <p:cNvGraphicFramePr>
            <a:graphicFrameLocks noGrp="1"/>
          </p:cNvGraphicFramePr>
          <p:nvPr/>
        </p:nvGraphicFramePr>
        <p:xfrm>
          <a:off x="457203" y="1887835"/>
          <a:ext cx="7891463" cy="2981325"/>
        </p:xfrm>
        <a:graphic>
          <a:graphicData uri="http://schemas.openxmlformats.org/drawingml/2006/table">
            <a:tbl>
              <a:tblPr/>
              <a:tblGrid>
                <a:gridCol w="5313363"/>
                <a:gridCol w="2578100"/>
              </a:tblGrid>
              <a:tr h="3810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FFFFFF"/>
                          </a:solidFill>
                          <a:effectLst/>
                          <a:latin typeface="Calibri" pitchFamily="34" charset="0"/>
                          <a:ea typeface="新細明體" pitchFamily="18" charset="-120"/>
                          <a:cs typeface="Arial" charset="0"/>
                        </a:rPr>
                        <a:t>NVR Model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FFFFFF"/>
                          </a:solidFill>
                          <a:effectLst/>
                          <a:latin typeface="Calibri" pitchFamily="34" charset="0"/>
                          <a:ea typeface="新細明體" pitchFamily="18" charset="-120"/>
                          <a:cs typeface="Arial" charset="0"/>
                        </a:rPr>
                        <a:t>Network Throughput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VS-12164U-RP/12156U-RP/12148U-RP/12140U-RP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450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VS-8148U-RP/8140U-RP/8132U-RP/8124U-RP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400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VS-8148/8140/8132/8124</a:t>
                      </a:r>
                      <a:r>
                        <a:rPr kumimoji="0" lang="zh-TW" altLang="en-US"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 </a:t>
                      </a: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400 </a:t>
                      </a: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VS-6020 Pro/6016 Pro/6012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176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VS-4016U-RP Pro/4012U-RP</a:t>
                      </a:r>
                      <a:r>
                        <a:rPr kumimoji="0" lang="zh-TW" altLang="en-US" sz="1600" b="0" i="0" u="none" strike="noStrike" cap="none" normalizeH="0" baseline="0" smtClean="0">
                          <a:ln>
                            <a:noFill/>
                          </a:ln>
                          <a:solidFill>
                            <a:srgbClr val="000000"/>
                          </a:solidFill>
                          <a:effectLst/>
                          <a:latin typeface="Calibri" pitchFamily="34" charset="0"/>
                          <a:ea typeface="新細明體" pitchFamily="18" charset="-120"/>
                          <a:cs typeface="Calibri" pitchFamily="34" charset="0"/>
                        </a:rPr>
                        <a:t> </a:t>
                      </a: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Calibri" pitchFamily="34" charset="0"/>
                        </a:rPr>
                        <a:t>Pro</a:t>
                      </a: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/4008U-RP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176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VS-4016 Pro/4012 Pro/4008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smtClean="0">
                          <a:ln>
                            <a:noFill/>
                          </a:ln>
                          <a:solidFill>
                            <a:srgbClr val="000000"/>
                          </a:solidFill>
                          <a:effectLst/>
                          <a:latin typeface="Calibri" pitchFamily="34" charset="0"/>
                          <a:ea typeface="新細明體" pitchFamily="18" charset="-120"/>
                          <a:cs typeface="Arial" charset="0"/>
                        </a:rPr>
                        <a:t>176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VS-2012 Pro/2008 Pro/2004 Pro</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600" b="0" i="0" u="none" strike="noStrike" cap="none" normalizeH="0" baseline="0" dirty="0" smtClean="0">
                          <a:ln>
                            <a:noFill/>
                          </a:ln>
                          <a:solidFill>
                            <a:srgbClr val="000000"/>
                          </a:solidFill>
                          <a:effectLst/>
                          <a:latin typeface="Calibri" pitchFamily="34" charset="0"/>
                          <a:ea typeface="新細明體" pitchFamily="18" charset="-120"/>
                          <a:cs typeface="Arial" charset="0"/>
                        </a:rPr>
                        <a:t>176 Mbps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34847" name="Rectangle 30"/>
          <p:cNvSpPr>
            <a:spLocks noChangeArrowheads="1"/>
          </p:cNvSpPr>
          <p:nvPr/>
        </p:nvSpPr>
        <p:spPr bwMode="auto">
          <a:xfrm>
            <a:off x="538163" y="4920208"/>
            <a:ext cx="2378075" cy="381000"/>
          </a:xfrm>
          <a:prstGeom prst="rect">
            <a:avLst/>
          </a:prstGeom>
          <a:solidFill>
            <a:srgbClr val="3366FF"/>
          </a:solidFill>
          <a:ln w="9525">
            <a:noFill/>
            <a:miter lim="800000"/>
            <a:headEnd/>
            <a:tailEnd/>
          </a:ln>
          <a:effectLst>
            <a:prstShdw prst="shdw17" dist="17961" dir="2700000">
              <a:srgbClr val="1F3D99"/>
            </a:prstShdw>
          </a:effectLst>
        </p:spPr>
        <p:txBody>
          <a:bodyPr wrap="none" anchor="ctr"/>
          <a:lstStyle/>
          <a:p>
            <a:pPr algn="ctr"/>
            <a:r>
              <a:rPr lang="en-US" altLang="zh-TW" sz="1600" b="1" dirty="0">
                <a:solidFill>
                  <a:schemeClr val="bg1"/>
                </a:solidFill>
                <a:latin typeface="Calibri" pitchFamily="34" charset="0"/>
                <a:cs typeface="Calibri" pitchFamily="34" charset="0"/>
              </a:rPr>
              <a:t>Software Performance</a:t>
            </a:r>
          </a:p>
        </p:txBody>
      </p:sp>
      <p:sp>
        <p:nvSpPr>
          <p:cNvPr id="34848" name="內容版面配置區 2"/>
          <p:cNvSpPr txBox="1">
            <a:spLocks/>
          </p:cNvSpPr>
          <p:nvPr/>
        </p:nvSpPr>
        <p:spPr bwMode="auto">
          <a:xfrm>
            <a:off x="518864" y="5301208"/>
            <a:ext cx="8229600" cy="1584176"/>
          </a:xfrm>
          <a:prstGeom prst="rect">
            <a:avLst/>
          </a:prstGeom>
          <a:noFill/>
          <a:ln w="9525">
            <a:noFill/>
            <a:miter lim="800000"/>
            <a:headEnd/>
            <a:tailEnd/>
          </a:ln>
        </p:spPr>
        <p:txBody>
          <a:bodyPr/>
          <a:lstStyle/>
          <a:p>
            <a:pPr marL="273050" indent="-273050" eaLnBrk="0" hangingPunct="0">
              <a:spcBef>
                <a:spcPts val="600"/>
              </a:spcBef>
              <a:buClr>
                <a:schemeClr val="accent1"/>
              </a:buClr>
              <a:buSzPct val="76000"/>
              <a:buFont typeface="Wingdings 3" pitchFamily="18" charset="2"/>
              <a:buChar char=""/>
            </a:pPr>
            <a:r>
              <a:rPr lang="en-US" altLang="zh-TW" sz="1400" dirty="0" smtClean="0">
                <a:latin typeface="Calibri" pitchFamily="34" charset="0"/>
                <a:ea typeface="微軟正黑體" pitchFamily="34" charset="-120"/>
              </a:rPr>
              <a:t>VS-12100U-RP Pro series</a:t>
            </a:r>
            <a:endParaRPr lang="en-US" altLang="zh-TW" sz="1400" dirty="0">
              <a:latin typeface="Calibri" pitchFamily="34" charset="0"/>
              <a:ea typeface="微軟正黑體" pitchFamily="34" charset="-120"/>
            </a:endParaRPr>
          </a:p>
          <a:p>
            <a:pPr marL="730250" lvl="1" indent="-273050" eaLnBrk="0" hangingPunct="0">
              <a:spcBef>
                <a:spcPts val="600"/>
              </a:spcBef>
              <a:buClr>
                <a:schemeClr val="accent1"/>
              </a:buClr>
              <a:buSzPct val="76000"/>
              <a:buFont typeface="Wingdings" pitchFamily="2" charset="2"/>
              <a:buChar char="v"/>
            </a:pPr>
            <a:r>
              <a:rPr lang="en-US" altLang="zh-TW" sz="1400" smtClean="0">
                <a:latin typeface="Calibri" pitchFamily="34" charset="0"/>
                <a:ea typeface="微軟正黑體" pitchFamily="34" charset="-120"/>
              </a:rPr>
              <a:t>Supports live view and real-time recording from maximum 64 cameras</a:t>
            </a:r>
            <a:endParaRPr lang="en-US" altLang="zh-TW" sz="1400" dirty="0">
              <a:latin typeface="Calibri" pitchFamily="34" charset="0"/>
              <a:ea typeface="微軟正黑體" pitchFamily="34" charset="-120"/>
            </a:endParaRPr>
          </a:p>
          <a:p>
            <a:pPr marL="730250" lvl="1" indent="-273050" eaLnBrk="0" hangingPunct="0">
              <a:spcBef>
                <a:spcPts val="600"/>
              </a:spcBef>
              <a:buClr>
                <a:schemeClr val="accent1"/>
              </a:buClr>
              <a:buSzPct val="76000"/>
              <a:buFont typeface="Wingdings" pitchFamily="2" charset="2"/>
              <a:buChar char="v"/>
            </a:pPr>
            <a:r>
              <a:rPr lang="en-US" altLang="zh-TW" sz="1400" dirty="0">
                <a:latin typeface="Calibri" pitchFamily="34" charset="0"/>
                <a:ea typeface="微軟正黑體" pitchFamily="34" charset="-120"/>
              </a:rPr>
              <a:t>High quality H.264, MPEG-4, and M-JPEG recording</a:t>
            </a:r>
          </a:p>
          <a:p>
            <a:pPr marL="730250" lvl="1" indent="-273050" eaLnBrk="0" hangingPunct="0">
              <a:spcBef>
                <a:spcPts val="600"/>
              </a:spcBef>
              <a:buClr>
                <a:schemeClr val="accent1"/>
              </a:buClr>
              <a:buSzPct val="76000"/>
              <a:buFont typeface="Wingdings" pitchFamily="2" charset="2"/>
              <a:buChar char="v"/>
            </a:pPr>
            <a:r>
              <a:rPr lang="en-US" altLang="zh-TW" sz="1400" dirty="0" smtClean="0">
                <a:latin typeface="Calibri" pitchFamily="34" charset="0"/>
                <a:ea typeface="微軟正黑體" pitchFamily="34" charset="-120"/>
              </a:rPr>
              <a:t>64-channel </a:t>
            </a:r>
            <a:r>
              <a:rPr lang="en-US" altLang="zh-TW" sz="1400" dirty="0">
                <a:latin typeface="Calibri" pitchFamily="34" charset="0"/>
                <a:ea typeface="微軟正黑體" pitchFamily="34" charset="-120"/>
              </a:rPr>
              <a:t>H.264 + 30fps + </a:t>
            </a:r>
            <a:r>
              <a:rPr lang="en-US" altLang="zh-TW" sz="1400" dirty="0" smtClean="0">
                <a:latin typeface="Calibri" pitchFamily="34" charset="0"/>
                <a:ea typeface="微軟正黑體" pitchFamily="34" charset="-120"/>
              </a:rPr>
              <a:t>HD </a:t>
            </a:r>
            <a:r>
              <a:rPr lang="en-US" altLang="zh-TW" sz="1400" dirty="0">
                <a:latin typeface="Calibri" pitchFamily="34" charset="0"/>
                <a:ea typeface="微軟正黑體" pitchFamily="34" charset="-120"/>
              </a:rPr>
              <a:t>recording and live view</a:t>
            </a:r>
          </a:p>
          <a:p>
            <a:pPr marL="730250" lvl="1" indent="-273050" eaLnBrk="0" hangingPunct="0">
              <a:spcBef>
                <a:spcPts val="600"/>
              </a:spcBef>
              <a:buClr>
                <a:schemeClr val="accent1"/>
              </a:buClr>
              <a:buSzPct val="76000"/>
              <a:buFont typeface="Wingdings" pitchFamily="2" charset="2"/>
              <a:buChar char="v"/>
            </a:pPr>
            <a:r>
              <a:rPr lang="en-US" altLang="zh-TW" sz="1400" dirty="0" smtClean="0">
                <a:latin typeface="Calibri" pitchFamily="34" charset="0"/>
                <a:ea typeface="微軟正黑體" pitchFamily="34" charset="-120"/>
              </a:rPr>
              <a:t>64-channel </a:t>
            </a:r>
            <a:r>
              <a:rPr lang="en-US" altLang="zh-TW" sz="1400" dirty="0">
                <a:latin typeface="Calibri" pitchFamily="34" charset="0"/>
                <a:ea typeface="微軟正黑體" pitchFamily="34" charset="-120"/>
              </a:rPr>
              <a:t>H.264 + 15fps + </a:t>
            </a:r>
            <a:r>
              <a:rPr lang="en-US" altLang="zh-TW" sz="1400" dirty="0" smtClean="0">
                <a:latin typeface="Calibri" pitchFamily="34" charset="0"/>
                <a:ea typeface="微軟正黑體" pitchFamily="34" charset="-120"/>
              </a:rPr>
              <a:t>Full HD </a:t>
            </a:r>
            <a:r>
              <a:rPr lang="en-US" altLang="zh-TW" sz="1400" dirty="0">
                <a:latin typeface="Calibri" pitchFamily="34" charset="0"/>
                <a:ea typeface="微軟正黑體" pitchFamily="34" charset="-120"/>
              </a:rPr>
              <a:t>recording and live view</a:t>
            </a:r>
          </a:p>
        </p:txBody>
      </p:sp>
      <p:sp>
        <p:nvSpPr>
          <p:cNvPr id="34849" name="矩形 8"/>
          <p:cNvSpPr>
            <a:spLocks noChangeArrowheads="1"/>
          </p:cNvSpPr>
          <p:nvPr/>
        </p:nvSpPr>
        <p:spPr bwMode="auto">
          <a:xfrm>
            <a:off x="4356100" y="4795841"/>
            <a:ext cx="4103688" cy="276999"/>
          </a:xfrm>
          <a:prstGeom prst="rect">
            <a:avLst/>
          </a:prstGeom>
          <a:noFill/>
          <a:ln w="9525">
            <a:noFill/>
            <a:miter lim="800000"/>
            <a:headEnd/>
            <a:tailEnd/>
          </a:ln>
        </p:spPr>
        <p:txBody>
          <a:bodyPr>
            <a:spAutoFit/>
          </a:bodyPr>
          <a:lstStyle/>
          <a:p>
            <a:r>
              <a:rPr lang="en-US" altLang="zh-TW" sz="1200" b="1">
                <a:solidFill>
                  <a:srgbClr val="FF0000"/>
                </a:solidFill>
                <a:latin typeface="Calibri" pitchFamily="34" charset="0"/>
              </a:rPr>
              <a:t>*</a:t>
            </a:r>
            <a:r>
              <a:rPr lang="en-US" altLang="zh-TW" sz="1200">
                <a:solidFill>
                  <a:schemeClr val="tx2"/>
                </a:solidFill>
                <a:latin typeface="Calibri" pitchFamily="34" charset="0"/>
              </a:rPr>
              <a:t> Actual performance may vary in different environment.</a:t>
            </a:r>
            <a:endParaRPr lang="en-US" altLang="zh-TW" sz="1200" b="1">
              <a:latin typeface="Calibri" pitchFamily="34" charset="0"/>
            </a:endParaRPr>
          </a:p>
        </p:txBody>
      </p:sp>
    </p:spTree>
  </p:cSld>
  <p:clrMapOvr>
    <a:masterClrMapping/>
  </p:clrMapOvr>
  <p:transition advClick="0" advTm="3000">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pPr lvl="0"/>
            <a:r>
              <a:rPr lang="zh-CN" altLang="en-US" smtClean="0"/>
              <a:t>鱼眼摄影机支持</a:t>
            </a:r>
            <a:endParaRPr lang="en-US" altLang="zh-TW" dirty="0" smtClean="0"/>
          </a:p>
        </p:txBody>
      </p:sp>
      <p:pic>
        <p:nvPicPr>
          <p:cNvPr id="4" name="圖片 3" descr="KCM-3911_L.jpg"/>
          <p:cNvPicPr>
            <a:picLocks noChangeAspect="1"/>
          </p:cNvPicPr>
          <p:nvPr/>
        </p:nvPicPr>
        <p:blipFill>
          <a:blip r:embed="rId3" cstate="print"/>
          <a:stretch>
            <a:fillRect/>
          </a:stretch>
        </p:blipFill>
        <p:spPr>
          <a:xfrm>
            <a:off x="755576" y="4120728"/>
            <a:ext cx="1947286" cy="1540520"/>
          </a:xfrm>
          <a:prstGeom prst="rect">
            <a:avLst/>
          </a:prstGeom>
        </p:spPr>
      </p:pic>
      <p:pic>
        <p:nvPicPr>
          <p:cNvPr id="5" name="圖片 4" descr="fe8171v.png"/>
          <p:cNvPicPr>
            <a:picLocks noChangeAspect="1"/>
          </p:cNvPicPr>
          <p:nvPr/>
        </p:nvPicPr>
        <p:blipFill>
          <a:blip r:embed="rId4" cstate="print"/>
          <a:stretch>
            <a:fillRect/>
          </a:stretch>
        </p:blipFill>
        <p:spPr>
          <a:xfrm>
            <a:off x="899592" y="1772818"/>
            <a:ext cx="1787150" cy="1247681"/>
          </a:xfrm>
          <a:prstGeom prst="rect">
            <a:avLst/>
          </a:prstGeom>
        </p:spPr>
      </p:pic>
      <p:pic>
        <p:nvPicPr>
          <p:cNvPr id="6" name="Picture 4"/>
          <p:cNvPicPr>
            <a:picLocks noChangeAspect="1" noChangeArrowheads="1"/>
          </p:cNvPicPr>
          <p:nvPr/>
        </p:nvPicPr>
        <p:blipFill>
          <a:blip r:embed="rId5" cstate="print"/>
          <a:srcRect l="2060" t="7732" r="20878" b="7642"/>
          <a:stretch>
            <a:fillRect/>
          </a:stretch>
        </p:blipFill>
        <p:spPr bwMode="auto">
          <a:xfrm>
            <a:off x="3203848" y="1484784"/>
            <a:ext cx="2559884" cy="1944216"/>
          </a:xfrm>
          <a:prstGeom prst="rect">
            <a:avLst/>
          </a:prstGeom>
          <a:noFill/>
          <a:ln w="9525">
            <a:noFill/>
            <a:miter lim="800000"/>
            <a:headEnd/>
            <a:tailEnd/>
          </a:ln>
        </p:spPr>
      </p:pic>
      <p:pic>
        <p:nvPicPr>
          <p:cNvPr id="7" name="Picture 4"/>
          <p:cNvPicPr>
            <a:picLocks noChangeAspect="1" noChangeArrowheads="1"/>
          </p:cNvPicPr>
          <p:nvPr/>
        </p:nvPicPr>
        <p:blipFill>
          <a:blip r:embed="rId6" cstate="print"/>
          <a:srcRect l="1673" t="7119" r="19314" b="6872"/>
          <a:stretch>
            <a:fillRect/>
          </a:stretch>
        </p:blipFill>
        <p:spPr bwMode="auto">
          <a:xfrm>
            <a:off x="6012160" y="1484786"/>
            <a:ext cx="2592288" cy="1952217"/>
          </a:xfrm>
          <a:prstGeom prst="rect">
            <a:avLst/>
          </a:prstGeom>
          <a:noFill/>
          <a:ln w="9525">
            <a:noFill/>
            <a:miter lim="800000"/>
            <a:headEnd/>
            <a:tailEnd/>
          </a:ln>
        </p:spPr>
      </p:pic>
      <p:sp>
        <p:nvSpPr>
          <p:cNvPr id="8" name="文字方塊 7"/>
          <p:cNvSpPr txBox="1"/>
          <p:nvPr/>
        </p:nvSpPr>
        <p:spPr>
          <a:xfrm>
            <a:off x="942388" y="3140968"/>
            <a:ext cx="1757404" cy="369332"/>
          </a:xfrm>
          <a:prstGeom prst="rect">
            <a:avLst/>
          </a:prstGeom>
          <a:noFill/>
        </p:spPr>
        <p:txBody>
          <a:bodyPr wrap="none" rtlCol="0">
            <a:spAutoFit/>
          </a:bodyPr>
          <a:lstStyle/>
          <a:p>
            <a:r>
              <a:rPr lang="en-US" altLang="zh-TW" dirty="0" err="1" smtClean="0"/>
              <a:t>Vivotek</a:t>
            </a:r>
            <a:r>
              <a:rPr lang="en-US" altLang="zh-TW" dirty="0" smtClean="0"/>
              <a:t> FE8171V</a:t>
            </a:r>
            <a:endParaRPr lang="zh-TW" altLang="en-US" dirty="0"/>
          </a:p>
        </p:txBody>
      </p:sp>
      <p:sp>
        <p:nvSpPr>
          <p:cNvPr id="9" name="文字方塊 8"/>
          <p:cNvSpPr txBox="1"/>
          <p:nvPr/>
        </p:nvSpPr>
        <p:spPr>
          <a:xfrm>
            <a:off x="971600" y="5589240"/>
            <a:ext cx="1629292" cy="369332"/>
          </a:xfrm>
          <a:prstGeom prst="rect">
            <a:avLst/>
          </a:prstGeom>
          <a:noFill/>
        </p:spPr>
        <p:txBody>
          <a:bodyPr wrap="none" rtlCol="0">
            <a:spAutoFit/>
          </a:bodyPr>
          <a:lstStyle/>
          <a:p>
            <a:r>
              <a:rPr lang="en-US" altLang="zh-TW" dirty="0" err="1" smtClean="0"/>
              <a:t>ACTi</a:t>
            </a:r>
            <a:r>
              <a:rPr lang="en-US" altLang="zh-TW" dirty="0" smtClean="0"/>
              <a:t> KCM-3911</a:t>
            </a:r>
            <a:endParaRPr lang="zh-TW" altLang="en-US" dirty="0"/>
          </a:p>
        </p:txBody>
      </p:sp>
      <p:pic>
        <p:nvPicPr>
          <p:cNvPr id="172034" name="Picture 2"/>
          <p:cNvPicPr>
            <a:picLocks noChangeAspect="1" noChangeArrowheads="1"/>
          </p:cNvPicPr>
          <p:nvPr/>
        </p:nvPicPr>
        <p:blipFill>
          <a:blip r:embed="rId7" cstate="print"/>
          <a:srcRect/>
          <a:stretch>
            <a:fillRect/>
          </a:stretch>
        </p:blipFill>
        <p:spPr bwMode="auto">
          <a:xfrm>
            <a:off x="3203849" y="4293098"/>
            <a:ext cx="2520280" cy="1234959"/>
          </a:xfrm>
          <a:prstGeom prst="rect">
            <a:avLst/>
          </a:prstGeom>
          <a:noFill/>
          <a:ln w="9525">
            <a:noFill/>
            <a:miter lim="800000"/>
            <a:headEnd/>
            <a:tailEnd/>
          </a:ln>
        </p:spPr>
      </p:pic>
      <p:pic>
        <p:nvPicPr>
          <p:cNvPr id="172036" name="Picture 4"/>
          <p:cNvPicPr>
            <a:picLocks noChangeAspect="1" noChangeArrowheads="1"/>
          </p:cNvPicPr>
          <p:nvPr/>
        </p:nvPicPr>
        <p:blipFill>
          <a:blip r:embed="rId8" cstate="print"/>
          <a:srcRect/>
          <a:stretch>
            <a:fillRect/>
          </a:stretch>
        </p:blipFill>
        <p:spPr bwMode="auto">
          <a:xfrm>
            <a:off x="6013602" y="4293099"/>
            <a:ext cx="2518838" cy="1234252"/>
          </a:xfrm>
          <a:prstGeom prst="rect">
            <a:avLst/>
          </a:prstGeom>
          <a:noFill/>
          <a:ln w="9525">
            <a:noFill/>
            <a:miter lim="800000"/>
            <a:headEnd/>
            <a:tailEnd/>
          </a:ln>
        </p:spPr>
      </p:pic>
      <p:sp>
        <p:nvSpPr>
          <p:cNvPr id="93186" name="AutoShape 2" descr="https://mail.google.com/mail/u/1/?ui=2&amp;ik=389a69838c&amp;view=att&amp;th=1379717fd91cb1b9&amp;attid=0.1&amp;disp=emb&amp;zw&amp;atsh=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93188" name="AutoShape 4" descr="https://mail.google.com/mail/u/1/?ui=2&amp;ik=389a69838c&amp;view=att&amp;th=1379717fd91cb1b9&amp;attid=0.1&amp;disp=emb&amp;zw&amp;atsh=1"/>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zh-TW" altLang="en-US"/>
          </a:p>
        </p:txBody>
      </p:sp>
      <p:sp>
        <p:nvSpPr>
          <p:cNvPr id="13" name="文字方塊 12"/>
          <p:cNvSpPr txBox="1"/>
          <p:nvPr/>
        </p:nvSpPr>
        <p:spPr>
          <a:xfrm>
            <a:off x="611560" y="3501008"/>
            <a:ext cx="7992888" cy="369332"/>
          </a:xfrm>
          <a:prstGeom prst="rect">
            <a:avLst/>
          </a:prstGeom>
          <a:noFill/>
        </p:spPr>
        <p:txBody>
          <a:bodyPr wrap="square" rtlCol="0">
            <a:spAutoFit/>
          </a:bodyPr>
          <a:lstStyle/>
          <a:p>
            <a:r>
              <a:rPr lang="zh-CN" altLang="en-US" smtClean="0"/>
              <a:t>去鱼眼化功能在远程</a:t>
            </a:r>
            <a:r>
              <a:rPr lang="en-US" altLang="zh-TW" smtClean="0"/>
              <a:t>PC</a:t>
            </a:r>
            <a:r>
              <a:rPr lang="zh-CN" altLang="en-US" smtClean="0"/>
              <a:t>和本机输出的监控页面和回放页面皆支援。</a:t>
            </a:r>
            <a:endParaRPr lang="zh-TW" altLang="en-US" dirty="0"/>
          </a:p>
        </p:txBody>
      </p:sp>
      <p:sp>
        <p:nvSpPr>
          <p:cNvPr id="14" name="文字方塊 13"/>
          <p:cNvSpPr txBox="1"/>
          <p:nvPr/>
        </p:nvSpPr>
        <p:spPr>
          <a:xfrm>
            <a:off x="611560" y="5877272"/>
            <a:ext cx="7992888" cy="369332"/>
          </a:xfrm>
          <a:prstGeom prst="rect">
            <a:avLst/>
          </a:prstGeom>
          <a:noFill/>
        </p:spPr>
        <p:txBody>
          <a:bodyPr wrap="square" rtlCol="0">
            <a:spAutoFit/>
          </a:bodyPr>
          <a:lstStyle/>
          <a:p>
            <a:r>
              <a:rPr lang="zh-CN" altLang="en-US" smtClean="0"/>
              <a:t>单一串流、双串流和</a:t>
            </a:r>
            <a:r>
              <a:rPr lang="en-US" altLang="zh-TW" smtClean="0"/>
              <a:t>6</a:t>
            </a:r>
            <a:r>
              <a:rPr lang="zh-TW" altLang="en-US" smtClean="0"/>
              <a:t>串流模式皆有支持。</a:t>
            </a:r>
            <a:endParaRPr lang="zh-TW" altLang="en-US" dirty="0"/>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標題 1"/>
          <p:cNvSpPr>
            <a:spLocks noGrp="1"/>
          </p:cNvSpPr>
          <p:nvPr>
            <p:ph type="title"/>
          </p:nvPr>
        </p:nvSpPr>
        <p:spPr/>
        <p:txBody>
          <a:bodyPr>
            <a:normAutofit/>
          </a:bodyPr>
          <a:lstStyle/>
          <a:p>
            <a:pPr lvl="0"/>
            <a:r>
              <a:rPr lang="zh-TW" altLang="en-US" smtClean="0"/>
              <a:t>支援</a:t>
            </a:r>
            <a:r>
              <a:rPr lang="en-US" altLang="zh-TW" smtClean="0"/>
              <a:t>IVA</a:t>
            </a:r>
            <a:r>
              <a:rPr lang="zh-TW" altLang="en-US" smtClean="0"/>
              <a:t>影像搜寻</a:t>
            </a:r>
            <a:endParaRPr lang="en-US" altLang="zh-TW" dirty="0" smtClean="0"/>
          </a:p>
        </p:txBody>
      </p:sp>
      <p:sp>
        <p:nvSpPr>
          <p:cNvPr id="36868" name="投影片編號版面配置區 3"/>
          <p:cNvSpPr>
            <a:spLocks noGrp="1"/>
          </p:cNvSpPr>
          <p:nvPr>
            <p:ph type="sldNum" sz="quarter" idx="12"/>
          </p:nvPr>
        </p:nvSpPr>
        <p:spPr>
          <a:xfrm>
            <a:off x="6553200" y="5247084"/>
            <a:ext cx="2133600" cy="365125"/>
          </a:xfrm>
        </p:spPr>
        <p:txBody>
          <a:bodyPr/>
          <a:lstStyle/>
          <a:p>
            <a:fld id="{7DE25E00-B81E-4B19-822D-EFD976DE36DD}" type="slidenum">
              <a:rPr lang="zh-TW" altLang="en-US" smtClean="0"/>
              <a:pPr/>
              <a:t>37</a:t>
            </a:fld>
            <a:endParaRPr lang="en-US" altLang="zh-TW" smtClean="0"/>
          </a:p>
        </p:txBody>
      </p:sp>
      <p:sp>
        <p:nvSpPr>
          <p:cNvPr id="36867" name="內容版面配置區 2"/>
          <p:cNvSpPr>
            <a:spLocks noGrp="1"/>
          </p:cNvSpPr>
          <p:nvPr>
            <p:ph idx="4294967295"/>
          </p:nvPr>
        </p:nvSpPr>
        <p:spPr>
          <a:xfrm>
            <a:off x="446856" y="1341440"/>
            <a:ext cx="8229600" cy="4784725"/>
          </a:xfrm>
        </p:spPr>
        <p:txBody>
          <a:bodyPr>
            <a:normAutofit/>
          </a:bodyPr>
          <a:lstStyle/>
          <a:p>
            <a:r>
              <a:rPr lang="zh-TW" altLang="en-US" sz="2000" smtClean="0"/>
              <a:t>支持智能型影像分析</a:t>
            </a:r>
            <a:r>
              <a:rPr lang="en-US" altLang="zh-TW" sz="2000" smtClean="0"/>
              <a:t>(</a:t>
            </a:r>
            <a:r>
              <a:rPr lang="zh-CN" altLang="en-US" sz="2000" smtClean="0"/>
              <a:t>如：位移侦测、消失物体、外来物体、摄影机失焦、摄影机遮蔽等</a:t>
            </a:r>
            <a:r>
              <a:rPr lang="en-US" altLang="zh-TW" sz="2000" smtClean="0"/>
              <a:t>)</a:t>
            </a:r>
            <a:r>
              <a:rPr lang="zh-CN" altLang="en-US" sz="2000" smtClean="0"/>
              <a:t>快速搜寻录像数据。</a:t>
            </a:r>
            <a:endParaRPr lang="en-US" altLang="zh-TW" sz="2000" dirty="0" smtClean="0"/>
          </a:p>
        </p:txBody>
      </p:sp>
      <p:pic>
        <p:nvPicPr>
          <p:cNvPr id="36869" name="Picture 17"/>
          <p:cNvPicPr>
            <a:picLocks noChangeAspect="1" noChangeArrowheads="1"/>
          </p:cNvPicPr>
          <p:nvPr/>
        </p:nvPicPr>
        <p:blipFill>
          <a:blip r:embed="rId3" cstate="print"/>
          <a:srcRect/>
          <a:stretch>
            <a:fillRect/>
          </a:stretch>
        </p:blipFill>
        <p:spPr bwMode="auto">
          <a:xfrm>
            <a:off x="839788" y="2702322"/>
            <a:ext cx="2652712" cy="1039812"/>
          </a:xfrm>
          <a:prstGeom prst="rect">
            <a:avLst/>
          </a:prstGeom>
          <a:noFill/>
          <a:ln w="9525">
            <a:noFill/>
            <a:miter lim="800000"/>
            <a:headEnd/>
            <a:tailEnd/>
          </a:ln>
        </p:spPr>
      </p:pic>
      <p:pic>
        <p:nvPicPr>
          <p:cNvPr id="36870" name="圖片 4" descr="question.PNG"/>
          <p:cNvPicPr>
            <a:picLocks noChangeAspect="1"/>
          </p:cNvPicPr>
          <p:nvPr/>
        </p:nvPicPr>
        <p:blipFill>
          <a:blip r:embed="rId4" cstate="print"/>
          <a:srcRect/>
          <a:stretch>
            <a:fillRect/>
          </a:stretch>
        </p:blipFill>
        <p:spPr bwMode="auto">
          <a:xfrm>
            <a:off x="3582992" y="2276872"/>
            <a:ext cx="5121275" cy="3403600"/>
          </a:xfrm>
          <a:prstGeom prst="rect">
            <a:avLst/>
          </a:prstGeom>
          <a:noFill/>
          <a:ln w="9525">
            <a:noFill/>
            <a:miter lim="800000"/>
            <a:headEnd/>
            <a:tailEnd/>
          </a:ln>
        </p:spPr>
      </p:pic>
      <p:sp>
        <p:nvSpPr>
          <p:cNvPr id="36871" name="橢圓 5"/>
          <p:cNvSpPr>
            <a:spLocks noChangeArrowheads="1"/>
          </p:cNvSpPr>
          <p:nvPr/>
        </p:nvSpPr>
        <p:spPr bwMode="auto">
          <a:xfrm>
            <a:off x="8153400" y="4975623"/>
            <a:ext cx="533400" cy="533400"/>
          </a:xfrm>
          <a:prstGeom prst="ellipse">
            <a:avLst/>
          </a:prstGeom>
          <a:noFill/>
          <a:ln w="38100" algn="ctr">
            <a:solidFill>
              <a:srgbClr val="FF0000"/>
            </a:solidFill>
            <a:round/>
            <a:headEnd/>
            <a:tailEnd type="triangle" w="med" len="med"/>
          </a:ln>
        </p:spPr>
        <p:txBody>
          <a:bodyPr/>
          <a:lstStyle/>
          <a:p>
            <a:pPr algn="ctr"/>
            <a:endParaRPr lang="zh-TW" altLang="en-US">
              <a:latin typeface="Calibri" pitchFamily="34" charset="0"/>
            </a:endParaRPr>
          </a:p>
        </p:txBody>
      </p:sp>
    </p:spTree>
  </p:cSld>
  <p:clrMapOvr>
    <a:masterClrMapping/>
  </p:clrMapOvr>
  <p:transition advClick="0" advTm="3000">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標題 1"/>
          <p:cNvSpPr>
            <a:spLocks noGrp="1"/>
          </p:cNvSpPr>
          <p:nvPr>
            <p:ph type="title"/>
          </p:nvPr>
        </p:nvSpPr>
        <p:spPr/>
        <p:txBody>
          <a:bodyPr/>
          <a:lstStyle/>
          <a:p>
            <a:r>
              <a:rPr lang="zh-CN" altLang="en-US" smtClean="0"/>
              <a:t>手机监控解决方案</a:t>
            </a:r>
            <a:r>
              <a:rPr lang="en-US" altLang="zh-TW" smtClean="0"/>
              <a:t>VMobile</a:t>
            </a:r>
            <a:endParaRPr lang="en-US" altLang="zh-TW" dirty="0" smtClean="0"/>
          </a:p>
        </p:txBody>
      </p:sp>
      <p:sp>
        <p:nvSpPr>
          <p:cNvPr id="40964" name="投影片編號版面配置區 4"/>
          <p:cNvSpPr>
            <a:spLocks noGrp="1"/>
          </p:cNvSpPr>
          <p:nvPr>
            <p:ph type="sldNum" sz="quarter" idx="12"/>
          </p:nvPr>
        </p:nvSpPr>
        <p:spPr/>
        <p:txBody>
          <a:bodyPr/>
          <a:lstStyle/>
          <a:p>
            <a:fld id="{9431C802-6A71-403D-95B5-9E8C7DA352F8}" type="slidenum">
              <a:rPr lang="zh-TW" altLang="en-US" smtClean="0"/>
              <a:pPr/>
              <a:t>38</a:t>
            </a:fld>
            <a:endParaRPr lang="en-US" altLang="zh-TW" smtClean="0"/>
          </a:p>
        </p:txBody>
      </p:sp>
      <p:sp>
        <p:nvSpPr>
          <p:cNvPr id="40963" name="內容版面配置區 2"/>
          <p:cNvSpPr>
            <a:spLocks noGrp="1"/>
          </p:cNvSpPr>
          <p:nvPr>
            <p:ph idx="4294967295"/>
          </p:nvPr>
        </p:nvSpPr>
        <p:spPr>
          <a:xfrm>
            <a:off x="446856" y="1341440"/>
            <a:ext cx="8229600" cy="4784725"/>
          </a:xfrm>
        </p:spPr>
        <p:txBody>
          <a:bodyPr>
            <a:normAutofit/>
          </a:bodyPr>
          <a:lstStyle/>
          <a:p>
            <a:r>
              <a:rPr lang="en-US" altLang="zh-TW" sz="2000" dirty="0" err="1" smtClean="0"/>
              <a:t>VMobile</a:t>
            </a:r>
            <a:r>
              <a:rPr lang="zh-TW" altLang="en-US" sz="2000" smtClean="0"/>
              <a:t>是</a:t>
            </a:r>
            <a:r>
              <a:rPr lang="en-US" altLang="zh-TW" sz="2000" smtClean="0"/>
              <a:t>QNAP</a:t>
            </a:r>
            <a:r>
              <a:rPr lang="zh-CN" altLang="en-US" sz="2000" smtClean="0"/>
              <a:t>提供的手机影像监控</a:t>
            </a:r>
            <a:r>
              <a:rPr lang="en-US" altLang="zh-TW" sz="2000" smtClean="0"/>
              <a:t>App</a:t>
            </a:r>
            <a:r>
              <a:rPr lang="zh-CN" altLang="en-US" sz="2000" smtClean="0"/>
              <a:t>，让您可以监控</a:t>
            </a:r>
            <a:r>
              <a:rPr lang="en-US" altLang="zh-TW" sz="2000" smtClean="0"/>
              <a:t>NVR</a:t>
            </a:r>
            <a:r>
              <a:rPr lang="zh-CN" altLang="en-US" sz="2000" smtClean="0"/>
              <a:t>管理的网络摄影机。</a:t>
            </a:r>
            <a:r>
              <a:rPr lang="en-US" altLang="zh-TW" sz="2000" smtClean="0"/>
              <a:t>VMobile</a:t>
            </a:r>
            <a:r>
              <a:rPr lang="zh-TW" altLang="en-US" sz="2000" smtClean="0"/>
              <a:t>支援</a:t>
            </a:r>
            <a:r>
              <a:rPr lang="en-US" altLang="zh-TW" sz="2000" smtClean="0"/>
              <a:t>Android</a:t>
            </a:r>
            <a:r>
              <a:rPr lang="zh-TW" altLang="en-US" sz="2000" smtClean="0"/>
              <a:t>手机、</a:t>
            </a:r>
            <a:r>
              <a:rPr lang="en-US" altLang="zh-TW" sz="2000" smtClean="0"/>
              <a:t>Android</a:t>
            </a:r>
            <a:r>
              <a:rPr lang="zh-CN" altLang="en-US" sz="2000" smtClean="0"/>
              <a:t>平板计算机、</a:t>
            </a:r>
            <a:r>
              <a:rPr lang="en-US" altLang="zh-TW" sz="2000" smtClean="0"/>
              <a:t>iPad</a:t>
            </a:r>
            <a:r>
              <a:rPr lang="en-US" altLang="zh-TW" sz="2000" dirty="0" smtClean="0"/>
              <a:t>, </a:t>
            </a:r>
            <a:r>
              <a:rPr lang="en-US" altLang="zh-TW" sz="2000" dirty="0" err="1" smtClean="0"/>
              <a:t>iPhone</a:t>
            </a:r>
            <a:r>
              <a:rPr lang="zh-TW" altLang="en-US" sz="2000" dirty="0" smtClean="0"/>
              <a:t>、</a:t>
            </a:r>
            <a:r>
              <a:rPr lang="en-US" altLang="zh-TW" sz="2000" dirty="0" smtClean="0"/>
              <a:t>iPod Touch</a:t>
            </a:r>
            <a:r>
              <a:rPr lang="zh-TW" altLang="en-US" sz="2000" smtClean="0"/>
              <a:t>或</a:t>
            </a:r>
            <a:r>
              <a:rPr lang="en-US" altLang="zh-TW" sz="2000" smtClean="0"/>
              <a:t>Windows</a:t>
            </a:r>
            <a:r>
              <a:rPr lang="zh-TW" altLang="en-US" sz="2000" smtClean="0"/>
              <a:t>手机</a:t>
            </a:r>
            <a:r>
              <a:rPr lang="en-US" altLang="zh-TW" sz="2000" smtClean="0"/>
              <a:t>(</a:t>
            </a:r>
            <a:r>
              <a:rPr lang="en-US" altLang="zh-TW" sz="2000" smtClean="0"/>
              <a:t>6.1~6.5</a:t>
            </a:r>
            <a:r>
              <a:rPr lang="en-US" altLang="zh-TW" sz="2000" smtClean="0"/>
              <a:t>)</a:t>
            </a:r>
            <a:r>
              <a:rPr lang="zh-CN" altLang="en-US" sz="2000" smtClean="0"/>
              <a:t>，您可以随时随地观看家里或公司的实时状况。</a:t>
            </a:r>
            <a:endParaRPr lang="en-US" altLang="zh-TW" sz="2000" dirty="0" smtClean="0"/>
          </a:p>
        </p:txBody>
      </p:sp>
      <p:pic>
        <p:nvPicPr>
          <p:cNvPr id="40965" name="圖片 6" descr="VMobile for iPhone and Windows PDA phone_900x400.png"/>
          <p:cNvPicPr>
            <a:picLocks noChangeAspect="1"/>
          </p:cNvPicPr>
          <p:nvPr/>
        </p:nvPicPr>
        <p:blipFill>
          <a:blip r:embed="rId3" cstate="print"/>
          <a:srcRect/>
          <a:stretch>
            <a:fillRect/>
          </a:stretch>
        </p:blipFill>
        <p:spPr bwMode="auto">
          <a:xfrm>
            <a:off x="1187450" y="2996952"/>
            <a:ext cx="6624638" cy="3128963"/>
          </a:xfrm>
          <a:prstGeom prst="rect">
            <a:avLst/>
          </a:prstGeom>
          <a:noFill/>
          <a:ln w="9525">
            <a:noFill/>
            <a:miter lim="800000"/>
            <a:headEnd/>
            <a:tailEnd/>
          </a:ln>
        </p:spPr>
      </p:pic>
    </p:spTree>
  </p:cSld>
  <p:clrMapOvr>
    <a:masterClrMapping/>
  </p:clrMapOvr>
  <p:transition advClick="0" advTm="3000">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標題 1"/>
          <p:cNvSpPr>
            <a:spLocks noGrp="1"/>
          </p:cNvSpPr>
          <p:nvPr>
            <p:ph type="title"/>
          </p:nvPr>
        </p:nvSpPr>
        <p:spPr/>
        <p:txBody>
          <a:bodyPr/>
          <a:lstStyle/>
          <a:p>
            <a:pPr lvl="0"/>
            <a:r>
              <a:rPr lang="zh-TW" altLang="en-US" smtClean="0"/>
              <a:t>节能省电的</a:t>
            </a:r>
            <a:r>
              <a:rPr lang="en-US" altLang="zh-TW" smtClean="0"/>
              <a:t>NVR</a:t>
            </a:r>
            <a:r>
              <a:rPr lang="zh-TW" altLang="en-US" smtClean="0"/>
              <a:t>解决方案</a:t>
            </a:r>
            <a:endParaRPr lang="en-US" altLang="zh-TW" dirty="0" smtClean="0"/>
          </a:p>
        </p:txBody>
      </p:sp>
      <p:sp>
        <p:nvSpPr>
          <p:cNvPr id="43012" name="投影片編號版面配置區 6"/>
          <p:cNvSpPr>
            <a:spLocks noGrp="1"/>
          </p:cNvSpPr>
          <p:nvPr>
            <p:ph type="sldNum" sz="quarter" idx="12"/>
          </p:nvPr>
        </p:nvSpPr>
        <p:spPr/>
        <p:txBody>
          <a:bodyPr/>
          <a:lstStyle/>
          <a:p>
            <a:fld id="{F4D0BC4A-91F9-4C95-908E-4523DBB86158}" type="slidenum">
              <a:rPr lang="zh-TW" altLang="en-US" smtClean="0"/>
              <a:pPr/>
              <a:t>39</a:t>
            </a:fld>
            <a:endParaRPr lang="en-US" altLang="zh-TW" smtClean="0"/>
          </a:p>
        </p:txBody>
      </p:sp>
      <p:sp>
        <p:nvSpPr>
          <p:cNvPr id="43011" name="內容版面配置區 2"/>
          <p:cNvSpPr>
            <a:spLocks noGrp="1"/>
          </p:cNvSpPr>
          <p:nvPr>
            <p:ph idx="4294967295"/>
          </p:nvPr>
        </p:nvSpPr>
        <p:spPr>
          <a:xfrm>
            <a:off x="446856" y="1341440"/>
            <a:ext cx="8229600" cy="4784725"/>
          </a:xfrm>
        </p:spPr>
        <p:txBody>
          <a:bodyPr>
            <a:normAutofit/>
          </a:bodyPr>
          <a:lstStyle/>
          <a:p>
            <a:r>
              <a:rPr lang="zh-TW" altLang="en-US" sz="2000" smtClean="0"/>
              <a:t>节能省电的</a:t>
            </a:r>
            <a:r>
              <a:rPr lang="en-US" altLang="zh-TW" sz="2000" smtClean="0"/>
              <a:t>NVR</a:t>
            </a:r>
            <a:r>
              <a:rPr lang="zh-TW" altLang="en-US" sz="2000" smtClean="0"/>
              <a:t>解决方案</a:t>
            </a:r>
            <a:r>
              <a:rPr lang="en-US" altLang="zh-TW" sz="2000" smtClean="0"/>
              <a:t>:</a:t>
            </a:r>
            <a:r>
              <a:rPr lang="zh-TW" altLang="en-US" sz="2000" smtClean="0"/>
              <a:t>嵌入</a:t>
            </a:r>
            <a:r>
              <a:rPr lang="zh-TW" altLang="en-US" sz="2000" smtClean="0"/>
              <a:t>式</a:t>
            </a:r>
            <a:r>
              <a:rPr lang="en-US" altLang="zh-TW" sz="2000" smtClean="0"/>
              <a:t>Linux</a:t>
            </a:r>
            <a:r>
              <a:rPr lang="zh-CN" altLang="en-US" sz="2000" smtClean="0"/>
              <a:t>系统，低电源消耗</a:t>
            </a:r>
            <a:r>
              <a:rPr lang="en-US" altLang="zh-TW" sz="2000" dirty="0" smtClean="0"/>
              <a:t/>
            </a:r>
            <a:br>
              <a:rPr lang="en-US" altLang="zh-TW" sz="2000" dirty="0" smtClean="0"/>
            </a:br>
            <a:r>
              <a:rPr lang="zh-TW" altLang="en-US" sz="2000" dirty="0" smtClean="0"/>
              <a:t>嵌入</a:t>
            </a:r>
            <a:r>
              <a:rPr lang="zh-TW" altLang="en-US" sz="2000" smtClean="0"/>
              <a:t>式</a:t>
            </a:r>
            <a:r>
              <a:rPr lang="en-US" altLang="zh-TW" sz="2000" smtClean="0"/>
              <a:t>Linux</a:t>
            </a:r>
            <a:r>
              <a:rPr lang="zh-TW" altLang="en-US" sz="2000" smtClean="0"/>
              <a:t>系统的</a:t>
            </a:r>
            <a:r>
              <a:rPr lang="en-US" altLang="zh-TW" sz="2000" smtClean="0"/>
              <a:t>VioStor </a:t>
            </a:r>
            <a:r>
              <a:rPr lang="en-US" altLang="zh-TW" sz="2000" dirty="0" smtClean="0"/>
              <a:t>NVR is more power-saving and quiet, and less vulnerable to virus attacks compared to PC-based surveillance solutions.</a:t>
            </a:r>
          </a:p>
        </p:txBody>
      </p:sp>
      <p:sp>
        <p:nvSpPr>
          <p:cNvPr id="43015" name="矩形 4"/>
          <p:cNvSpPr>
            <a:spLocks noChangeArrowheads="1"/>
          </p:cNvSpPr>
          <p:nvPr/>
        </p:nvSpPr>
        <p:spPr bwMode="auto">
          <a:xfrm>
            <a:off x="611191" y="6021288"/>
            <a:ext cx="7921625" cy="369332"/>
          </a:xfrm>
          <a:prstGeom prst="rect">
            <a:avLst/>
          </a:prstGeom>
          <a:noFill/>
          <a:ln w="9525">
            <a:noFill/>
            <a:miter lim="800000"/>
            <a:headEnd/>
            <a:tailEnd/>
          </a:ln>
        </p:spPr>
        <p:txBody>
          <a:bodyPr>
            <a:spAutoFit/>
          </a:bodyPr>
          <a:lstStyle/>
          <a:p>
            <a:r>
              <a:rPr lang="en-US" altLang="zh-TW" dirty="0">
                <a:latin typeface="Arial Unicode MS" pitchFamily="34" charset="-120"/>
                <a:ea typeface="Arial Unicode MS" pitchFamily="34" charset="-120"/>
                <a:cs typeface="Arial Unicode MS" pitchFamily="34" charset="-120"/>
              </a:rPr>
              <a:t>The </a:t>
            </a:r>
            <a:r>
              <a:rPr lang="en-US" altLang="zh-TW" dirty="0" err="1">
                <a:latin typeface="Arial Unicode MS" pitchFamily="34" charset="-120"/>
                <a:ea typeface="Arial Unicode MS" pitchFamily="34" charset="-120"/>
                <a:cs typeface="Arial Unicode MS" pitchFamily="34" charset="-120"/>
              </a:rPr>
              <a:t>VioStor</a:t>
            </a:r>
            <a:r>
              <a:rPr lang="en-US" altLang="zh-TW" dirty="0">
                <a:latin typeface="Arial Unicode MS" pitchFamily="34" charset="-120"/>
                <a:ea typeface="Arial Unicode MS" pitchFamily="34" charset="-120"/>
                <a:cs typeface="Arial Unicode MS" pitchFamily="34" charset="-120"/>
              </a:rPr>
              <a:t> NVR helps you save more $$$ with lower power consumption.</a:t>
            </a:r>
          </a:p>
        </p:txBody>
      </p:sp>
      <p:pic>
        <p:nvPicPr>
          <p:cNvPr id="121857" name="Picture 1"/>
          <p:cNvPicPr>
            <a:picLocks noChangeAspect="1" noChangeArrowheads="1"/>
          </p:cNvPicPr>
          <p:nvPr/>
        </p:nvPicPr>
        <p:blipFill>
          <a:blip r:embed="rId3" cstate="print"/>
          <a:srcRect/>
          <a:stretch>
            <a:fillRect/>
          </a:stretch>
        </p:blipFill>
        <p:spPr bwMode="auto">
          <a:xfrm>
            <a:off x="862930" y="2998491"/>
            <a:ext cx="5509270" cy="3022797"/>
          </a:xfrm>
          <a:prstGeom prst="rect">
            <a:avLst/>
          </a:prstGeom>
          <a:noFill/>
          <a:ln w="9525">
            <a:noFill/>
            <a:miter lim="800000"/>
            <a:headEnd/>
            <a:tailEnd/>
          </a:ln>
        </p:spPr>
      </p:pic>
    </p:spTree>
  </p:cSld>
  <p:clrMapOvr>
    <a:masterClrMapping/>
  </p:clrMapOvr>
  <p:transition advClick="0" advTm="3000">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標題 53"/>
          <p:cNvSpPr>
            <a:spLocks noGrp="1"/>
          </p:cNvSpPr>
          <p:nvPr>
            <p:ph type="title"/>
          </p:nvPr>
        </p:nvSpPr>
        <p:spPr/>
        <p:txBody>
          <a:bodyPr/>
          <a:lstStyle/>
          <a:p>
            <a:r>
              <a:rPr lang="zh-CN" altLang="en-US" smtClean="0"/>
              <a:t>强大的研发能力</a:t>
            </a:r>
            <a:endParaRPr lang="zh-TW" altLang="en-US" dirty="0"/>
          </a:p>
        </p:txBody>
      </p:sp>
      <p:sp>
        <p:nvSpPr>
          <p:cNvPr id="46083" name="投影片編號版面配置區 1"/>
          <p:cNvSpPr>
            <a:spLocks noGrp="1"/>
          </p:cNvSpPr>
          <p:nvPr>
            <p:ph type="sldNum" sz="quarter" idx="12"/>
          </p:nvPr>
        </p:nvSpPr>
        <p:spPr/>
        <p:txBody>
          <a:bodyPr/>
          <a:lstStyle/>
          <a:p>
            <a:fld id="{42255664-DA64-4982-AE13-46DA6B11584E}" type="slidenum">
              <a:rPr lang="zh-TW" altLang="en-US" smtClean="0"/>
              <a:pPr/>
              <a:t>4</a:t>
            </a:fld>
            <a:endParaRPr lang="en-US" altLang="zh-TW" smtClean="0"/>
          </a:p>
        </p:txBody>
      </p:sp>
      <p:sp>
        <p:nvSpPr>
          <p:cNvPr id="5" name="圓角矩形 4"/>
          <p:cNvSpPr/>
          <p:nvPr/>
        </p:nvSpPr>
        <p:spPr>
          <a:xfrm>
            <a:off x="415925" y="1268760"/>
            <a:ext cx="2571750" cy="45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zh-TW" altLang="en-US" sz="2800" b="1" smtClean="0">
                <a:solidFill>
                  <a:schemeClr val="tx1"/>
                </a:solidFill>
                <a:latin typeface="微軟正黑體" pitchFamily="34" charset="-120"/>
                <a:ea typeface="微軟正黑體" pitchFamily="34" charset="-120"/>
                <a:cs typeface="Arial" charset="0"/>
              </a:rPr>
              <a:t>软件</a:t>
            </a:r>
            <a:endParaRPr lang="zh-TW" altLang="zh-TW" sz="2800" b="1" dirty="0">
              <a:solidFill>
                <a:schemeClr val="tx1"/>
              </a:solidFill>
              <a:latin typeface="微軟正黑體" pitchFamily="34" charset="-120"/>
              <a:ea typeface="微軟正黑體" pitchFamily="34" charset="-120"/>
              <a:cs typeface="Arial" charset="0"/>
            </a:endParaRPr>
          </a:p>
          <a:p>
            <a:pPr algn="ctr">
              <a:defRPr/>
            </a:pP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zh-CN" altLang="en-US" sz="1400" smtClean="0">
                <a:solidFill>
                  <a:schemeClr val="tx1"/>
                </a:solidFill>
                <a:latin typeface="微軟正黑體" pitchFamily="34" charset="-120"/>
                <a:ea typeface="微軟正黑體" pitchFamily="34" charset="-120"/>
                <a:cs typeface="Arial" charset="0"/>
              </a:rPr>
              <a:t>专业软件功能研发团队</a:t>
            </a:r>
            <a:endParaRPr lang="zh-TW" altLang="en-US" sz="1400" dirty="0">
              <a:solidFill>
                <a:schemeClr val="tx1"/>
              </a:solidFill>
              <a:latin typeface="微軟正黑體" pitchFamily="34" charset="-120"/>
              <a:ea typeface="微軟正黑體" pitchFamily="34" charset="-120"/>
              <a:cs typeface="Arial" charset="0"/>
            </a:endParaRPr>
          </a:p>
          <a:p>
            <a:pPr algn="ctr">
              <a:defRPr/>
            </a:pPr>
            <a:endParaRPr lang="zh-TW" altLang="zh-TW" sz="1400" dirty="0">
              <a:solidFill>
                <a:schemeClr val="tx1"/>
              </a:solidFill>
              <a:latin typeface="微軟正黑體" pitchFamily="34" charset="-120"/>
              <a:ea typeface="微軟正黑體" pitchFamily="34" charset="-120"/>
              <a:cs typeface="Arial" charset="0"/>
            </a:endParaRPr>
          </a:p>
          <a:p>
            <a:pPr algn="ctr">
              <a:defRPr/>
            </a:pPr>
            <a:r>
              <a:rPr lang="zh-CN" altLang="en-US" sz="1400" smtClean="0">
                <a:solidFill>
                  <a:schemeClr val="tx1"/>
                </a:solidFill>
                <a:latin typeface="微軟正黑體" pitchFamily="34" charset="-120"/>
                <a:ea typeface="微軟正黑體" pitchFamily="34" charset="-120"/>
                <a:cs typeface="Arial" charset="0"/>
              </a:rPr>
              <a:t>监控专用嵌入式</a:t>
            </a:r>
            <a:r>
              <a:rPr lang="en-US" altLang="zh-TW" sz="1400" smtClean="0">
                <a:solidFill>
                  <a:schemeClr val="tx1"/>
                </a:solidFill>
                <a:latin typeface="微軟正黑體" pitchFamily="34" charset="-120"/>
                <a:ea typeface="微軟正黑體" pitchFamily="34" charset="-120"/>
                <a:cs typeface="Arial" charset="0"/>
              </a:rPr>
              <a:t>Linux</a:t>
            </a:r>
            <a:r>
              <a:rPr lang="zh-TW" altLang="en-US" sz="1400" smtClean="0">
                <a:solidFill>
                  <a:schemeClr val="tx1"/>
                </a:solidFill>
                <a:latin typeface="微軟正黑體" pitchFamily="34" charset="-120"/>
                <a:ea typeface="微軟正黑體" pitchFamily="34" charset="-120"/>
                <a:cs typeface="Arial" charset="0"/>
              </a:rPr>
              <a:t>系统</a:t>
            </a:r>
            <a:endParaRPr lang="zh-TW" altLang="en-US" sz="1400" dirty="0">
              <a:solidFill>
                <a:schemeClr val="tx1"/>
              </a:solidFill>
              <a:latin typeface="微軟正黑體" pitchFamily="34" charset="-120"/>
              <a:ea typeface="微軟正黑體" pitchFamily="34" charset="-120"/>
              <a:cs typeface="Arial" charset="0"/>
            </a:endParaRPr>
          </a:p>
          <a:p>
            <a:pPr algn="ctr">
              <a:defRPr/>
            </a:pP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zh-CN" altLang="en-US" sz="1400" smtClean="0">
                <a:solidFill>
                  <a:schemeClr val="tx1"/>
                </a:solidFill>
                <a:latin typeface="微軟正黑體" pitchFamily="34" charset="-120"/>
                <a:ea typeface="微軟正黑體" pitchFamily="34" charset="-120"/>
                <a:cs typeface="Arial" charset="0"/>
              </a:rPr>
              <a:t>可靠的分布式网络储存技术</a:t>
            </a: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en-US" altLang="zh-TW" sz="1400" dirty="0">
                <a:solidFill>
                  <a:schemeClr val="tx1"/>
                </a:solidFill>
                <a:latin typeface="微軟正黑體" pitchFamily="34" charset="-120"/>
                <a:ea typeface="微軟正黑體" pitchFamily="34" charset="-120"/>
                <a:cs typeface="Arial" charset="0"/>
              </a:rPr>
              <a:t>(</a:t>
            </a:r>
            <a:r>
              <a:rPr lang="zh-TW" altLang="en-US" sz="1400">
                <a:solidFill>
                  <a:schemeClr val="tx1"/>
                </a:solidFill>
                <a:latin typeface="微軟正黑體" pitchFamily="34" charset="-120"/>
                <a:ea typeface="微軟正黑體" pitchFamily="34" charset="-120"/>
                <a:cs typeface="Arial" charset="0"/>
              </a:rPr>
              <a:t>如</a:t>
            </a:r>
            <a:r>
              <a:rPr lang="en-US" altLang="zh-TW" sz="1400" smtClean="0">
                <a:solidFill>
                  <a:schemeClr val="tx1"/>
                </a:solidFill>
                <a:latin typeface="微軟正黑體" pitchFamily="34" charset="-120"/>
                <a:ea typeface="微軟正黑體" pitchFamily="34" charset="-120"/>
                <a:cs typeface="Arial" charset="0"/>
              </a:rPr>
              <a:t>RAID</a:t>
            </a:r>
            <a:r>
              <a:rPr lang="zh-TW" altLang="en-US" sz="1400" smtClean="0">
                <a:solidFill>
                  <a:schemeClr val="tx1"/>
                </a:solidFill>
                <a:latin typeface="微軟正黑體" pitchFamily="34" charset="-120"/>
                <a:ea typeface="微軟正黑體" pitchFamily="34" charset="-120"/>
                <a:cs typeface="Arial" charset="0"/>
              </a:rPr>
              <a:t>、在线</a:t>
            </a:r>
            <a:r>
              <a:rPr lang="en-US" altLang="zh-TW" sz="1400" smtClean="0">
                <a:solidFill>
                  <a:schemeClr val="tx1"/>
                </a:solidFill>
                <a:latin typeface="微軟正黑體" pitchFamily="34" charset="-120"/>
                <a:ea typeface="微軟正黑體" pitchFamily="34" charset="-120"/>
                <a:cs typeface="Arial" charset="0"/>
              </a:rPr>
              <a:t>RAID</a:t>
            </a:r>
            <a:r>
              <a:rPr lang="zh-TW" altLang="en-US" sz="1400" smtClean="0">
                <a:solidFill>
                  <a:schemeClr val="tx1"/>
                </a:solidFill>
                <a:latin typeface="微軟正黑體" pitchFamily="34" charset="-120"/>
                <a:ea typeface="微軟正黑體" pitchFamily="34" charset="-120"/>
                <a:cs typeface="Arial" charset="0"/>
              </a:rPr>
              <a:t>容量扩</a:t>
            </a:r>
            <a:endParaRPr lang="zh-TW" altLang="en-US" sz="1400" dirty="0">
              <a:solidFill>
                <a:schemeClr val="tx1"/>
              </a:solidFill>
              <a:latin typeface="微軟正黑體" pitchFamily="34" charset="-120"/>
              <a:ea typeface="微軟正黑體" pitchFamily="34" charset="-120"/>
              <a:cs typeface="Arial" charset="0"/>
            </a:endParaRPr>
          </a:p>
          <a:p>
            <a:pPr algn="ctr">
              <a:defRPr/>
            </a:pP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zh-TW" altLang="en-US" sz="1400" smtClean="0">
                <a:solidFill>
                  <a:schemeClr val="tx1"/>
                </a:solidFill>
                <a:latin typeface="微軟正黑體" pitchFamily="34" charset="-120"/>
                <a:ea typeface="微軟正黑體" pitchFamily="34" charset="-120"/>
                <a:cs typeface="Arial" charset="0"/>
              </a:rPr>
              <a:t>充和在线</a:t>
            </a:r>
            <a:r>
              <a:rPr lang="en-US" altLang="zh-TW" sz="1400" smtClean="0">
                <a:solidFill>
                  <a:schemeClr val="tx1"/>
                </a:solidFill>
                <a:latin typeface="微軟正黑體" pitchFamily="34" charset="-120"/>
                <a:ea typeface="微軟正黑體" pitchFamily="34" charset="-120"/>
                <a:cs typeface="Arial" charset="0"/>
              </a:rPr>
              <a:t>RAID</a:t>
            </a:r>
            <a:r>
              <a:rPr lang="zh-TW" altLang="en-US" sz="1400" smtClean="0">
                <a:solidFill>
                  <a:schemeClr val="tx1"/>
                </a:solidFill>
                <a:latin typeface="微軟正黑體" pitchFamily="34" charset="-120"/>
                <a:ea typeface="微軟正黑體" pitchFamily="34" charset="-120"/>
                <a:cs typeface="Arial" charset="0"/>
              </a:rPr>
              <a:t>组态迁移</a:t>
            </a:r>
            <a:r>
              <a:rPr lang="en-US" altLang="zh-TW" sz="1400" smtClean="0">
                <a:solidFill>
                  <a:schemeClr val="tx1"/>
                </a:solidFill>
                <a:latin typeface="微軟正黑體" pitchFamily="34" charset="-120"/>
                <a:ea typeface="微軟正黑體" pitchFamily="34" charset="-120"/>
                <a:cs typeface="Arial" charset="0"/>
              </a:rPr>
              <a:t>)</a:t>
            </a:r>
            <a:endParaRPr lang="en-US" altLang="zh-TW" sz="1400" dirty="0">
              <a:solidFill>
                <a:schemeClr val="tx1"/>
              </a:solidFill>
              <a:latin typeface="微軟正黑體" pitchFamily="34" charset="-120"/>
              <a:ea typeface="微軟正黑體" pitchFamily="34" charset="-120"/>
              <a:cs typeface="Arial" charset="0"/>
            </a:endParaRPr>
          </a:p>
          <a:p>
            <a:pPr algn="ctr">
              <a:defRPr/>
            </a:pP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zh-CN" altLang="en-US" sz="1400" smtClean="0">
                <a:solidFill>
                  <a:schemeClr val="tx1"/>
                </a:solidFill>
                <a:latin typeface="微軟正黑體" pitchFamily="34" charset="-120"/>
                <a:ea typeface="微軟正黑體" pitchFamily="34" charset="-120"/>
                <a:cs typeface="Arial" charset="0"/>
              </a:rPr>
              <a:t>强大的安全监控功能</a:t>
            </a: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en-US" altLang="zh-TW" sz="1400" dirty="0">
                <a:solidFill>
                  <a:schemeClr val="tx1"/>
                </a:solidFill>
                <a:latin typeface="微軟正黑體" pitchFamily="34" charset="-120"/>
                <a:ea typeface="微軟正黑體" pitchFamily="34" charset="-120"/>
                <a:cs typeface="Arial" charset="0"/>
              </a:rPr>
              <a:t>(</a:t>
            </a:r>
            <a:r>
              <a:rPr lang="zh-TW" altLang="en-US" sz="1400">
                <a:solidFill>
                  <a:schemeClr val="tx1"/>
                </a:solidFill>
                <a:latin typeface="微軟正黑體" pitchFamily="34" charset="-120"/>
                <a:ea typeface="微軟正黑體" pitchFamily="34" charset="-120"/>
                <a:cs typeface="Arial" charset="0"/>
              </a:rPr>
              <a:t>如</a:t>
            </a:r>
            <a:r>
              <a:rPr lang="en-US" altLang="zh-TW" sz="1400" smtClean="0">
                <a:solidFill>
                  <a:schemeClr val="tx1"/>
                </a:solidFill>
                <a:latin typeface="微軟正黑體" pitchFamily="34" charset="-120"/>
                <a:ea typeface="微軟正黑體" pitchFamily="34" charset="-120"/>
                <a:cs typeface="Arial" charset="0"/>
              </a:rPr>
              <a:t>IVA</a:t>
            </a:r>
            <a:r>
              <a:rPr lang="zh-TW" altLang="en-US" sz="1400" smtClean="0">
                <a:solidFill>
                  <a:schemeClr val="tx1"/>
                </a:solidFill>
                <a:latin typeface="微軟正黑體" pitchFamily="34" charset="-120"/>
                <a:ea typeface="微軟正黑體" pitchFamily="34" charset="-120"/>
                <a:cs typeface="Arial" charset="0"/>
              </a:rPr>
              <a:t>、动态</a:t>
            </a:r>
            <a:r>
              <a:rPr lang="en-US" altLang="zh-TW" sz="1400" smtClean="0">
                <a:solidFill>
                  <a:schemeClr val="tx1"/>
                </a:solidFill>
                <a:latin typeface="微軟正黑體" pitchFamily="34" charset="-120"/>
                <a:ea typeface="微軟正黑體" pitchFamily="34" charset="-120"/>
                <a:cs typeface="Arial" charset="0"/>
              </a:rPr>
              <a:t>e-map</a:t>
            </a:r>
            <a:r>
              <a:rPr lang="en-US" altLang="zh-TW" sz="1400" dirty="0">
                <a:solidFill>
                  <a:schemeClr val="tx1"/>
                </a:solidFill>
                <a:latin typeface="微軟正黑體" pitchFamily="34" charset="-120"/>
                <a:ea typeface="微軟正黑體" pitchFamily="34" charset="-120"/>
                <a:cs typeface="Arial" charset="0"/>
              </a:rPr>
              <a:t>)</a:t>
            </a:r>
          </a:p>
          <a:p>
            <a:pPr algn="ctr">
              <a:defRPr/>
            </a:pP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zh-CN" altLang="en-US" sz="1400" smtClean="0">
                <a:solidFill>
                  <a:schemeClr val="tx1"/>
                </a:solidFill>
                <a:latin typeface="微軟正黑體" pitchFamily="34" charset="-120"/>
                <a:ea typeface="微軟正黑體" pitchFamily="34" charset="-120"/>
                <a:cs typeface="Arial" charset="0"/>
              </a:rPr>
              <a:t>进阶的集中化管理科技</a:t>
            </a: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en-US" altLang="zh-TW" sz="1400" dirty="0">
                <a:solidFill>
                  <a:schemeClr val="tx1"/>
                </a:solidFill>
                <a:latin typeface="微軟正黑體" pitchFamily="34" charset="-120"/>
                <a:ea typeface="微軟正黑體" pitchFamily="34" charset="-120"/>
                <a:cs typeface="Arial" charset="0"/>
              </a:rPr>
              <a:t>(</a:t>
            </a:r>
            <a:r>
              <a:rPr lang="zh-TW" altLang="en-US" sz="1400">
                <a:solidFill>
                  <a:schemeClr val="tx1"/>
                </a:solidFill>
                <a:latin typeface="微軟正黑體" pitchFamily="34" charset="-120"/>
                <a:ea typeface="微軟正黑體" pitchFamily="34" charset="-120"/>
                <a:cs typeface="Arial" charset="0"/>
              </a:rPr>
              <a:t>如</a:t>
            </a:r>
            <a:r>
              <a:rPr lang="en-US" altLang="zh-TW" sz="1400" smtClean="0">
                <a:solidFill>
                  <a:schemeClr val="tx1"/>
                </a:solidFill>
                <a:latin typeface="微軟正黑體" pitchFamily="34" charset="-120"/>
                <a:ea typeface="微軟正黑體" pitchFamily="34" charset="-120"/>
                <a:cs typeface="Arial" charset="0"/>
              </a:rPr>
              <a:t>CMS</a:t>
            </a:r>
            <a:r>
              <a:rPr lang="zh-CN" altLang="en-US" sz="1400" smtClean="0">
                <a:solidFill>
                  <a:schemeClr val="tx1"/>
                </a:solidFill>
                <a:latin typeface="微軟正黑體" pitchFamily="34" charset="-120"/>
                <a:ea typeface="微軟正黑體" pitchFamily="34" charset="-120"/>
                <a:cs typeface="Arial" charset="0"/>
              </a:rPr>
              <a:t>、多服务器监看</a:t>
            </a:r>
            <a:r>
              <a:rPr lang="en-US" altLang="zh-TW" sz="1400" smtClean="0">
                <a:solidFill>
                  <a:schemeClr val="tx1"/>
                </a:solidFill>
                <a:latin typeface="微軟正黑體" pitchFamily="34" charset="-120"/>
                <a:ea typeface="微軟正黑體" pitchFamily="34" charset="-120"/>
                <a:cs typeface="Arial" charset="0"/>
              </a:rPr>
              <a:t>)</a:t>
            </a:r>
            <a:endParaRPr lang="zh-TW" altLang="en-US" sz="1400" dirty="0">
              <a:solidFill>
                <a:schemeClr val="tx1"/>
              </a:solidFill>
              <a:latin typeface="微軟正黑體" pitchFamily="34" charset="-120"/>
              <a:ea typeface="微軟正黑體" pitchFamily="34" charset="-120"/>
              <a:cs typeface="Arial" charset="0"/>
            </a:endParaRPr>
          </a:p>
        </p:txBody>
      </p:sp>
      <p:sp>
        <p:nvSpPr>
          <p:cNvPr id="48" name="圓角矩形 6"/>
          <p:cNvSpPr/>
          <p:nvPr/>
        </p:nvSpPr>
        <p:spPr>
          <a:xfrm>
            <a:off x="6011863" y="1305272"/>
            <a:ext cx="2952750" cy="45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zh-TW" altLang="en-US" sz="2800" b="1" smtClean="0">
                <a:solidFill>
                  <a:schemeClr val="tx1"/>
                </a:solidFill>
                <a:latin typeface="微軟正黑體" pitchFamily="34" charset="-120"/>
                <a:ea typeface="微軟正黑體" pitchFamily="34" charset="-120"/>
                <a:cs typeface="Arial" charset="0"/>
              </a:rPr>
              <a:t>硬件</a:t>
            </a:r>
            <a:endParaRPr lang="zh-TW" altLang="zh-TW" sz="2800" b="1" dirty="0">
              <a:solidFill>
                <a:schemeClr val="tx1"/>
              </a:solidFill>
              <a:latin typeface="微軟正黑體" pitchFamily="34" charset="-120"/>
              <a:ea typeface="微軟正黑體" pitchFamily="34" charset="-120"/>
              <a:cs typeface="Arial" charset="0"/>
            </a:endParaRPr>
          </a:p>
          <a:p>
            <a:pPr algn="ctr">
              <a:defRPr/>
            </a:pP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zh-CN" altLang="en-US" sz="1400" smtClean="0">
                <a:solidFill>
                  <a:schemeClr val="tx1"/>
                </a:solidFill>
                <a:latin typeface="微軟正黑體" pitchFamily="34" charset="-120"/>
                <a:ea typeface="微軟正黑體" pitchFamily="34" charset="-120"/>
                <a:cs typeface="Arial" charset="0"/>
              </a:rPr>
              <a:t>专业硬件机构研发团队</a:t>
            </a:r>
            <a:endParaRPr lang="zh-TW" altLang="en-US" sz="1400" dirty="0">
              <a:solidFill>
                <a:schemeClr val="tx1"/>
              </a:solidFill>
              <a:latin typeface="微軟正黑體" pitchFamily="34" charset="-120"/>
              <a:ea typeface="微軟正黑體" pitchFamily="34" charset="-120"/>
              <a:cs typeface="Arial" charset="0"/>
            </a:endParaRPr>
          </a:p>
          <a:p>
            <a:pPr algn="ctr">
              <a:defRPr/>
            </a:pPr>
            <a:endParaRPr lang="zh-TW" altLang="zh-TW" sz="1400" dirty="0">
              <a:solidFill>
                <a:schemeClr val="tx1"/>
              </a:solidFill>
              <a:latin typeface="微軟正黑體" pitchFamily="34" charset="-120"/>
              <a:ea typeface="微軟正黑體" pitchFamily="34" charset="-120"/>
              <a:cs typeface="Arial" charset="0"/>
            </a:endParaRPr>
          </a:p>
          <a:p>
            <a:pPr algn="ctr">
              <a:defRPr/>
            </a:pPr>
            <a:r>
              <a:rPr lang="zh-CN" altLang="en-US" sz="1400" smtClean="0">
                <a:solidFill>
                  <a:schemeClr val="tx1"/>
                </a:solidFill>
                <a:latin typeface="微軟正黑體" pitchFamily="34" charset="-120"/>
                <a:ea typeface="微軟正黑體" pitchFamily="34" charset="-120"/>
                <a:cs typeface="Arial" charset="0"/>
              </a:rPr>
              <a:t>工业级监控专用嵌入式主板</a:t>
            </a:r>
            <a:endParaRPr lang="zh-TW" altLang="en-US" sz="1400" dirty="0">
              <a:solidFill>
                <a:schemeClr val="tx1"/>
              </a:solidFill>
              <a:latin typeface="微軟正黑體" pitchFamily="34" charset="-120"/>
              <a:ea typeface="微軟正黑體" pitchFamily="34" charset="-120"/>
              <a:cs typeface="Arial" charset="0"/>
            </a:endParaRPr>
          </a:p>
          <a:p>
            <a:pPr algn="ctr">
              <a:defRPr/>
            </a:pPr>
            <a:endParaRPr lang="zh-TW" altLang="zh-TW" sz="1400" dirty="0">
              <a:solidFill>
                <a:schemeClr val="tx1"/>
              </a:solidFill>
              <a:latin typeface="微軟正黑體" pitchFamily="34" charset="-120"/>
              <a:ea typeface="微軟正黑體" pitchFamily="34" charset="-120"/>
              <a:cs typeface="Arial" charset="0"/>
            </a:endParaRPr>
          </a:p>
          <a:p>
            <a:pPr algn="ctr">
              <a:defRPr/>
            </a:pPr>
            <a:r>
              <a:rPr lang="zh-CN" altLang="en-US" sz="1400" smtClean="0">
                <a:solidFill>
                  <a:schemeClr val="tx1"/>
                </a:solidFill>
                <a:latin typeface="微軟正黑體" pitchFamily="34" charset="-120"/>
                <a:ea typeface="微軟正黑體" pitchFamily="34" charset="-120"/>
                <a:cs typeface="Arial" charset="0"/>
              </a:rPr>
              <a:t>与世界主要的芯片组厂商合作</a:t>
            </a:r>
            <a:endParaRPr lang="zh-TW" altLang="en-US" sz="1400" dirty="0">
              <a:solidFill>
                <a:schemeClr val="tx1"/>
              </a:solidFill>
              <a:latin typeface="微軟正黑體" pitchFamily="34" charset="-120"/>
              <a:ea typeface="微軟正黑體" pitchFamily="34" charset="-120"/>
              <a:cs typeface="Arial" charset="0"/>
            </a:endParaRPr>
          </a:p>
          <a:p>
            <a:pPr algn="ctr">
              <a:defRPr/>
            </a:pPr>
            <a:endParaRPr lang="zh-TW" altLang="en-US" sz="1400" dirty="0">
              <a:solidFill>
                <a:schemeClr val="tx1"/>
              </a:solidFill>
              <a:latin typeface="微軟正黑體" pitchFamily="34" charset="-120"/>
              <a:ea typeface="微軟正黑體" pitchFamily="34" charset="-120"/>
              <a:cs typeface="Arial" charset="0"/>
            </a:endParaRPr>
          </a:p>
          <a:p>
            <a:pPr algn="ctr">
              <a:defRPr/>
            </a:pPr>
            <a:endParaRPr lang="zh-TW" altLang="en-US" sz="1400" dirty="0">
              <a:solidFill>
                <a:schemeClr val="tx1"/>
              </a:solidFill>
              <a:latin typeface="微軟正黑體" pitchFamily="34" charset="-120"/>
              <a:ea typeface="微軟正黑體" pitchFamily="34" charset="-120"/>
              <a:cs typeface="Arial" charset="0"/>
            </a:endParaRPr>
          </a:p>
          <a:p>
            <a:pPr algn="ctr">
              <a:defRPr/>
            </a:pPr>
            <a:endParaRPr lang="zh-TW" altLang="zh-TW" sz="1400" dirty="0">
              <a:solidFill>
                <a:schemeClr val="tx1"/>
              </a:solidFill>
              <a:latin typeface="微軟正黑體" pitchFamily="34" charset="-120"/>
              <a:ea typeface="微軟正黑體" pitchFamily="34" charset="-120"/>
              <a:cs typeface="Arial" charset="0"/>
            </a:endParaRPr>
          </a:p>
          <a:p>
            <a:pPr algn="ctr">
              <a:defRPr/>
            </a:pPr>
            <a:r>
              <a:rPr lang="zh-TW" altLang="zh-TW" sz="1400" dirty="0">
                <a:solidFill>
                  <a:schemeClr val="tx1"/>
                </a:solidFill>
                <a:latin typeface="微軟正黑體" pitchFamily="34" charset="-120"/>
                <a:ea typeface="微軟正黑體" pitchFamily="34" charset="-120"/>
                <a:cs typeface="Arial" charset="0"/>
              </a:rPr>
              <a:t>主</a:t>
            </a:r>
            <a:r>
              <a:rPr lang="zh-TW" altLang="zh-TW" sz="1400">
                <a:solidFill>
                  <a:schemeClr val="tx1"/>
                </a:solidFill>
                <a:latin typeface="微軟正黑體" pitchFamily="34" charset="-120"/>
                <a:ea typeface="微軟正黑體" pitchFamily="34" charset="-120"/>
                <a:cs typeface="Arial" charset="0"/>
              </a:rPr>
              <a:t>板</a:t>
            </a:r>
            <a:r>
              <a:rPr lang="en-US" altLang="zh-TW" sz="1400" smtClean="0">
                <a:solidFill>
                  <a:schemeClr val="tx1"/>
                </a:solidFill>
                <a:latin typeface="微軟正黑體" pitchFamily="34" charset="-120"/>
                <a:ea typeface="微軟正黑體" pitchFamily="34" charset="-120"/>
                <a:cs typeface="Arial" charset="0"/>
              </a:rPr>
              <a:t>/</a:t>
            </a:r>
            <a:r>
              <a:rPr lang="zh-TW" altLang="en-US" sz="1400" smtClean="0">
                <a:solidFill>
                  <a:schemeClr val="tx1"/>
                </a:solidFill>
                <a:latin typeface="微軟正黑體" pitchFamily="34" charset="-120"/>
                <a:ea typeface="微軟正黑體" pitchFamily="34" charset="-120"/>
                <a:cs typeface="Arial" charset="0"/>
              </a:rPr>
              <a:t>热流</a:t>
            </a:r>
            <a:r>
              <a:rPr lang="en-US" altLang="zh-TW" sz="1400" smtClean="0">
                <a:solidFill>
                  <a:schemeClr val="tx1"/>
                </a:solidFill>
                <a:latin typeface="微軟正黑體" pitchFamily="34" charset="-120"/>
                <a:ea typeface="微軟正黑體" pitchFamily="34" charset="-120"/>
                <a:cs typeface="Arial" charset="0"/>
              </a:rPr>
              <a:t>/</a:t>
            </a:r>
            <a:r>
              <a:rPr lang="zh-CN" altLang="en-US" sz="1400" smtClean="0">
                <a:solidFill>
                  <a:schemeClr val="tx1"/>
                </a:solidFill>
                <a:latin typeface="微軟正黑體" pitchFamily="34" charset="-120"/>
                <a:ea typeface="微軟正黑體" pitchFamily="34" charset="-120"/>
                <a:cs typeface="Arial" charset="0"/>
              </a:rPr>
              <a:t>机构 一体考虑设计</a:t>
            </a:r>
            <a:endParaRPr lang="zh-TW" altLang="en-US" sz="1400" dirty="0">
              <a:solidFill>
                <a:schemeClr val="tx1"/>
              </a:solidFill>
              <a:latin typeface="微軟正黑體" pitchFamily="34" charset="-120"/>
              <a:ea typeface="微軟正黑體" pitchFamily="34" charset="-120"/>
              <a:cs typeface="Arial" charset="0"/>
            </a:endParaRPr>
          </a:p>
          <a:p>
            <a:pPr algn="ctr">
              <a:defRPr/>
            </a:pPr>
            <a:endParaRPr lang="zh-TW" altLang="en-US" sz="1400" dirty="0">
              <a:solidFill>
                <a:schemeClr val="tx1"/>
              </a:solidFill>
              <a:latin typeface="微軟正黑體" pitchFamily="34" charset="-120"/>
              <a:ea typeface="微軟正黑體" pitchFamily="34" charset="-120"/>
              <a:cs typeface="Arial" charset="0"/>
            </a:endParaRPr>
          </a:p>
          <a:p>
            <a:pPr algn="ctr">
              <a:defRPr/>
            </a:pPr>
            <a:r>
              <a:rPr lang="zh-CN" altLang="en-US" sz="1400" smtClean="0">
                <a:solidFill>
                  <a:schemeClr val="tx1"/>
                </a:solidFill>
                <a:latin typeface="微軟正黑體" pitchFamily="34" charset="-120"/>
                <a:ea typeface="微軟正黑體" pitchFamily="34" charset="-120"/>
                <a:cs typeface="Arial" charset="0"/>
              </a:rPr>
              <a:t>工业级的压力、可靠性、效能、功能、兼容性、</a:t>
            </a:r>
            <a:r>
              <a:rPr lang="en-US" altLang="zh-TW" sz="1400" smtClean="0">
                <a:solidFill>
                  <a:schemeClr val="tx1"/>
                </a:solidFill>
                <a:latin typeface="微軟正黑體" pitchFamily="34" charset="-120"/>
                <a:ea typeface="微軟正黑體" pitchFamily="34" charset="-120"/>
                <a:cs typeface="Arial" charset="0"/>
              </a:rPr>
              <a:t>EMI</a:t>
            </a:r>
            <a:r>
              <a:rPr lang="zh-TW" altLang="en-US" sz="1400" smtClean="0">
                <a:solidFill>
                  <a:schemeClr val="tx1"/>
                </a:solidFill>
                <a:latin typeface="微軟正黑體" pitchFamily="34" charset="-120"/>
                <a:ea typeface="微軟正黑體" pitchFamily="34" charset="-120"/>
                <a:cs typeface="Arial" charset="0"/>
              </a:rPr>
              <a:t>测试</a:t>
            </a:r>
            <a:endParaRPr lang="en-US" altLang="zh-TW" sz="1400" dirty="0">
              <a:solidFill>
                <a:schemeClr val="tx1"/>
              </a:solidFill>
              <a:latin typeface="微軟正黑體" pitchFamily="34" charset="-120"/>
              <a:ea typeface="微軟正黑體" pitchFamily="34" charset="-120"/>
              <a:cs typeface="Arial" charset="0"/>
            </a:endParaRPr>
          </a:p>
        </p:txBody>
      </p:sp>
      <p:pic>
        <p:nvPicPr>
          <p:cNvPr id="46086" name="Picture 4" descr="http://pic.socgame.com.tw/jenova/2007_06/intel_logo_02.jpg"/>
          <p:cNvPicPr>
            <a:picLocks noChangeAspect="1" noChangeArrowheads="1"/>
          </p:cNvPicPr>
          <p:nvPr/>
        </p:nvPicPr>
        <p:blipFill>
          <a:blip r:embed="rId3" cstate="print"/>
          <a:srcRect/>
          <a:stretch>
            <a:fillRect/>
          </a:stretch>
        </p:blipFill>
        <p:spPr bwMode="auto">
          <a:xfrm>
            <a:off x="6732588" y="3357910"/>
            <a:ext cx="461962" cy="304800"/>
          </a:xfrm>
          <a:prstGeom prst="rect">
            <a:avLst/>
          </a:prstGeom>
          <a:noFill/>
          <a:ln w="9525">
            <a:noFill/>
            <a:miter lim="800000"/>
            <a:headEnd/>
            <a:tailEnd/>
          </a:ln>
        </p:spPr>
      </p:pic>
      <p:pic>
        <p:nvPicPr>
          <p:cNvPr id="46087" name="Picture 2" descr="D:\qnap\office\pic\other\marvell.jpg"/>
          <p:cNvPicPr>
            <a:picLocks noChangeAspect="1" noChangeArrowheads="1"/>
          </p:cNvPicPr>
          <p:nvPr/>
        </p:nvPicPr>
        <p:blipFill>
          <a:blip r:embed="rId4" cstate="print"/>
          <a:srcRect/>
          <a:stretch>
            <a:fillRect/>
          </a:stretch>
        </p:blipFill>
        <p:spPr bwMode="auto">
          <a:xfrm>
            <a:off x="7235825" y="3284885"/>
            <a:ext cx="776288" cy="522287"/>
          </a:xfrm>
          <a:prstGeom prst="rect">
            <a:avLst/>
          </a:prstGeom>
          <a:noFill/>
          <a:ln w="9525">
            <a:noFill/>
            <a:miter lim="800000"/>
            <a:headEnd/>
            <a:tailEnd/>
          </a:ln>
        </p:spPr>
      </p:pic>
      <p:sp>
        <p:nvSpPr>
          <p:cNvPr id="44" name="圓角矩形 43"/>
          <p:cNvSpPr/>
          <p:nvPr/>
        </p:nvSpPr>
        <p:spPr bwMode="auto">
          <a:xfrm>
            <a:off x="3203575" y="1268760"/>
            <a:ext cx="2511425" cy="457200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pPr algn="ctr">
              <a:defRPr/>
            </a:pPr>
            <a:r>
              <a:rPr lang="zh-TW" altLang="en-US" sz="2800" b="1" dirty="0">
                <a:solidFill>
                  <a:schemeClr val="tx1"/>
                </a:solidFill>
                <a:ea typeface="微軟正黑體" pitchFamily="34" charset="-120"/>
                <a:cs typeface="Arial" charset="0"/>
              </a:rPr>
              <a:t>整合</a:t>
            </a:r>
          </a:p>
          <a:p>
            <a:pPr algn="ctr">
              <a:defRPr/>
            </a:pPr>
            <a:endParaRPr lang="en-US" altLang="zh-TW" sz="1400" dirty="0">
              <a:solidFill>
                <a:schemeClr val="tx1"/>
              </a:solidFill>
              <a:ea typeface="微軟正黑體" pitchFamily="34" charset="-120"/>
              <a:cs typeface="Arial" charset="0"/>
            </a:endParaRPr>
          </a:p>
          <a:p>
            <a:pPr algn="ctr">
              <a:defRPr/>
            </a:pPr>
            <a:r>
              <a:rPr lang="zh-TW" altLang="en-US" sz="1400" smtClean="0">
                <a:solidFill>
                  <a:schemeClr val="tx1"/>
                </a:solidFill>
                <a:ea typeface="微軟正黑體" pitchFamily="34" charset="-120"/>
                <a:cs typeface="Arial" charset="0"/>
              </a:rPr>
              <a:t>摄影机整合</a:t>
            </a:r>
            <a:endParaRPr lang="zh-TW" altLang="en-US" sz="1400" dirty="0">
              <a:solidFill>
                <a:schemeClr val="tx1"/>
              </a:solidFill>
              <a:ea typeface="微軟正黑體" pitchFamily="34" charset="-120"/>
              <a:cs typeface="Arial" charset="0"/>
            </a:endParaRPr>
          </a:p>
          <a:p>
            <a:pPr algn="ctr">
              <a:defRPr/>
            </a:pPr>
            <a:endParaRPr lang="en-US" altLang="zh-TW" sz="1200" dirty="0">
              <a:solidFill>
                <a:schemeClr val="tx1"/>
              </a:solidFill>
              <a:ea typeface="微軟正黑體" pitchFamily="34" charset="-120"/>
              <a:cs typeface="Arial" charset="0"/>
            </a:endParaRPr>
          </a:p>
          <a:p>
            <a:pPr algn="ctr">
              <a:defRPr/>
            </a:pPr>
            <a:endParaRPr lang="en-US" altLang="zh-TW" sz="1200" dirty="0">
              <a:solidFill>
                <a:schemeClr val="tx1"/>
              </a:solidFill>
              <a:ea typeface="微軟正黑體" pitchFamily="34" charset="-120"/>
              <a:cs typeface="Arial" charset="0"/>
            </a:endParaRPr>
          </a:p>
          <a:p>
            <a:pPr algn="ctr">
              <a:defRPr/>
            </a:pPr>
            <a:endParaRPr lang="en-US" altLang="zh-TW" sz="1200" dirty="0">
              <a:solidFill>
                <a:schemeClr val="tx1"/>
              </a:solidFill>
              <a:ea typeface="微軟正黑體" pitchFamily="34" charset="-120"/>
              <a:cs typeface="Arial" charset="0"/>
            </a:endParaRPr>
          </a:p>
          <a:p>
            <a:pPr algn="ctr">
              <a:defRPr/>
            </a:pPr>
            <a:endParaRPr lang="en-US" altLang="zh-TW" sz="1200" dirty="0">
              <a:solidFill>
                <a:schemeClr val="tx1"/>
              </a:solidFill>
              <a:ea typeface="微軟正黑體" pitchFamily="34" charset="-120"/>
              <a:cs typeface="Arial" charset="0"/>
            </a:endParaRPr>
          </a:p>
          <a:p>
            <a:pPr algn="ctr">
              <a:defRPr/>
            </a:pPr>
            <a:endParaRPr lang="en-US" altLang="zh-TW" sz="1200" dirty="0">
              <a:solidFill>
                <a:schemeClr val="tx1"/>
              </a:solidFill>
              <a:ea typeface="微軟正黑體" pitchFamily="34" charset="-120"/>
              <a:cs typeface="Arial" charset="0"/>
            </a:endParaRPr>
          </a:p>
          <a:p>
            <a:pPr algn="ctr">
              <a:defRPr/>
            </a:pPr>
            <a:endParaRPr lang="zh-TW" altLang="en-US" sz="1200" dirty="0">
              <a:solidFill>
                <a:schemeClr val="tx1"/>
              </a:solidFill>
              <a:ea typeface="微軟正黑體" pitchFamily="34" charset="-120"/>
              <a:cs typeface="Arial" charset="0"/>
            </a:endParaRPr>
          </a:p>
        </p:txBody>
      </p:sp>
      <p:sp>
        <p:nvSpPr>
          <p:cNvPr id="46089" name="文字方塊 147"/>
          <p:cNvSpPr txBox="1">
            <a:spLocks noChangeArrowheads="1"/>
          </p:cNvSpPr>
          <p:nvPr/>
        </p:nvSpPr>
        <p:spPr bwMode="auto">
          <a:xfrm>
            <a:off x="3636963" y="4896197"/>
            <a:ext cx="1606550" cy="304800"/>
          </a:xfrm>
          <a:prstGeom prst="rect">
            <a:avLst/>
          </a:prstGeom>
          <a:noFill/>
          <a:ln w="9525">
            <a:noFill/>
            <a:miter lim="800000"/>
            <a:headEnd/>
            <a:tailEnd/>
          </a:ln>
        </p:spPr>
        <p:txBody>
          <a:bodyPr wrap="none">
            <a:spAutoFit/>
          </a:bodyPr>
          <a:lstStyle/>
          <a:p>
            <a:pPr algn="ctr"/>
            <a:r>
              <a:rPr lang="zh-CN" altLang="en-US" sz="1400" smtClean="0">
                <a:latin typeface="Calibri" pitchFamily="34" charset="0"/>
                <a:ea typeface="微軟正黑體" pitchFamily="34" charset="-120"/>
                <a:cs typeface="Verdana" pitchFamily="34" charset="0"/>
              </a:rPr>
              <a:t>长时间兼容性测试</a:t>
            </a:r>
            <a:endParaRPr lang="en-US" altLang="zh-TW" sz="1400">
              <a:latin typeface="Calibri" pitchFamily="34" charset="0"/>
              <a:ea typeface="微軟正黑體" pitchFamily="34" charset="-120"/>
              <a:cs typeface="Verdana" pitchFamily="34" charset="0"/>
            </a:endParaRPr>
          </a:p>
        </p:txBody>
      </p:sp>
      <p:pic>
        <p:nvPicPr>
          <p:cNvPr id="46090" name="圖片 9" descr="DSC04241.jpg"/>
          <p:cNvPicPr>
            <a:picLocks noChangeAspect="1"/>
          </p:cNvPicPr>
          <p:nvPr/>
        </p:nvPicPr>
        <p:blipFill>
          <a:blip r:embed="rId5" cstate="print"/>
          <a:srcRect b="185"/>
          <a:stretch>
            <a:fillRect/>
          </a:stretch>
        </p:blipFill>
        <p:spPr bwMode="auto">
          <a:xfrm>
            <a:off x="3132138" y="5229572"/>
            <a:ext cx="1458912" cy="1008063"/>
          </a:xfrm>
          <a:prstGeom prst="rect">
            <a:avLst/>
          </a:prstGeom>
          <a:noFill/>
          <a:ln w="9525">
            <a:noFill/>
            <a:miter lim="800000"/>
            <a:headEnd/>
            <a:tailEnd/>
          </a:ln>
        </p:spPr>
      </p:pic>
      <p:pic>
        <p:nvPicPr>
          <p:cNvPr id="46091" name="圖片 12" descr="DSC04244.jpg"/>
          <p:cNvPicPr>
            <a:picLocks noChangeAspect="1"/>
          </p:cNvPicPr>
          <p:nvPr/>
        </p:nvPicPr>
        <p:blipFill>
          <a:blip r:embed="rId6" cstate="print"/>
          <a:srcRect b="102"/>
          <a:stretch>
            <a:fillRect/>
          </a:stretch>
        </p:blipFill>
        <p:spPr bwMode="auto">
          <a:xfrm>
            <a:off x="4500563" y="5229572"/>
            <a:ext cx="1474787" cy="1008063"/>
          </a:xfrm>
          <a:prstGeom prst="rect">
            <a:avLst/>
          </a:prstGeom>
          <a:noFill/>
          <a:ln w="9525">
            <a:noFill/>
            <a:miter lim="800000"/>
            <a:headEnd/>
            <a:tailEnd/>
          </a:ln>
        </p:spPr>
      </p:pic>
      <p:grpSp>
        <p:nvGrpSpPr>
          <p:cNvPr id="2" name="群組 156"/>
          <p:cNvGrpSpPr>
            <a:grpSpLocks/>
          </p:cNvGrpSpPr>
          <p:nvPr/>
        </p:nvGrpSpPr>
        <p:grpSpPr bwMode="auto">
          <a:xfrm>
            <a:off x="2905125" y="2273647"/>
            <a:ext cx="3251200" cy="2595563"/>
            <a:chOff x="637816" y="2492896"/>
            <a:chExt cx="3430128" cy="2740229"/>
          </a:xfrm>
        </p:grpSpPr>
        <p:pic>
          <p:nvPicPr>
            <p:cNvPr id="46093" name="圖片 64" descr="Videosec.jpg"/>
            <p:cNvPicPr>
              <a:picLocks noChangeAspect="1"/>
            </p:cNvPicPr>
            <p:nvPr/>
          </p:nvPicPr>
          <p:blipFill>
            <a:blip r:embed="rId7" cstate="print"/>
            <a:srcRect/>
            <a:stretch>
              <a:fillRect/>
            </a:stretch>
          </p:blipFill>
          <p:spPr bwMode="auto">
            <a:xfrm>
              <a:off x="2534740" y="4796890"/>
              <a:ext cx="600706" cy="137632"/>
            </a:xfrm>
            <a:prstGeom prst="rect">
              <a:avLst/>
            </a:prstGeom>
            <a:noFill/>
            <a:ln w="9525">
              <a:noFill/>
              <a:miter lim="800000"/>
              <a:headEnd/>
              <a:tailEnd/>
            </a:ln>
          </p:spPr>
        </p:pic>
        <p:pic>
          <p:nvPicPr>
            <p:cNvPr id="46094" name="圖片 45" descr="honeywell logo.jpg"/>
            <p:cNvPicPr>
              <a:picLocks noChangeAspect="1"/>
            </p:cNvPicPr>
            <p:nvPr/>
          </p:nvPicPr>
          <p:blipFill>
            <a:blip r:embed="rId8" cstate="print"/>
            <a:srcRect/>
            <a:stretch>
              <a:fillRect/>
            </a:stretch>
          </p:blipFill>
          <p:spPr bwMode="auto">
            <a:xfrm>
              <a:off x="827113" y="3648687"/>
              <a:ext cx="792560" cy="151343"/>
            </a:xfrm>
            <a:prstGeom prst="rect">
              <a:avLst/>
            </a:prstGeom>
            <a:noFill/>
            <a:ln w="9525">
              <a:noFill/>
              <a:miter lim="800000"/>
              <a:headEnd/>
              <a:tailEnd/>
            </a:ln>
          </p:spPr>
        </p:pic>
        <p:pic>
          <p:nvPicPr>
            <p:cNvPr id="46095" name="圖片 46" descr="pelco.jpg"/>
            <p:cNvPicPr>
              <a:picLocks noChangeAspect="1"/>
            </p:cNvPicPr>
            <p:nvPr/>
          </p:nvPicPr>
          <p:blipFill>
            <a:blip r:embed="rId9" cstate="print"/>
            <a:srcRect/>
            <a:stretch>
              <a:fillRect/>
            </a:stretch>
          </p:blipFill>
          <p:spPr bwMode="auto">
            <a:xfrm>
              <a:off x="3275856" y="4149080"/>
              <a:ext cx="610955" cy="267066"/>
            </a:xfrm>
            <a:prstGeom prst="rect">
              <a:avLst/>
            </a:prstGeom>
            <a:noFill/>
            <a:ln w="9525">
              <a:noFill/>
              <a:miter lim="800000"/>
              <a:headEnd/>
              <a:tailEnd/>
            </a:ln>
          </p:spPr>
        </p:pic>
        <p:pic>
          <p:nvPicPr>
            <p:cNvPr id="46096" name="圖片 86" descr="question.PNG"/>
            <p:cNvPicPr>
              <a:picLocks noChangeAspect="1"/>
            </p:cNvPicPr>
            <p:nvPr/>
          </p:nvPicPr>
          <p:blipFill>
            <a:blip r:embed="rId10" cstate="print"/>
            <a:srcRect/>
            <a:stretch>
              <a:fillRect/>
            </a:stretch>
          </p:blipFill>
          <p:spPr bwMode="auto">
            <a:xfrm>
              <a:off x="3203848" y="4437112"/>
              <a:ext cx="813590" cy="291957"/>
            </a:xfrm>
            <a:prstGeom prst="rect">
              <a:avLst/>
            </a:prstGeom>
            <a:noFill/>
            <a:ln w="9525">
              <a:noFill/>
              <a:miter lim="800000"/>
              <a:headEnd/>
              <a:tailEnd/>
            </a:ln>
          </p:spPr>
        </p:pic>
        <p:pic>
          <p:nvPicPr>
            <p:cNvPr id="46097" name="圖片 87" descr="question.PNG"/>
            <p:cNvPicPr>
              <a:picLocks noChangeAspect="1"/>
            </p:cNvPicPr>
            <p:nvPr/>
          </p:nvPicPr>
          <p:blipFill>
            <a:blip r:embed="rId11" cstate="print"/>
            <a:srcRect/>
            <a:stretch>
              <a:fillRect/>
            </a:stretch>
          </p:blipFill>
          <p:spPr bwMode="auto">
            <a:xfrm>
              <a:off x="831761" y="4721219"/>
              <a:ext cx="813589" cy="291957"/>
            </a:xfrm>
            <a:prstGeom prst="rect">
              <a:avLst/>
            </a:prstGeom>
            <a:noFill/>
            <a:ln w="9525">
              <a:noFill/>
              <a:miter lim="800000"/>
              <a:headEnd/>
              <a:tailEnd/>
            </a:ln>
          </p:spPr>
        </p:pic>
        <p:pic>
          <p:nvPicPr>
            <p:cNvPr id="46098" name="圖片 88" descr="question.PNG"/>
            <p:cNvPicPr>
              <a:picLocks noChangeAspect="1"/>
            </p:cNvPicPr>
            <p:nvPr/>
          </p:nvPicPr>
          <p:blipFill>
            <a:blip r:embed="rId12" cstate="print"/>
            <a:srcRect/>
            <a:stretch>
              <a:fillRect/>
            </a:stretch>
          </p:blipFill>
          <p:spPr bwMode="auto">
            <a:xfrm>
              <a:off x="1619672" y="4721219"/>
              <a:ext cx="813590" cy="291957"/>
            </a:xfrm>
            <a:prstGeom prst="rect">
              <a:avLst/>
            </a:prstGeom>
            <a:noFill/>
            <a:ln w="9525">
              <a:noFill/>
              <a:miter lim="800000"/>
              <a:headEnd/>
              <a:tailEnd/>
            </a:ln>
          </p:spPr>
        </p:pic>
        <p:pic>
          <p:nvPicPr>
            <p:cNvPr id="46099" name="圖片 64" descr="question.PNG"/>
            <p:cNvPicPr>
              <a:picLocks noChangeAspect="1"/>
            </p:cNvPicPr>
            <p:nvPr/>
          </p:nvPicPr>
          <p:blipFill>
            <a:blip r:embed="rId13" cstate="print"/>
            <a:srcRect/>
            <a:stretch>
              <a:fillRect/>
            </a:stretch>
          </p:blipFill>
          <p:spPr bwMode="auto">
            <a:xfrm>
              <a:off x="2411760" y="2780928"/>
              <a:ext cx="785668" cy="266759"/>
            </a:xfrm>
            <a:prstGeom prst="rect">
              <a:avLst/>
            </a:prstGeom>
            <a:noFill/>
            <a:ln w="9525">
              <a:noFill/>
              <a:miter lim="800000"/>
              <a:headEnd/>
              <a:tailEnd/>
            </a:ln>
          </p:spPr>
        </p:pic>
        <p:pic>
          <p:nvPicPr>
            <p:cNvPr id="46100" name="圖片 65" descr="question.PNG"/>
            <p:cNvPicPr>
              <a:picLocks noChangeAspect="1"/>
            </p:cNvPicPr>
            <p:nvPr/>
          </p:nvPicPr>
          <p:blipFill>
            <a:blip r:embed="rId14" cstate="print"/>
            <a:srcRect/>
            <a:stretch>
              <a:fillRect/>
            </a:stretch>
          </p:blipFill>
          <p:spPr bwMode="auto">
            <a:xfrm>
              <a:off x="812306" y="2492896"/>
              <a:ext cx="795296" cy="275448"/>
            </a:xfrm>
            <a:prstGeom prst="rect">
              <a:avLst/>
            </a:prstGeom>
            <a:noFill/>
            <a:ln w="9525">
              <a:noFill/>
              <a:miter lim="800000"/>
              <a:headEnd/>
              <a:tailEnd/>
            </a:ln>
          </p:spPr>
        </p:pic>
        <p:pic>
          <p:nvPicPr>
            <p:cNvPr id="46101" name="圖片 66" descr="question.PNG"/>
            <p:cNvPicPr>
              <a:picLocks noChangeAspect="1"/>
            </p:cNvPicPr>
            <p:nvPr/>
          </p:nvPicPr>
          <p:blipFill>
            <a:blip r:embed="rId15" cstate="print"/>
            <a:srcRect/>
            <a:stretch>
              <a:fillRect/>
            </a:stretch>
          </p:blipFill>
          <p:spPr bwMode="auto">
            <a:xfrm>
              <a:off x="1587840" y="2492896"/>
              <a:ext cx="795296" cy="275448"/>
            </a:xfrm>
            <a:prstGeom prst="rect">
              <a:avLst/>
            </a:prstGeom>
            <a:noFill/>
            <a:ln w="9525">
              <a:noFill/>
              <a:miter lim="800000"/>
              <a:headEnd/>
              <a:tailEnd/>
            </a:ln>
          </p:spPr>
        </p:pic>
        <p:pic>
          <p:nvPicPr>
            <p:cNvPr id="46102" name="圖片 67" descr="question.PNG"/>
            <p:cNvPicPr>
              <a:picLocks noChangeAspect="1"/>
            </p:cNvPicPr>
            <p:nvPr/>
          </p:nvPicPr>
          <p:blipFill>
            <a:blip r:embed="rId16" cstate="print"/>
            <a:srcRect/>
            <a:stretch>
              <a:fillRect/>
            </a:stretch>
          </p:blipFill>
          <p:spPr bwMode="auto">
            <a:xfrm>
              <a:off x="3139443" y="2492896"/>
              <a:ext cx="795296" cy="275448"/>
            </a:xfrm>
            <a:prstGeom prst="rect">
              <a:avLst/>
            </a:prstGeom>
            <a:noFill/>
            <a:ln w="9525">
              <a:noFill/>
              <a:miter lim="800000"/>
              <a:headEnd/>
              <a:tailEnd/>
            </a:ln>
          </p:spPr>
        </p:pic>
        <p:pic>
          <p:nvPicPr>
            <p:cNvPr id="46103" name="圖片 68" descr="question.PNG"/>
            <p:cNvPicPr>
              <a:picLocks noChangeAspect="1"/>
            </p:cNvPicPr>
            <p:nvPr/>
          </p:nvPicPr>
          <p:blipFill>
            <a:blip r:embed="rId17" cstate="print"/>
            <a:srcRect/>
            <a:stretch>
              <a:fillRect/>
            </a:stretch>
          </p:blipFill>
          <p:spPr bwMode="auto">
            <a:xfrm>
              <a:off x="3131840" y="2708920"/>
              <a:ext cx="795296" cy="275448"/>
            </a:xfrm>
            <a:prstGeom prst="rect">
              <a:avLst/>
            </a:prstGeom>
            <a:noFill/>
            <a:ln w="9525">
              <a:noFill/>
              <a:miter lim="800000"/>
              <a:headEnd/>
              <a:tailEnd/>
            </a:ln>
          </p:spPr>
        </p:pic>
        <p:pic>
          <p:nvPicPr>
            <p:cNvPr id="46104" name="圖片 70" descr="question.PNG"/>
            <p:cNvPicPr>
              <a:picLocks noChangeAspect="1"/>
            </p:cNvPicPr>
            <p:nvPr/>
          </p:nvPicPr>
          <p:blipFill>
            <a:blip r:embed="rId18" cstate="print"/>
            <a:srcRect/>
            <a:stretch>
              <a:fillRect/>
            </a:stretch>
          </p:blipFill>
          <p:spPr bwMode="auto">
            <a:xfrm>
              <a:off x="3203848" y="3081544"/>
              <a:ext cx="795296" cy="275448"/>
            </a:xfrm>
            <a:prstGeom prst="rect">
              <a:avLst/>
            </a:prstGeom>
            <a:noFill/>
            <a:ln w="9525">
              <a:noFill/>
              <a:miter lim="800000"/>
              <a:headEnd/>
              <a:tailEnd/>
            </a:ln>
          </p:spPr>
        </p:pic>
        <p:pic>
          <p:nvPicPr>
            <p:cNvPr id="46105" name="圖片 71" descr="question.PNG"/>
            <p:cNvPicPr>
              <a:picLocks noChangeAspect="1"/>
            </p:cNvPicPr>
            <p:nvPr/>
          </p:nvPicPr>
          <p:blipFill>
            <a:blip r:embed="rId19" cstate="print"/>
            <a:srcRect/>
            <a:stretch>
              <a:fillRect/>
            </a:stretch>
          </p:blipFill>
          <p:spPr bwMode="auto">
            <a:xfrm>
              <a:off x="766858" y="3324588"/>
              <a:ext cx="925189" cy="320436"/>
            </a:xfrm>
            <a:prstGeom prst="rect">
              <a:avLst/>
            </a:prstGeom>
            <a:noFill/>
            <a:ln w="9525">
              <a:noFill/>
              <a:miter lim="800000"/>
              <a:headEnd/>
              <a:tailEnd/>
            </a:ln>
          </p:spPr>
        </p:pic>
        <p:pic>
          <p:nvPicPr>
            <p:cNvPr id="46106" name="圖片 72" descr="question.PNG"/>
            <p:cNvPicPr>
              <a:picLocks noChangeAspect="1"/>
            </p:cNvPicPr>
            <p:nvPr/>
          </p:nvPicPr>
          <p:blipFill>
            <a:blip r:embed="rId20" cstate="print"/>
            <a:srcRect/>
            <a:stretch>
              <a:fillRect/>
            </a:stretch>
          </p:blipFill>
          <p:spPr bwMode="auto">
            <a:xfrm>
              <a:off x="1542392" y="3324587"/>
              <a:ext cx="869368" cy="301103"/>
            </a:xfrm>
            <a:prstGeom prst="rect">
              <a:avLst/>
            </a:prstGeom>
            <a:noFill/>
            <a:ln w="9525">
              <a:noFill/>
              <a:miter lim="800000"/>
              <a:headEnd/>
              <a:tailEnd/>
            </a:ln>
          </p:spPr>
        </p:pic>
        <p:pic>
          <p:nvPicPr>
            <p:cNvPr id="46107" name="圖片 74" descr="question.PNG"/>
            <p:cNvPicPr>
              <a:picLocks noChangeAspect="1"/>
            </p:cNvPicPr>
            <p:nvPr/>
          </p:nvPicPr>
          <p:blipFill>
            <a:blip r:embed="rId21" cstate="print"/>
            <a:srcRect/>
            <a:stretch>
              <a:fillRect/>
            </a:stretch>
          </p:blipFill>
          <p:spPr bwMode="auto">
            <a:xfrm>
              <a:off x="1619672" y="3573016"/>
              <a:ext cx="795296" cy="275448"/>
            </a:xfrm>
            <a:prstGeom prst="rect">
              <a:avLst/>
            </a:prstGeom>
            <a:noFill/>
            <a:ln w="9525">
              <a:noFill/>
              <a:miter lim="800000"/>
              <a:headEnd/>
              <a:tailEnd/>
            </a:ln>
          </p:spPr>
        </p:pic>
        <p:pic>
          <p:nvPicPr>
            <p:cNvPr id="46108" name="圖片 75" descr="question.PNG"/>
            <p:cNvPicPr>
              <a:picLocks noChangeAspect="1"/>
            </p:cNvPicPr>
            <p:nvPr/>
          </p:nvPicPr>
          <p:blipFill>
            <a:blip r:embed="rId22" cstate="print"/>
            <a:srcRect/>
            <a:stretch>
              <a:fillRect/>
            </a:stretch>
          </p:blipFill>
          <p:spPr bwMode="auto">
            <a:xfrm>
              <a:off x="2411760" y="3324588"/>
              <a:ext cx="803962" cy="283268"/>
            </a:xfrm>
            <a:prstGeom prst="rect">
              <a:avLst/>
            </a:prstGeom>
            <a:noFill/>
            <a:ln w="9525">
              <a:noFill/>
              <a:miter lim="800000"/>
              <a:headEnd/>
              <a:tailEnd/>
            </a:ln>
          </p:spPr>
        </p:pic>
        <p:pic>
          <p:nvPicPr>
            <p:cNvPr id="46109" name="圖片 77" descr="question.PNG"/>
            <p:cNvPicPr>
              <a:picLocks noChangeAspect="1"/>
            </p:cNvPicPr>
            <p:nvPr/>
          </p:nvPicPr>
          <p:blipFill>
            <a:blip r:embed="rId23" cstate="print"/>
            <a:srcRect/>
            <a:stretch>
              <a:fillRect/>
            </a:stretch>
          </p:blipFill>
          <p:spPr bwMode="auto">
            <a:xfrm>
              <a:off x="2409125" y="3068960"/>
              <a:ext cx="803962" cy="283268"/>
            </a:xfrm>
            <a:prstGeom prst="rect">
              <a:avLst/>
            </a:prstGeom>
            <a:noFill/>
            <a:ln w="9525">
              <a:noFill/>
              <a:miter lim="800000"/>
              <a:headEnd/>
              <a:tailEnd/>
            </a:ln>
          </p:spPr>
        </p:pic>
        <p:pic>
          <p:nvPicPr>
            <p:cNvPr id="46110" name="圖片 78" descr="question.PNG"/>
            <p:cNvPicPr>
              <a:picLocks noChangeAspect="1"/>
            </p:cNvPicPr>
            <p:nvPr/>
          </p:nvPicPr>
          <p:blipFill>
            <a:blip r:embed="rId24" cstate="print"/>
            <a:srcRect/>
            <a:stretch>
              <a:fillRect/>
            </a:stretch>
          </p:blipFill>
          <p:spPr bwMode="auto">
            <a:xfrm>
              <a:off x="637816" y="3751204"/>
              <a:ext cx="1181431" cy="416193"/>
            </a:xfrm>
            <a:prstGeom prst="rect">
              <a:avLst/>
            </a:prstGeom>
            <a:noFill/>
            <a:ln w="9525">
              <a:noFill/>
              <a:miter lim="800000"/>
              <a:headEnd/>
              <a:tailEnd/>
            </a:ln>
          </p:spPr>
        </p:pic>
        <p:pic>
          <p:nvPicPr>
            <p:cNvPr id="46111" name="圖片 79" descr="question.PNG"/>
            <p:cNvPicPr>
              <a:picLocks noChangeAspect="1"/>
            </p:cNvPicPr>
            <p:nvPr/>
          </p:nvPicPr>
          <p:blipFill>
            <a:blip r:embed="rId25" cstate="print"/>
            <a:srcRect/>
            <a:stretch>
              <a:fillRect/>
            </a:stretch>
          </p:blipFill>
          <p:spPr bwMode="auto">
            <a:xfrm>
              <a:off x="1607798" y="3864711"/>
              <a:ext cx="803962" cy="284138"/>
            </a:xfrm>
            <a:prstGeom prst="rect">
              <a:avLst/>
            </a:prstGeom>
            <a:noFill/>
            <a:ln w="9525">
              <a:noFill/>
              <a:miter lim="800000"/>
              <a:headEnd/>
              <a:tailEnd/>
            </a:ln>
          </p:spPr>
        </p:pic>
        <p:pic>
          <p:nvPicPr>
            <p:cNvPr id="46112" name="圖片 81" descr="question.PNG"/>
            <p:cNvPicPr>
              <a:picLocks noChangeAspect="1"/>
            </p:cNvPicPr>
            <p:nvPr/>
          </p:nvPicPr>
          <p:blipFill>
            <a:blip r:embed="rId26" cstate="print"/>
            <a:srcRect/>
            <a:stretch>
              <a:fillRect/>
            </a:stretch>
          </p:blipFill>
          <p:spPr bwMode="auto">
            <a:xfrm>
              <a:off x="1614501" y="4149080"/>
              <a:ext cx="803962" cy="283268"/>
            </a:xfrm>
            <a:prstGeom prst="rect">
              <a:avLst/>
            </a:prstGeom>
            <a:noFill/>
            <a:ln w="9525">
              <a:noFill/>
              <a:miter lim="800000"/>
              <a:headEnd/>
              <a:tailEnd/>
            </a:ln>
          </p:spPr>
        </p:pic>
        <p:pic>
          <p:nvPicPr>
            <p:cNvPr id="46113" name="圖片 83" descr="question.PNG"/>
            <p:cNvPicPr>
              <a:picLocks noChangeAspect="1"/>
            </p:cNvPicPr>
            <p:nvPr/>
          </p:nvPicPr>
          <p:blipFill>
            <a:blip r:embed="rId27" cstate="print"/>
            <a:srcRect/>
            <a:stretch>
              <a:fillRect/>
            </a:stretch>
          </p:blipFill>
          <p:spPr bwMode="auto">
            <a:xfrm>
              <a:off x="2399886" y="4149080"/>
              <a:ext cx="803962" cy="283268"/>
            </a:xfrm>
            <a:prstGeom prst="rect">
              <a:avLst/>
            </a:prstGeom>
            <a:noFill/>
            <a:ln w="9525">
              <a:noFill/>
              <a:miter lim="800000"/>
              <a:headEnd/>
              <a:tailEnd/>
            </a:ln>
          </p:spPr>
        </p:pic>
        <p:pic>
          <p:nvPicPr>
            <p:cNvPr id="46114" name="圖片 84" descr="question.PNG"/>
            <p:cNvPicPr>
              <a:picLocks noChangeAspect="1"/>
            </p:cNvPicPr>
            <p:nvPr/>
          </p:nvPicPr>
          <p:blipFill>
            <a:blip r:embed="rId28" cstate="print"/>
            <a:srcRect/>
            <a:stretch>
              <a:fillRect/>
            </a:stretch>
          </p:blipFill>
          <p:spPr bwMode="auto">
            <a:xfrm>
              <a:off x="827584" y="4437112"/>
              <a:ext cx="803962" cy="283268"/>
            </a:xfrm>
            <a:prstGeom prst="rect">
              <a:avLst/>
            </a:prstGeom>
            <a:noFill/>
            <a:ln w="9525">
              <a:noFill/>
              <a:miter lim="800000"/>
              <a:headEnd/>
              <a:tailEnd/>
            </a:ln>
          </p:spPr>
        </p:pic>
        <p:pic>
          <p:nvPicPr>
            <p:cNvPr id="46115" name="圖片 85" descr="question.PNG"/>
            <p:cNvPicPr>
              <a:picLocks noChangeAspect="1"/>
            </p:cNvPicPr>
            <p:nvPr/>
          </p:nvPicPr>
          <p:blipFill>
            <a:blip r:embed="rId29" cstate="print"/>
            <a:srcRect/>
            <a:stretch>
              <a:fillRect/>
            </a:stretch>
          </p:blipFill>
          <p:spPr bwMode="auto">
            <a:xfrm>
              <a:off x="2411760" y="4437112"/>
              <a:ext cx="813590" cy="291957"/>
            </a:xfrm>
            <a:prstGeom prst="rect">
              <a:avLst/>
            </a:prstGeom>
            <a:noFill/>
            <a:ln w="9525">
              <a:noFill/>
              <a:miter lim="800000"/>
              <a:headEnd/>
              <a:tailEnd/>
            </a:ln>
          </p:spPr>
        </p:pic>
        <p:pic>
          <p:nvPicPr>
            <p:cNvPr id="46116" name="圖片 89" descr="question.PNG"/>
            <p:cNvPicPr>
              <a:picLocks noChangeAspect="1"/>
            </p:cNvPicPr>
            <p:nvPr/>
          </p:nvPicPr>
          <p:blipFill>
            <a:blip r:embed="rId30" cstate="print"/>
            <a:srcRect/>
            <a:stretch>
              <a:fillRect/>
            </a:stretch>
          </p:blipFill>
          <p:spPr bwMode="auto">
            <a:xfrm>
              <a:off x="827584" y="4941168"/>
              <a:ext cx="813589" cy="291957"/>
            </a:xfrm>
            <a:prstGeom prst="rect">
              <a:avLst/>
            </a:prstGeom>
            <a:noFill/>
            <a:ln w="9525">
              <a:noFill/>
              <a:miter lim="800000"/>
              <a:headEnd/>
              <a:tailEnd/>
            </a:ln>
          </p:spPr>
        </p:pic>
        <p:pic>
          <p:nvPicPr>
            <p:cNvPr id="46117" name="圖片 90" descr="question.PNG"/>
            <p:cNvPicPr>
              <a:picLocks noChangeAspect="1"/>
            </p:cNvPicPr>
            <p:nvPr/>
          </p:nvPicPr>
          <p:blipFill>
            <a:blip r:embed="rId31" cstate="print"/>
            <a:srcRect/>
            <a:stretch>
              <a:fillRect/>
            </a:stretch>
          </p:blipFill>
          <p:spPr bwMode="auto">
            <a:xfrm>
              <a:off x="1697996" y="4941168"/>
              <a:ext cx="813590" cy="291957"/>
            </a:xfrm>
            <a:prstGeom prst="rect">
              <a:avLst/>
            </a:prstGeom>
            <a:noFill/>
            <a:ln w="9525">
              <a:noFill/>
              <a:miter lim="800000"/>
              <a:headEnd/>
              <a:tailEnd/>
            </a:ln>
          </p:spPr>
        </p:pic>
        <p:pic>
          <p:nvPicPr>
            <p:cNvPr id="46118" name="圖片 92" descr="question.PNG"/>
            <p:cNvPicPr>
              <a:picLocks noChangeAspect="1"/>
            </p:cNvPicPr>
            <p:nvPr/>
          </p:nvPicPr>
          <p:blipFill>
            <a:blip r:embed="rId32" cstate="print"/>
            <a:srcRect/>
            <a:stretch>
              <a:fillRect/>
            </a:stretch>
          </p:blipFill>
          <p:spPr bwMode="auto">
            <a:xfrm>
              <a:off x="3103190" y="3789040"/>
              <a:ext cx="964754" cy="346202"/>
            </a:xfrm>
            <a:prstGeom prst="rect">
              <a:avLst/>
            </a:prstGeom>
            <a:noFill/>
            <a:ln w="9525">
              <a:noFill/>
              <a:miter lim="800000"/>
              <a:headEnd/>
              <a:tailEnd/>
            </a:ln>
          </p:spPr>
        </p:pic>
        <p:pic>
          <p:nvPicPr>
            <p:cNvPr id="46119" name="圖片 93" descr="question.PNG"/>
            <p:cNvPicPr>
              <a:picLocks noChangeAspect="1"/>
            </p:cNvPicPr>
            <p:nvPr/>
          </p:nvPicPr>
          <p:blipFill>
            <a:blip r:embed="rId33" cstate="print"/>
            <a:srcRect/>
            <a:stretch>
              <a:fillRect/>
            </a:stretch>
          </p:blipFill>
          <p:spPr bwMode="auto">
            <a:xfrm>
              <a:off x="856145" y="4224751"/>
              <a:ext cx="739452" cy="219837"/>
            </a:xfrm>
            <a:prstGeom prst="rect">
              <a:avLst/>
            </a:prstGeom>
            <a:noFill/>
            <a:ln w="9525">
              <a:noFill/>
              <a:miter lim="800000"/>
              <a:headEnd/>
              <a:tailEnd/>
            </a:ln>
          </p:spPr>
        </p:pic>
        <p:pic>
          <p:nvPicPr>
            <p:cNvPr id="46120" name="圖片 33" descr="100274708_logo.jpg"/>
            <p:cNvPicPr>
              <a:picLocks noChangeAspect="1"/>
            </p:cNvPicPr>
            <p:nvPr/>
          </p:nvPicPr>
          <p:blipFill>
            <a:blip r:embed="rId34" cstate="print"/>
            <a:srcRect/>
            <a:stretch>
              <a:fillRect/>
            </a:stretch>
          </p:blipFill>
          <p:spPr bwMode="auto">
            <a:xfrm>
              <a:off x="827584" y="2852936"/>
              <a:ext cx="693236" cy="118297"/>
            </a:xfrm>
            <a:prstGeom prst="rect">
              <a:avLst/>
            </a:prstGeom>
            <a:noFill/>
            <a:ln w="9525">
              <a:noFill/>
              <a:miter lim="800000"/>
              <a:headEnd/>
              <a:tailEnd/>
            </a:ln>
          </p:spPr>
        </p:pic>
        <p:pic>
          <p:nvPicPr>
            <p:cNvPr id="46121" name="圖片 34" descr="hikvision.jpg"/>
            <p:cNvPicPr>
              <a:picLocks noChangeAspect="1"/>
            </p:cNvPicPr>
            <p:nvPr/>
          </p:nvPicPr>
          <p:blipFill>
            <a:blip r:embed="rId35" cstate="print"/>
            <a:srcRect b="-14537"/>
            <a:stretch>
              <a:fillRect/>
            </a:stretch>
          </p:blipFill>
          <p:spPr bwMode="auto">
            <a:xfrm>
              <a:off x="3230692" y="3429000"/>
              <a:ext cx="693236" cy="108804"/>
            </a:xfrm>
            <a:prstGeom prst="rect">
              <a:avLst/>
            </a:prstGeom>
            <a:noFill/>
            <a:ln w="9525">
              <a:noFill/>
              <a:miter lim="800000"/>
              <a:headEnd/>
              <a:tailEnd/>
            </a:ln>
          </p:spPr>
        </p:pic>
        <p:pic>
          <p:nvPicPr>
            <p:cNvPr id="46122" name="圖片 35" descr="viosecure_logo1.jpg"/>
            <p:cNvPicPr>
              <a:picLocks noChangeAspect="1"/>
            </p:cNvPicPr>
            <p:nvPr/>
          </p:nvPicPr>
          <p:blipFill>
            <a:blip r:embed="rId36" cstate="print"/>
            <a:srcRect/>
            <a:stretch>
              <a:fillRect/>
            </a:stretch>
          </p:blipFill>
          <p:spPr bwMode="auto">
            <a:xfrm>
              <a:off x="3347864" y="4796890"/>
              <a:ext cx="670128" cy="140236"/>
            </a:xfrm>
            <a:prstGeom prst="rect">
              <a:avLst/>
            </a:prstGeom>
            <a:noFill/>
            <a:ln w="9525">
              <a:noFill/>
              <a:miter lim="800000"/>
              <a:headEnd/>
              <a:tailEnd/>
            </a:ln>
          </p:spPr>
        </p:pic>
        <p:pic>
          <p:nvPicPr>
            <p:cNvPr id="46123" name="圖片 36" descr="a-mtk.jpg"/>
            <p:cNvPicPr>
              <a:picLocks noChangeAspect="1"/>
            </p:cNvPicPr>
            <p:nvPr/>
          </p:nvPicPr>
          <p:blipFill>
            <a:blip r:embed="rId37" cstate="print"/>
            <a:srcRect/>
            <a:stretch>
              <a:fillRect/>
            </a:stretch>
          </p:blipFill>
          <p:spPr bwMode="auto">
            <a:xfrm>
              <a:off x="2420408" y="2534604"/>
              <a:ext cx="693236" cy="146467"/>
            </a:xfrm>
            <a:prstGeom prst="rect">
              <a:avLst/>
            </a:prstGeom>
            <a:noFill/>
            <a:ln w="9525">
              <a:noFill/>
              <a:miter lim="800000"/>
              <a:headEnd/>
              <a:tailEnd/>
            </a:ln>
          </p:spPr>
        </p:pic>
        <p:pic>
          <p:nvPicPr>
            <p:cNvPr id="46124" name="Picture 36" descr="D:\qnap\office\pic\logo\CNB-01.png"/>
            <p:cNvPicPr>
              <a:picLocks noChangeAspect="1" noChangeArrowheads="1"/>
            </p:cNvPicPr>
            <p:nvPr/>
          </p:nvPicPr>
          <p:blipFill>
            <a:blip r:embed="rId38" cstate="print"/>
            <a:srcRect/>
            <a:stretch>
              <a:fillRect/>
            </a:stretch>
          </p:blipFill>
          <p:spPr bwMode="auto">
            <a:xfrm>
              <a:off x="884732" y="3112304"/>
              <a:ext cx="662932" cy="172680"/>
            </a:xfrm>
            <a:prstGeom prst="rect">
              <a:avLst/>
            </a:prstGeom>
            <a:noFill/>
            <a:ln w="9525">
              <a:noFill/>
              <a:miter lim="800000"/>
              <a:headEnd/>
              <a:tailEnd/>
            </a:ln>
          </p:spPr>
        </p:pic>
        <p:pic>
          <p:nvPicPr>
            <p:cNvPr id="46125" name="圖片 93" descr="DIGITUS_R__Professional_Web_01.jpg"/>
            <p:cNvPicPr>
              <a:picLocks noChangeAspect="1"/>
            </p:cNvPicPr>
            <p:nvPr/>
          </p:nvPicPr>
          <p:blipFill>
            <a:blip r:embed="rId39" cstate="print"/>
            <a:srcRect/>
            <a:stretch>
              <a:fillRect/>
            </a:stretch>
          </p:blipFill>
          <p:spPr bwMode="auto">
            <a:xfrm>
              <a:off x="1652245" y="3074256"/>
              <a:ext cx="696490" cy="264778"/>
            </a:xfrm>
            <a:prstGeom prst="rect">
              <a:avLst/>
            </a:prstGeom>
            <a:noFill/>
            <a:ln w="9525">
              <a:noFill/>
              <a:miter lim="800000"/>
              <a:headEnd/>
              <a:tailEnd/>
            </a:ln>
          </p:spPr>
        </p:pic>
        <p:pic>
          <p:nvPicPr>
            <p:cNvPr id="46126" name="Picture 2" descr="D:\qnap\office\pic\logo\shany.jpg"/>
            <p:cNvPicPr>
              <a:picLocks noChangeAspect="1" noChangeArrowheads="1"/>
            </p:cNvPicPr>
            <p:nvPr/>
          </p:nvPicPr>
          <p:blipFill>
            <a:blip r:embed="rId40" cstate="print"/>
            <a:srcRect r="302" b="584"/>
            <a:stretch>
              <a:fillRect/>
            </a:stretch>
          </p:blipFill>
          <p:spPr bwMode="auto">
            <a:xfrm>
              <a:off x="1648726" y="4464385"/>
              <a:ext cx="763034" cy="264850"/>
            </a:xfrm>
            <a:prstGeom prst="rect">
              <a:avLst/>
            </a:prstGeom>
            <a:noFill/>
            <a:ln w="9525">
              <a:noFill/>
              <a:miter lim="800000"/>
              <a:headEnd/>
              <a:tailEnd/>
            </a:ln>
          </p:spPr>
        </p:pic>
        <p:pic>
          <p:nvPicPr>
            <p:cNvPr id="46127" name="Picture 3" descr="D:\qnap\office\pic\logo\IPX_Logo.JPG"/>
            <p:cNvPicPr>
              <a:picLocks noChangeAspect="1" noChangeArrowheads="1"/>
            </p:cNvPicPr>
            <p:nvPr/>
          </p:nvPicPr>
          <p:blipFill>
            <a:blip r:embed="rId41" cstate="print"/>
            <a:srcRect/>
            <a:stretch>
              <a:fillRect/>
            </a:stretch>
          </p:blipFill>
          <p:spPr bwMode="auto">
            <a:xfrm>
              <a:off x="2627784" y="3599212"/>
              <a:ext cx="317471" cy="261836"/>
            </a:xfrm>
            <a:prstGeom prst="rect">
              <a:avLst/>
            </a:prstGeom>
            <a:noFill/>
            <a:ln w="9525">
              <a:noFill/>
              <a:miter lim="800000"/>
              <a:headEnd/>
              <a:tailEnd/>
            </a:ln>
          </p:spPr>
        </p:pic>
        <p:pic>
          <p:nvPicPr>
            <p:cNvPr id="46128" name="Picture 4" descr="D:\qnap\office\pic\logo\brickcom.jpg"/>
            <p:cNvPicPr>
              <a:picLocks noChangeAspect="1" noChangeArrowheads="1"/>
            </p:cNvPicPr>
            <p:nvPr/>
          </p:nvPicPr>
          <p:blipFill>
            <a:blip r:embed="rId42" cstate="print"/>
            <a:srcRect/>
            <a:stretch>
              <a:fillRect/>
            </a:stretch>
          </p:blipFill>
          <p:spPr bwMode="auto">
            <a:xfrm>
              <a:off x="1619672" y="2784548"/>
              <a:ext cx="786842" cy="216703"/>
            </a:xfrm>
            <a:prstGeom prst="rect">
              <a:avLst/>
            </a:prstGeom>
            <a:noFill/>
            <a:ln w="9525">
              <a:noFill/>
              <a:miter lim="800000"/>
              <a:headEnd/>
              <a:tailEnd/>
            </a:ln>
          </p:spPr>
        </p:pic>
        <p:pic>
          <p:nvPicPr>
            <p:cNvPr id="46129" name="圖片 76" descr="question.PNG"/>
            <p:cNvPicPr>
              <a:picLocks noChangeAspect="1"/>
            </p:cNvPicPr>
            <p:nvPr/>
          </p:nvPicPr>
          <p:blipFill>
            <a:blip r:embed="rId43" cstate="print"/>
            <a:srcRect/>
            <a:stretch>
              <a:fillRect/>
            </a:stretch>
          </p:blipFill>
          <p:spPr bwMode="auto">
            <a:xfrm>
              <a:off x="3191974" y="3573016"/>
              <a:ext cx="803962" cy="283268"/>
            </a:xfrm>
            <a:prstGeom prst="rect">
              <a:avLst/>
            </a:prstGeom>
            <a:noFill/>
            <a:ln w="9525">
              <a:noFill/>
              <a:miter lim="800000"/>
              <a:headEnd/>
              <a:tailEnd/>
            </a:ln>
          </p:spPr>
        </p:pic>
        <p:pic>
          <p:nvPicPr>
            <p:cNvPr id="46130" name="圖片 194" descr="question.PNG"/>
            <p:cNvPicPr>
              <a:picLocks noChangeAspect="1"/>
            </p:cNvPicPr>
            <p:nvPr/>
          </p:nvPicPr>
          <p:blipFill>
            <a:blip r:embed="rId44" cstate="print"/>
            <a:srcRect/>
            <a:stretch>
              <a:fillRect/>
            </a:stretch>
          </p:blipFill>
          <p:spPr bwMode="auto">
            <a:xfrm>
              <a:off x="2378640" y="3864711"/>
              <a:ext cx="803961" cy="284138"/>
            </a:xfrm>
            <a:prstGeom prst="rect">
              <a:avLst/>
            </a:prstGeom>
            <a:noFill/>
            <a:ln w="9525">
              <a:noFill/>
              <a:miter lim="800000"/>
              <a:headEnd/>
              <a:tailEnd/>
            </a:ln>
          </p:spPr>
        </p:pic>
      </p:grpSp>
      <p:sp>
        <p:nvSpPr>
          <p:cNvPr id="46132" name="標題 4"/>
          <p:cNvSpPr>
            <a:spLocks/>
          </p:cNvSpPr>
          <p:nvPr/>
        </p:nvSpPr>
        <p:spPr bwMode="auto">
          <a:xfrm>
            <a:off x="457200" y="274638"/>
            <a:ext cx="8229600" cy="1143000"/>
          </a:xfrm>
          <a:prstGeom prst="rect">
            <a:avLst/>
          </a:prstGeom>
          <a:noFill/>
          <a:ln w="9525">
            <a:noFill/>
            <a:miter lim="800000"/>
            <a:headEnd/>
            <a:tailEnd/>
          </a:ln>
        </p:spPr>
        <p:txBody>
          <a:bodyPr anchor="ctr"/>
          <a:lstStyle/>
          <a:p>
            <a:pPr algn="ctr" eaLnBrk="0" hangingPunct="0"/>
            <a:endParaRPr lang="zh-TW" altLang="en-US" sz="3600" b="1" dirty="0">
              <a:solidFill>
                <a:schemeClr val="tx2"/>
              </a:solidFill>
              <a:latin typeface="Calibri" pitchFamily="34" charset="0"/>
              <a:ea typeface="微軟正黑體" pitchFamily="34" charset="-120"/>
            </a:endParaRPr>
          </a:p>
        </p:txBody>
      </p:sp>
    </p:spTree>
  </p:cSld>
  <p:clrMapOvr>
    <a:masterClrMapping/>
  </p:clrMapOvr>
  <p:transition>
    <p:wipe dir="d"/>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p:cNvSpPr>
            <a:spLocks noGrp="1"/>
          </p:cNvSpPr>
          <p:nvPr>
            <p:ph type="title"/>
          </p:nvPr>
        </p:nvSpPr>
        <p:spPr/>
        <p:txBody>
          <a:bodyPr/>
          <a:lstStyle/>
          <a:p>
            <a:r>
              <a:rPr lang="en-US" altLang="zh-TW" dirty="0" smtClean="0"/>
              <a:t>NVR</a:t>
            </a:r>
            <a:r>
              <a:rPr lang="zh-TW" altLang="en-US" dirty="0" smtClean="0"/>
              <a:t>的最新功能</a:t>
            </a:r>
            <a:endParaRPr lang="zh-TW" altLang="en-US" dirty="0"/>
          </a:p>
        </p:txBody>
      </p:sp>
      <p:sp>
        <p:nvSpPr>
          <p:cNvPr id="4" name="文字版面配置區 3"/>
          <p:cNvSpPr>
            <a:spLocks noGrp="1"/>
          </p:cNvSpPr>
          <p:nvPr>
            <p:ph type="body" idx="1"/>
          </p:nvPr>
        </p:nvSpPr>
        <p:spPr/>
        <p:txBody>
          <a:bodyPr/>
          <a:lstStyle/>
          <a:p>
            <a:endParaRPr lang="zh-TW"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CN" altLang="en-US" smtClean="0"/>
              <a:t>跨浏览器支持</a:t>
            </a:r>
            <a:endParaRPr lang="zh-TW" altLang="en-US" dirty="0"/>
          </a:p>
        </p:txBody>
      </p:sp>
      <p:pic>
        <p:nvPicPr>
          <p:cNvPr id="167940" name="Picture 4" descr="http://cdn5.tweaktown.com/news/2/2/22149_05_google_chrome_17_beta_hits_includes_speed_and_security_improvements.jpg"/>
          <p:cNvPicPr>
            <a:picLocks noChangeAspect="1" noChangeArrowheads="1"/>
          </p:cNvPicPr>
          <p:nvPr/>
        </p:nvPicPr>
        <p:blipFill>
          <a:blip r:embed="rId3" cstate="print"/>
          <a:srcRect/>
          <a:stretch>
            <a:fillRect/>
          </a:stretch>
        </p:blipFill>
        <p:spPr bwMode="auto">
          <a:xfrm>
            <a:off x="2771800" y="4077072"/>
            <a:ext cx="2232248" cy="2224808"/>
          </a:xfrm>
          <a:prstGeom prst="rect">
            <a:avLst/>
          </a:prstGeom>
          <a:noFill/>
        </p:spPr>
      </p:pic>
      <p:pic>
        <p:nvPicPr>
          <p:cNvPr id="8" name="Picture 4" descr="C:\Users\andrew\Downloads\GUI_Playback_2012_0207-01.jpg"/>
          <p:cNvPicPr>
            <a:picLocks noChangeAspect="1" noChangeArrowheads="1"/>
          </p:cNvPicPr>
          <p:nvPr/>
        </p:nvPicPr>
        <p:blipFill>
          <a:blip r:embed="rId4" cstate="print"/>
          <a:srcRect/>
          <a:stretch>
            <a:fillRect/>
          </a:stretch>
        </p:blipFill>
        <p:spPr bwMode="auto">
          <a:xfrm>
            <a:off x="4572004" y="1556792"/>
            <a:ext cx="3966835" cy="2232248"/>
          </a:xfrm>
          <a:prstGeom prst="rect">
            <a:avLst/>
          </a:prstGeom>
          <a:noFill/>
        </p:spPr>
      </p:pic>
      <p:pic>
        <p:nvPicPr>
          <p:cNvPr id="10" name="Picture 7"/>
          <p:cNvPicPr>
            <a:picLocks noChangeAspect="1" noChangeArrowheads="1"/>
          </p:cNvPicPr>
          <p:nvPr/>
        </p:nvPicPr>
        <p:blipFill>
          <a:blip r:embed="rId5" cstate="print"/>
          <a:srcRect/>
          <a:stretch>
            <a:fillRect/>
          </a:stretch>
        </p:blipFill>
        <p:spPr bwMode="auto">
          <a:xfrm>
            <a:off x="467544" y="1556792"/>
            <a:ext cx="3960440" cy="2207912"/>
          </a:xfrm>
          <a:prstGeom prst="rect">
            <a:avLst/>
          </a:prstGeom>
          <a:noFill/>
          <a:ln w="9525">
            <a:noFill/>
            <a:miter lim="800000"/>
            <a:headEnd/>
            <a:tailEnd/>
          </a:ln>
        </p:spPr>
      </p:pic>
      <p:pic>
        <p:nvPicPr>
          <p:cNvPr id="167941" name="Picture 5"/>
          <p:cNvPicPr>
            <a:picLocks noChangeAspect="1" noChangeArrowheads="1"/>
          </p:cNvPicPr>
          <p:nvPr/>
        </p:nvPicPr>
        <p:blipFill>
          <a:blip r:embed="rId6" cstate="print"/>
          <a:srcRect/>
          <a:stretch>
            <a:fillRect/>
          </a:stretch>
        </p:blipFill>
        <p:spPr bwMode="auto">
          <a:xfrm>
            <a:off x="4929410" y="4077072"/>
            <a:ext cx="2306886" cy="2225613"/>
          </a:xfrm>
          <a:prstGeom prst="rect">
            <a:avLst/>
          </a:prstGeom>
          <a:noFill/>
          <a:ln w="9525">
            <a:noFill/>
            <a:miter lim="800000"/>
            <a:headEnd/>
            <a:tailEnd/>
          </a:ln>
        </p:spPr>
      </p:pic>
      <p:sp>
        <p:nvSpPr>
          <p:cNvPr id="14" name="文字方塊 13"/>
          <p:cNvSpPr txBox="1"/>
          <p:nvPr/>
        </p:nvSpPr>
        <p:spPr>
          <a:xfrm>
            <a:off x="7138348" y="5805264"/>
            <a:ext cx="1682127" cy="369332"/>
          </a:xfrm>
          <a:prstGeom prst="rect">
            <a:avLst/>
          </a:prstGeom>
          <a:noFill/>
        </p:spPr>
        <p:txBody>
          <a:bodyPr wrap="none" rtlCol="0">
            <a:spAutoFit/>
          </a:bodyPr>
          <a:lstStyle/>
          <a:p>
            <a:r>
              <a:rPr lang="en-US" altLang="zh-TW" dirty="0" smtClean="0"/>
              <a:t>On Windows PC</a:t>
            </a:r>
            <a:endParaRPr lang="zh-TW" altLang="en-US" dirty="0"/>
          </a:p>
        </p:txBody>
      </p:sp>
      <p:pic>
        <p:nvPicPr>
          <p:cNvPr id="79874" name="Picture 2" descr="http://i.msdn.microsoft.com/ff928988.IE9LogoLg(en-us,MSDN.10).jpg"/>
          <p:cNvPicPr>
            <a:picLocks noChangeAspect="1" noChangeArrowheads="1"/>
          </p:cNvPicPr>
          <p:nvPr/>
        </p:nvPicPr>
        <p:blipFill>
          <a:blip r:embed="rId7" cstate="print"/>
          <a:srcRect/>
          <a:stretch>
            <a:fillRect/>
          </a:stretch>
        </p:blipFill>
        <p:spPr bwMode="auto">
          <a:xfrm>
            <a:off x="478113" y="4077073"/>
            <a:ext cx="2237234" cy="2237235"/>
          </a:xfrm>
          <a:prstGeom prst="rect">
            <a:avLst/>
          </a:prstGeom>
          <a:noFill/>
        </p:spPr>
      </p:pic>
    </p:spTree>
  </p:cSld>
  <p:clrMapOvr>
    <a:masterClrMapping/>
  </p:clrMapOvr>
  <p:transition>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CN" altLang="en-US" smtClean="0"/>
              <a:t>新的远程监控</a:t>
            </a:r>
            <a:r>
              <a:rPr lang="en-US" altLang="zh-TW" smtClean="0"/>
              <a:t>/</a:t>
            </a:r>
            <a:r>
              <a:rPr lang="zh-TW" altLang="en-US" smtClean="0"/>
              <a:t>回放界面</a:t>
            </a:r>
            <a:endParaRPr lang="en-US" altLang="zh-TW" dirty="0" smtClean="0"/>
          </a:p>
        </p:txBody>
      </p:sp>
      <p:sp>
        <p:nvSpPr>
          <p:cNvPr id="3" name="內容版面配置區 2"/>
          <p:cNvSpPr>
            <a:spLocks noGrp="1"/>
          </p:cNvSpPr>
          <p:nvPr>
            <p:ph idx="4294967295"/>
          </p:nvPr>
        </p:nvSpPr>
        <p:spPr>
          <a:xfrm>
            <a:off x="0" y="1341440"/>
            <a:ext cx="8229600" cy="4784725"/>
          </a:xfrm>
        </p:spPr>
        <p:txBody>
          <a:bodyPr/>
          <a:lstStyle/>
          <a:p>
            <a:endParaRPr lang="en-US" altLang="zh-TW" dirty="0" smtClean="0"/>
          </a:p>
          <a:p>
            <a:endParaRPr lang="en-US" altLang="zh-TW" dirty="0" smtClean="0"/>
          </a:p>
          <a:p>
            <a:endParaRPr lang="en-US" altLang="zh-TW" dirty="0" smtClean="0"/>
          </a:p>
        </p:txBody>
      </p:sp>
      <p:pic>
        <p:nvPicPr>
          <p:cNvPr id="32775" name="Picture 7"/>
          <p:cNvPicPr>
            <a:picLocks noChangeAspect="1" noChangeArrowheads="1"/>
          </p:cNvPicPr>
          <p:nvPr/>
        </p:nvPicPr>
        <p:blipFill>
          <a:blip r:embed="rId3" cstate="print"/>
          <a:srcRect/>
          <a:stretch>
            <a:fillRect/>
          </a:stretch>
        </p:blipFill>
        <p:spPr bwMode="auto">
          <a:xfrm>
            <a:off x="467544" y="1556792"/>
            <a:ext cx="3960440" cy="2207912"/>
          </a:xfrm>
          <a:prstGeom prst="rect">
            <a:avLst/>
          </a:prstGeom>
          <a:noFill/>
          <a:ln w="9525">
            <a:noFill/>
            <a:miter lim="800000"/>
            <a:headEnd/>
            <a:tailEnd/>
          </a:ln>
        </p:spPr>
      </p:pic>
      <p:sp>
        <p:nvSpPr>
          <p:cNvPr id="14" name="文字方塊 13"/>
          <p:cNvSpPr txBox="1"/>
          <p:nvPr/>
        </p:nvSpPr>
        <p:spPr>
          <a:xfrm>
            <a:off x="4644008" y="1700808"/>
            <a:ext cx="4248472" cy="1477328"/>
          </a:xfrm>
          <a:prstGeom prst="rect">
            <a:avLst/>
          </a:prstGeom>
          <a:noFill/>
        </p:spPr>
        <p:txBody>
          <a:bodyPr wrap="square" rtlCol="0">
            <a:spAutoFit/>
          </a:bodyPr>
          <a:lstStyle/>
          <a:p>
            <a:pPr>
              <a:buFont typeface="Arial" pitchFamily="34" charset="0"/>
              <a:buChar char="•"/>
            </a:pPr>
            <a:r>
              <a:rPr lang="zh-CN" altLang="en-US" smtClean="0"/>
              <a:t>直觉的监控接口</a:t>
            </a:r>
            <a:endParaRPr lang="en-US" altLang="zh-TW" dirty="0" smtClean="0"/>
          </a:p>
          <a:p>
            <a:pPr>
              <a:buFont typeface="Arial" pitchFamily="34" charset="0"/>
              <a:buChar char="•"/>
            </a:pPr>
            <a:r>
              <a:rPr lang="zh-CN" altLang="en-US" smtClean="0"/>
              <a:t>清楚的的设备</a:t>
            </a:r>
            <a:r>
              <a:rPr lang="en-US" altLang="zh-TW" smtClean="0"/>
              <a:t>/</a:t>
            </a:r>
            <a:r>
              <a:rPr lang="zh-TW" altLang="en-US" smtClean="0"/>
              <a:t>摄影机清单</a:t>
            </a:r>
            <a:endParaRPr lang="en-US" altLang="zh-TW" dirty="0" smtClean="0"/>
          </a:p>
          <a:p>
            <a:pPr>
              <a:buFont typeface="Arial" pitchFamily="34" charset="0"/>
              <a:buChar char="•"/>
            </a:pPr>
            <a:r>
              <a:rPr lang="zh-CN" altLang="en-US" smtClean="0"/>
              <a:t>弹性的拖拉移动控制面板和监看频道</a:t>
            </a:r>
            <a:endParaRPr lang="en-US" altLang="zh-TW" dirty="0" smtClean="0"/>
          </a:p>
          <a:p>
            <a:pPr>
              <a:buFont typeface="Arial" pitchFamily="34" charset="0"/>
              <a:buChar char="•"/>
            </a:pPr>
            <a:r>
              <a:rPr lang="zh-TW" altLang="en-US" smtClean="0"/>
              <a:t>至多</a:t>
            </a:r>
            <a:r>
              <a:rPr lang="en-US" altLang="zh-TW" smtClean="0"/>
              <a:t>64</a:t>
            </a:r>
            <a:r>
              <a:rPr lang="zh-CN" altLang="en-US" smtClean="0"/>
              <a:t>频道显示模式</a:t>
            </a:r>
            <a:endParaRPr lang="en-US" altLang="zh-TW" dirty="0" smtClean="0"/>
          </a:p>
          <a:p>
            <a:pPr>
              <a:buFont typeface="Arial" pitchFamily="34" charset="0"/>
              <a:buChar char="•"/>
            </a:pPr>
            <a:r>
              <a:rPr lang="zh-CN" altLang="en-US" smtClean="0"/>
              <a:t>硬盘故障的警示通知</a:t>
            </a:r>
            <a:endParaRPr lang="zh-TW" altLang="en-US" dirty="0"/>
          </a:p>
        </p:txBody>
      </p:sp>
      <p:pic>
        <p:nvPicPr>
          <p:cNvPr id="8" name="Picture 4" descr="C:\Users\andrew\Downloads\GUI_Playback_2012_0207-01.jpg"/>
          <p:cNvPicPr>
            <a:picLocks noChangeAspect="1" noChangeArrowheads="1"/>
          </p:cNvPicPr>
          <p:nvPr/>
        </p:nvPicPr>
        <p:blipFill>
          <a:blip r:embed="rId4" cstate="print"/>
          <a:srcRect/>
          <a:stretch>
            <a:fillRect/>
          </a:stretch>
        </p:blipFill>
        <p:spPr bwMode="auto">
          <a:xfrm>
            <a:off x="467544" y="3936653"/>
            <a:ext cx="3960440" cy="2228651"/>
          </a:xfrm>
          <a:prstGeom prst="rect">
            <a:avLst/>
          </a:prstGeom>
          <a:noFill/>
        </p:spPr>
      </p:pic>
      <p:sp>
        <p:nvSpPr>
          <p:cNvPr id="9" name="文字方塊 8"/>
          <p:cNvSpPr txBox="1"/>
          <p:nvPr/>
        </p:nvSpPr>
        <p:spPr>
          <a:xfrm>
            <a:off x="4644008" y="4122946"/>
            <a:ext cx="4176464" cy="1200329"/>
          </a:xfrm>
          <a:prstGeom prst="rect">
            <a:avLst/>
          </a:prstGeom>
          <a:noFill/>
        </p:spPr>
        <p:txBody>
          <a:bodyPr wrap="square" rtlCol="0">
            <a:spAutoFit/>
          </a:bodyPr>
          <a:lstStyle/>
          <a:p>
            <a:pPr>
              <a:buFont typeface="Arial" pitchFamily="34" charset="0"/>
              <a:buChar char="•"/>
            </a:pPr>
            <a:r>
              <a:rPr lang="zh-CN" altLang="en-US" smtClean="0"/>
              <a:t>直觉的回放接口</a:t>
            </a:r>
            <a:endParaRPr lang="en-US" altLang="zh-TW" dirty="0" smtClean="0"/>
          </a:p>
          <a:p>
            <a:pPr>
              <a:buFont typeface="Arial" pitchFamily="34" charset="0"/>
              <a:buChar char="•"/>
            </a:pPr>
            <a:r>
              <a:rPr lang="zh-CN" altLang="en-US" smtClean="0"/>
              <a:t>清楚的的设备</a:t>
            </a:r>
            <a:r>
              <a:rPr lang="en-US" altLang="zh-TW" smtClean="0"/>
              <a:t>/</a:t>
            </a:r>
            <a:r>
              <a:rPr lang="zh-TW" altLang="en-US" smtClean="0"/>
              <a:t>摄影机清单</a:t>
            </a:r>
            <a:endParaRPr lang="en-US" altLang="zh-TW" dirty="0" smtClean="0"/>
          </a:p>
          <a:p>
            <a:pPr>
              <a:buFont typeface="Arial" pitchFamily="34" charset="0"/>
              <a:buChar char="•"/>
            </a:pPr>
            <a:r>
              <a:rPr lang="zh-CN" altLang="en-US" smtClean="0"/>
              <a:t>弹性的拖拉移动控制面板和回放频道</a:t>
            </a:r>
            <a:endParaRPr lang="en-US" altLang="zh-TW" dirty="0" smtClean="0"/>
          </a:p>
          <a:p>
            <a:pPr>
              <a:buFont typeface="Arial" pitchFamily="34" charset="0"/>
              <a:buChar char="•"/>
            </a:pPr>
            <a:r>
              <a:rPr lang="zh-CN" altLang="en-US" smtClean="0"/>
              <a:t>时间轴清楚标示录像情况</a:t>
            </a:r>
            <a:endParaRPr lang="en-US" altLang="zh-TW" dirty="0" smtClean="0"/>
          </a:p>
        </p:txBody>
      </p:sp>
    </p:spTree>
  </p:cSld>
  <p:clrMapOvr>
    <a:masterClrMapping/>
  </p:clrMapOvr>
  <p:transition>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mtClean="0"/>
              <a:t>ImmerVision 360°</a:t>
            </a:r>
            <a:r>
              <a:rPr lang="zh-TW" altLang="en-US" smtClean="0"/>
              <a:t>全景镜头</a:t>
            </a:r>
            <a:endParaRPr lang="zh-TW" altLang="en-US" dirty="0"/>
          </a:p>
        </p:txBody>
      </p:sp>
      <p:sp>
        <p:nvSpPr>
          <p:cNvPr id="3" name="內容版面配置區 2"/>
          <p:cNvSpPr>
            <a:spLocks noGrp="1"/>
          </p:cNvSpPr>
          <p:nvPr>
            <p:ph idx="4294967295"/>
          </p:nvPr>
        </p:nvSpPr>
        <p:spPr>
          <a:xfrm>
            <a:off x="0" y="1341438"/>
            <a:ext cx="8229600" cy="4784725"/>
          </a:xfrm>
        </p:spPr>
        <p:txBody>
          <a:bodyPr/>
          <a:lstStyle/>
          <a:p>
            <a:endParaRPr lang="en-US" altLang="zh-TW" dirty="0" smtClean="0"/>
          </a:p>
          <a:p>
            <a:endParaRPr lang="en-US" altLang="zh-TW" dirty="0" smtClean="0"/>
          </a:p>
          <a:p>
            <a:endParaRPr lang="en-US" altLang="zh-TW" dirty="0" smtClean="0"/>
          </a:p>
          <a:p>
            <a:endParaRPr lang="zh-TW" altLang="en-US" dirty="0"/>
          </a:p>
        </p:txBody>
      </p:sp>
      <p:pic>
        <p:nvPicPr>
          <p:cNvPr id="168962" name="Picture 2"/>
          <p:cNvPicPr>
            <a:picLocks noChangeAspect="1" noChangeArrowheads="1"/>
          </p:cNvPicPr>
          <p:nvPr/>
        </p:nvPicPr>
        <p:blipFill>
          <a:blip r:embed="rId3" cstate="print"/>
          <a:srcRect/>
          <a:stretch>
            <a:fillRect/>
          </a:stretch>
        </p:blipFill>
        <p:spPr bwMode="auto">
          <a:xfrm>
            <a:off x="3779912" y="3873822"/>
            <a:ext cx="2160240" cy="1644362"/>
          </a:xfrm>
          <a:prstGeom prst="rect">
            <a:avLst/>
          </a:prstGeom>
          <a:noFill/>
          <a:ln w="9525">
            <a:noFill/>
            <a:miter lim="800000"/>
            <a:headEnd/>
            <a:tailEnd/>
          </a:ln>
        </p:spPr>
      </p:pic>
      <p:pic>
        <p:nvPicPr>
          <p:cNvPr id="168963" name="Picture 3"/>
          <p:cNvPicPr>
            <a:picLocks noChangeAspect="1" noChangeArrowheads="1"/>
          </p:cNvPicPr>
          <p:nvPr/>
        </p:nvPicPr>
        <p:blipFill>
          <a:blip r:embed="rId4" cstate="print"/>
          <a:srcRect/>
          <a:stretch>
            <a:fillRect/>
          </a:stretch>
        </p:blipFill>
        <p:spPr bwMode="auto">
          <a:xfrm>
            <a:off x="6444208" y="2708920"/>
            <a:ext cx="2160240" cy="1633614"/>
          </a:xfrm>
          <a:prstGeom prst="rect">
            <a:avLst/>
          </a:prstGeom>
          <a:noFill/>
          <a:ln w="9525">
            <a:noFill/>
            <a:miter lim="800000"/>
            <a:headEnd/>
            <a:tailEnd/>
          </a:ln>
        </p:spPr>
      </p:pic>
      <p:sp>
        <p:nvSpPr>
          <p:cNvPr id="10" name="文字方塊 9"/>
          <p:cNvSpPr txBox="1"/>
          <p:nvPr/>
        </p:nvSpPr>
        <p:spPr>
          <a:xfrm>
            <a:off x="3995936" y="3356992"/>
            <a:ext cx="1445204" cy="369332"/>
          </a:xfrm>
          <a:prstGeom prst="rect">
            <a:avLst/>
          </a:prstGeom>
          <a:noFill/>
        </p:spPr>
        <p:txBody>
          <a:bodyPr wrap="none" rtlCol="0">
            <a:spAutoFit/>
          </a:bodyPr>
          <a:lstStyle/>
          <a:p>
            <a:r>
              <a:rPr lang="zh-TW" altLang="en-US" smtClean="0"/>
              <a:t>单一</a:t>
            </a:r>
            <a:r>
              <a:rPr lang="en-US" altLang="zh-TW" smtClean="0"/>
              <a:t>PTZ</a:t>
            </a:r>
            <a:r>
              <a:rPr lang="zh-TW" altLang="en-US" smtClean="0"/>
              <a:t>画面</a:t>
            </a:r>
            <a:endParaRPr lang="zh-TW" altLang="en-US" dirty="0"/>
          </a:p>
        </p:txBody>
      </p:sp>
      <p:sp>
        <p:nvSpPr>
          <p:cNvPr id="11" name="文字方塊 10"/>
          <p:cNvSpPr txBox="1"/>
          <p:nvPr/>
        </p:nvSpPr>
        <p:spPr>
          <a:xfrm>
            <a:off x="3923928" y="5517232"/>
            <a:ext cx="1944216" cy="646331"/>
          </a:xfrm>
          <a:prstGeom prst="rect">
            <a:avLst/>
          </a:prstGeom>
          <a:noFill/>
        </p:spPr>
        <p:txBody>
          <a:bodyPr wrap="square" rtlCol="0">
            <a:spAutoFit/>
          </a:bodyPr>
          <a:lstStyle/>
          <a:p>
            <a:r>
              <a:rPr lang="en-US" altLang="zh-TW" smtClean="0"/>
              <a:t>4</a:t>
            </a:r>
            <a:r>
              <a:rPr lang="zh-TW" altLang="en-US" smtClean="0"/>
              <a:t>个</a:t>
            </a:r>
            <a:r>
              <a:rPr lang="en-US" altLang="zh-TW" smtClean="0"/>
              <a:t>PTZ</a:t>
            </a:r>
            <a:r>
              <a:rPr lang="zh-CN" altLang="en-US" smtClean="0"/>
              <a:t>画面在一个窗口中</a:t>
            </a:r>
            <a:endParaRPr lang="zh-TW" altLang="en-US" dirty="0"/>
          </a:p>
        </p:txBody>
      </p:sp>
      <p:sp>
        <p:nvSpPr>
          <p:cNvPr id="12" name="文字方塊 11"/>
          <p:cNvSpPr txBox="1"/>
          <p:nvPr/>
        </p:nvSpPr>
        <p:spPr>
          <a:xfrm>
            <a:off x="6444208" y="4365104"/>
            <a:ext cx="2232248" cy="646331"/>
          </a:xfrm>
          <a:prstGeom prst="rect">
            <a:avLst/>
          </a:prstGeom>
          <a:noFill/>
        </p:spPr>
        <p:txBody>
          <a:bodyPr wrap="square" rtlCol="0">
            <a:spAutoFit/>
          </a:bodyPr>
          <a:lstStyle/>
          <a:p>
            <a:r>
              <a:rPr lang="en-US" altLang="zh-TW" smtClean="0"/>
              <a:t>2</a:t>
            </a:r>
            <a:r>
              <a:rPr lang="zh-TW" altLang="en-US" smtClean="0"/>
              <a:t>个</a:t>
            </a:r>
            <a:r>
              <a:rPr lang="en-US" altLang="zh-TW" smtClean="0"/>
              <a:t>180</a:t>
            </a:r>
            <a:r>
              <a:rPr lang="zh-CN" altLang="en-US" smtClean="0"/>
              <a:t>度画面在一个窗口中</a:t>
            </a:r>
            <a:endParaRPr lang="zh-TW" altLang="en-US" dirty="0"/>
          </a:p>
        </p:txBody>
      </p:sp>
      <p:pic>
        <p:nvPicPr>
          <p:cNvPr id="168965" name="Picture 5"/>
          <p:cNvPicPr>
            <a:picLocks noChangeAspect="1" noChangeArrowheads="1"/>
          </p:cNvPicPr>
          <p:nvPr/>
        </p:nvPicPr>
        <p:blipFill>
          <a:blip r:embed="rId5" cstate="print"/>
          <a:srcRect/>
          <a:stretch>
            <a:fillRect/>
          </a:stretch>
        </p:blipFill>
        <p:spPr bwMode="auto">
          <a:xfrm>
            <a:off x="827584" y="1556792"/>
            <a:ext cx="5153025" cy="1866900"/>
          </a:xfrm>
          <a:prstGeom prst="rect">
            <a:avLst/>
          </a:prstGeom>
          <a:noFill/>
          <a:ln w="9525">
            <a:noFill/>
            <a:miter lim="800000"/>
            <a:headEnd/>
            <a:tailEnd/>
          </a:ln>
        </p:spPr>
      </p:pic>
      <p:pic>
        <p:nvPicPr>
          <p:cNvPr id="5" name="Picture 9" descr="http://www.immervision.com/images/security/immervision_enable_2.png"/>
          <p:cNvPicPr>
            <a:picLocks noChangeAspect="1" noChangeArrowheads="1"/>
          </p:cNvPicPr>
          <p:nvPr/>
        </p:nvPicPr>
        <p:blipFill>
          <a:blip r:embed="rId6" cstate="print"/>
          <a:srcRect/>
          <a:stretch>
            <a:fillRect/>
          </a:stretch>
        </p:blipFill>
        <p:spPr bwMode="auto">
          <a:xfrm>
            <a:off x="2699792" y="3429000"/>
            <a:ext cx="781050" cy="952500"/>
          </a:xfrm>
          <a:prstGeom prst="rect">
            <a:avLst/>
          </a:prstGeom>
          <a:noFill/>
        </p:spPr>
      </p:pic>
    </p:spTree>
  </p:cSld>
  <p:clrMapOvr>
    <a:masterClrMapping/>
  </p:clrMapOvr>
  <p:transition>
    <p:wipe dir="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標題 1"/>
          <p:cNvSpPr>
            <a:spLocks noGrp="1"/>
          </p:cNvSpPr>
          <p:nvPr>
            <p:ph type="title"/>
          </p:nvPr>
        </p:nvSpPr>
        <p:spPr/>
        <p:txBody>
          <a:bodyPr/>
          <a:lstStyle/>
          <a:p>
            <a:r>
              <a:rPr lang="zh-CN" altLang="en-US" smtClean="0"/>
              <a:t>监控储存容量扩充</a:t>
            </a:r>
            <a:endParaRPr lang="en-US" altLang="zh-TW" dirty="0" smtClean="0"/>
          </a:p>
        </p:txBody>
      </p:sp>
      <p:sp>
        <p:nvSpPr>
          <p:cNvPr id="18435" name="投影片編號版面配置區 3"/>
          <p:cNvSpPr>
            <a:spLocks noGrp="1"/>
          </p:cNvSpPr>
          <p:nvPr>
            <p:ph type="sldNum" sz="quarter" idx="12"/>
          </p:nvPr>
        </p:nvSpPr>
        <p:spPr/>
        <p:txBody>
          <a:bodyPr/>
          <a:lstStyle/>
          <a:p>
            <a:fld id="{3ED05BF0-8EDC-4126-AEB7-1246372745CD}" type="slidenum">
              <a:rPr lang="zh-TW" altLang="en-US" smtClean="0"/>
              <a:pPr/>
              <a:t>44</a:t>
            </a:fld>
            <a:endParaRPr lang="en-US" altLang="zh-TW" smtClean="0"/>
          </a:p>
        </p:txBody>
      </p:sp>
      <p:pic>
        <p:nvPicPr>
          <p:cNvPr id="18436" name="圖片 7" descr="VS-8000 Pro_正面+倒影.png"/>
          <p:cNvPicPr>
            <a:picLocks noChangeAspect="1"/>
          </p:cNvPicPr>
          <p:nvPr/>
        </p:nvPicPr>
        <p:blipFill>
          <a:blip r:embed="rId3" cstate="print"/>
          <a:srcRect/>
          <a:stretch>
            <a:fillRect/>
          </a:stretch>
        </p:blipFill>
        <p:spPr bwMode="auto">
          <a:xfrm>
            <a:off x="0" y="2564606"/>
            <a:ext cx="2597150" cy="727075"/>
          </a:xfrm>
          <a:prstGeom prst="rect">
            <a:avLst/>
          </a:prstGeom>
          <a:noFill/>
          <a:ln w="9525">
            <a:noFill/>
            <a:miter lim="800000"/>
            <a:headEnd/>
            <a:tailEnd/>
          </a:ln>
        </p:spPr>
      </p:pic>
      <p:pic>
        <p:nvPicPr>
          <p:cNvPr id="18437" name="圖片 9" descr="TS-859U-RPPlus_01.png"/>
          <p:cNvPicPr>
            <a:picLocks noChangeAspect="1"/>
          </p:cNvPicPr>
          <p:nvPr/>
        </p:nvPicPr>
        <p:blipFill>
          <a:blip r:embed="rId4" cstate="print"/>
          <a:srcRect/>
          <a:stretch>
            <a:fillRect/>
          </a:stretch>
        </p:blipFill>
        <p:spPr bwMode="auto">
          <a:xfrm>
            <a:off x="3064595" y="1124744"/>
            <a:ext cx="2806700" cy="785812"/>
          </a:xfrm>
          <a:prstGeom prst="rect">
            <a:avLst/>
          </a:prstGeom>
          <a:noFill/>
          <a:ln w="9525">
            <a:noFill/>
            <a:miter lim="800000"/>
            <a:headEnd/>
            <a:tailEnd/>
          </a:ln>
        </p:spPr>
      </p:pic>
      <p:pic>
        <p:nvPicPr>
          <p:cNvPr id="18438" name="圖片 10" descr="TS-859U-RPPlus_01.png"/>
          <p:cNvPicPr>
            <a:picLocks noChangeAspect="1"/>
          </p:cNvPicPr>
          <p:nvPr/>
        </p:nvPicPr>
        <p:blipFill>
          <a:blip r:embed="rId4" cstate="print"/>
          <a:srcRect/>
          <a:stretch>
            <a:fillRect/>
          </a:stretch>
        </p:blipFill>
        <p:spPr bwMode="auto">
          <a:xfrm>
            <a:off x="3064595" y="2700124"/>
            <a:ext cx="2806700" cy="785813"/>
          </a:xfrm>
          <a:prstGeom prst="rect">
            <a:avLst/>
          </a:prstGeom>
          <a:noFill/>
          <a:ln w="9525">
            <a:noFill/>
            <a:miter lim="800000"/>
            <a:headEnd/>
            <a:tailEnd/>
          </a:ln>
        </p:spPr>
      </p:pic>
      <p:pic>
        <p:nvPicPr>
          <p:cNvPr id="18439" name="圖片 11" descr="TS-859U-RPPlus_01.png"/>
          <p:cNvPicPr>
            <a:picLocks noChangeAspect="1"/>
          </p:cNvPicPr>
          <p:nvPr/>
        </p:nvPicPr>
        <p:blipFill>
          <a:blip r:embed="rId4" cstate="print"/>
          <a:srcRect/>
          <a:stretch>
            <a:fillRect/>
          </a:stretch>
        </p:blipFill>
        <p:spPr bwMode="auto">
          <a:xfrm>
            <a:off x="3064595" y="4509849"/>
            <a:ext cx="2806700" cy="785813"/>
          </a:xfrm>
          <a:prstGeom prst="rect">
            <a:avLst/>
          </a:prstGeom>
          <a:noFill/>
          <a:ln w="9525">
            <a:noFill/>
            <a:miter lim="800000"/>
            <a:headEnd/>
            <a:tailEnd/>
          </a:ln>
        </p:spPr>
      </p:pic>
      <p:sp>
        <p:nvSpPr>
          <p:cNvPr id="18440" name="文字方塊 12"/>
          <p:cNvSpPr txBox="1">
            <a:spLocks noChangeArrowheads="1"/>
          </p:cNvSpPr>
          <p:nvPr/>
        </p:nvSpPr>
        <p:spPr bwMode="auto">
          <a:xfrm>
            <a:off x="2483768" y="2771080"/>
            <a:ext cx="319088" cy="369888"/>
          </a:xfrm>
          <a:prstGeom prst="rect">
            <a:avLst/>
          </a:prstGeom>
          <a:noFill/>
          <a:ln w="9525">
            <a:noFill/>
            <a:miter lim="800000"/>
            <a:headEnd/>
            <a:tailEnd/>
          </a:ln>
        </p:spPr>
        <p:txBody>
          <a:bodyPr wrap="none">
            <a:spAutoFit/>
          </a:bodyPr>
          <a:lstStyle/>
          <a:p>
            <a:r>
              <a:rPr lang="en-US" altLang="zh-TW" dirty="0">
                <a:solidFill>
                  <a:srgbClr val="FF0000"/>
                </a:solidFill>
              </a:rPr>
              <a:t>+</a:t>
            </a:r>
          </a:p>
        </p:txBody>
      </p:sp>
      <p:sp>
        <p:nvSpPr>
          <p:cNvPr id="14" name="左大括弧 13"/>
          <p:cNvSpPr/>
          <p:nvPr/>
        </p:nvSpPr>
        <p:spPr>
          <a:xfrm>
            <a:off x="2802856" y="1556544"/>
            <a:ext cx="328984" cy="3528640"/>
          </a:xfrm>
          <a:prstGeom prst="leftBrace">
            <a:avLst>
              <a:gd name="adj1" fmla="val 8333"/>
              <a:gd name="adj2" fmla="val 41295"/>
            </a:avLst>
          </a:prstGeom>
          <a:ln w="25400">
            <a:solidFill>
              <a:srgbClr val="FFC000"/>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tLang="zh-TW">
              <a:cs typeface="Arial" charset="0"/>
            </a:endParaRPr>
          </a:p>
        </p:txBody>
      </p:sp>
      <p:sp>
        <p:nvSpPr>
          <p:cNvPr id="18442" name="文字方塊 14"/>
          <p:cNvSpPr txBox="1">
            <a:spLocks noChangeArrowheads="1"/>
          </p:cNvSpPr>
          <p:nvPr/>
        </p:nvSpPr>
        <p:spPr bwMode="auto">
          <a:xfrm>
            <a:off x="6017444" y="1268090"/>
            <a:ext cx="1512168" cy="584775"/>
          </a:xfrm>
          <a:prstGeom prst="rect">
            <a:avLst/>
          </a:prstGeom>
          <a:noFill/>
          <a:ln w="9525">
            <a:noFill/>
            <a:miter lim="800000"/>
            <a:headEnd/>
            <a:tailEnd/>
          </a:ln>
        </p:spPr>
        <p:txBody>
          <a:bodyPr wrap="square">
            <a:spAutoFit/>
          </a:bodyPr>
          <a:lstStyle/>
          <a:p>
            <a:r>
              <a:rPr lang="en-US" altLang="zh-TW" sz="1600" dirty="0" smtClean="0"/>
              <a:t>For Camera  N</a:t>
            </a:r>
            <a:r>
              <a:rPr lang="en-US" altLang="zh-TW" sz="1600" baseline="-25000" dirty="0" smtClean="0"/>
              <a:t>1</a:t>
            </a:r>
            <a:r>
              <a:rPr lang="en-US" altLang="zh-TW" sz="1600" dirty="0" smtClean="0"/>
              <a:t>, Camera N</a:t>
            </a:r>
            <a:r>
              <a:rPr lang="en-US" altLang="zh-TW" sz="1600" baseline="-25000" dirty="0" smtClean="0"/>
              <a:t>2</a:t>
            </a:r>
            <a:r>
              <a:rPr lang="en-US" altLang="zh-TW" sz="1600" dirty="0" smtClean="0"/>
              <a:t>……</a:t>
            </a:r>
            <a:endParaRPr lang="en-US" altLang="zh-TW" sz="1600" dirty="0"/>
          </a:p>
        </p:txBody>
      </p:sp>
      <p:sp>
        <p:nvSpPr>
          <p:cNvPr id="18444" name="文字方塊 16"/>
          <p:cNvSpPr txBox="1">
            <a:spLocks noChangeArrowheads="1"/>
          </p:cNvSpPr>
          <p:nvPr/>
        </p:nvSpPr>
        <p:spPr bwMode="auto">
          <a:xfrm>
            <a:off x="6017445" y="4653468"/>
            <a:ext cx="1650900" cy="584775"/>
          </a:xfrm>
          <a:prstGeom prst="rect">
            <a:avLst/>
          </a:prstGeom>
          <a:noFill/>
          <a:ln w="9525">
            <a:noFill/>
            <a:miter lim="800000"/>
            <a:headEnd/>
            <a:tailEnd/>
          </a:ln>
        </p:spPr>
        <p:txBody>
          <a:bodyPr wrap="square">
            <a:spAutoFit/>
          </a:bodyPr>
          <a:lstStyle/>
          <a:p>
            <a:r>
              <a:rPr lang="en-US" altLang="zh-TW" sz="1600" dirty="0" smtClean="0"/>
              <a:t>For Camera  N</a:t>
            </a:r>
            <a:r>
              <a:rPr lang="en-US" altLang="zh-TW" sz="1600" baseline="-25000" dirty="0" smtClean="0"/>
              <a:t>5</a:t>
            </a:r>
            <a:r>
              <a:rPr lang="en-US" altLang="zh-TW" sz="1600" dirty="0" smtClean="0"/>
              <a:t>, Camera N</a:t>
            </a:r>
            <a:r>
              <a:rPr lang="en-US" altLang="zh-TW" sz="1600" baseline="-25000" dirty="0" smtClean="0"/>
              <a:t>6</a:t>
            </a:r>
            <a:r>
              <a:rPr lang="en-US" altLang="zh-TW" sz="1600" dirty="0" smtClean="0"/>
              <a:t>……</a:t>
            </a:r>
            <a:endParaRPr lang="en-US" altLang="zh-TW" sz="1600" dirty="0"/>
          </a:p>
        </p:txBody>
      </p:sp>
      <p:sp>
        <p:nvSpPr>
          <p:cNvPr id="18" name="向右箭號 17"/>
          <p:cNvSpPr/>
          <p:nvPr/>
        </p:nvSpPr>
        <p:spPr>
          <a:xfrm>
            <a:off x="5873428" y="2987908"/>
            <a:ext cx="215900" cy="21590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chemeClr val="tx1"/>
              </a:solidFill>
              <a:cs typeface="Arial" charset="0"/>
            </a:endParaRPr>
          </a:p>
        </p:txBody>
      </p:sp>
      <p:sp>
        <p:nvSpPr>
          <p:cNvPr id="19" name="向右箭號 18"/>
          <p:cNvSpPr/>
          <p:nvPr/>
        </p:nvSpPr>
        <p:spPr>
          <a:xfrm>
            <a:off x="5873428" y="4868624"/>
            <a:ext cx="215900" cy="21590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chemeClr val="tx1"/>
              </a:solidFill>
              <a:cs typeface="Arial" charset="0"/>
            </a:endParaRPr>
          </a:p>
        </p:txBody>
      </p:sp>
      <p:sp>
        <p:nvSpPr>
          <p:cNvPr id="20" name="向右箭號 19"/>
          <p:cNvSpPr/>
          <p:nvPr/>
        </p:nvSpPr>
        <p:spPr>
          <a:xfrm>
            <a:off x="5873428" y="1484238"/>
            <a:ext cx="215900" cy="215900"/>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chemeClr val="tx1"/>
              </a:solidFill>
              <a:cs typeface="Arial" charset="0"/>
            </a:endParaRPr>
          </a:p>
        </p:txBody>
      </p:sp>
      <p:sp>
        <p:nvSpPr>
          <p:cNvPr id="23" name="右中括弧 22"/>
          <p:cNvSpPr/>
          <p:nvPr/>
        </p:nvSpPr>
        <p:spPr>
          <a:xfrm>
            <a:off x="7524328" y="1482923"/>
            <a:ext cx="148159" cy="3674269"/>
          </a:xfrm>
          <a:prstGeom prst="rightBracket">
            <a:avLst/>
          </a:prstGeom>
          <a:ln w="25400">
            <a:solidFill>
              <a:srgbClr val="FFC000"/>
            </a:solidFill>
            <a:tailEnd type="none"/>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ltLang="zh-TW">
              <a:cs typeface="Arial" charset="0"/>
            </a:endParaRPr>
          </a:p>
        </p:txBody>
      </p:sp>
      <p:sp>
        <p:nvSpPr>
          <p:cNvPr id="18449" name="文字方塊 23"/>
          <p:cNvSpPr txBox="1">
            <a:spLocks noChangeArrowheads="1"/>
          </p:cNvSpPr>
          <p:nvPr/>
        </p:nvSpPr>
        <p:spPr bwMode="auto">
          <a:xfrm>
            <a:off x="7740352" y="2348706"/>
            <a:ext cx="1332211" cy="1477328"/>
          </a:xfrm>
          <a:prstGeom prst="rect">
            <a:avLst/>
          </a:prstGeom>
          <a:solidFill>
            <a:schemeClr val="bg1"/>
          </a:solidFill>
          <a:ln w="9525">
            <a:solidFill>
              <a:schemeClr val="tx2"/>
            </a:solidFill>
            <a:miter lim="800000"/>
            <a:headEnd/>
            <a:tailEnd/>
          </a:ln>
        </p:spPr>
        <p:txBody>
          <a:bodyPr wrap="square">
            <a:spAutoFit/>
          </a:bodyPr>
          <a:lstStyle/>
          <a:p>
            <a:r>
              <a:rPr lang="zh-CN" altLang="en-US" smtClean="0"/>
              <a:t>可拥有额外的</a:t>
            </a:r>
            <a:r>
              <a:rPr lang="en-US" altLang="zh-TW" smtClean="0"/>
              <a:t>200TB</a:t>
            </a:r>
            <a:r>
              <a:rPr lang="zh-CN" altLang="en-US" smtClean="0"/>
              <a:t>储存空间，以支持长时间录像</a:t>
            </a:r>
            <a:endParaRPr lang="en-US" altLang="zh-TW" dirty="0"/>
          </a:p>
        </p:txBody>
      </p:sp>
      <p:sp>
        <p:nvSpPr>
          <p:cNvPr id="18450" name="文字方塊 24"/>
          <p:cNvSpPr txBox="1">
            <a:spLocks noChangeArrowheads="1"/>
          </p:cNvSpPr>
          <p:nvPr/>
        </p:nvSpPr>
        <p:spPr bwMode="auto">
          <a:xfrm>
            <a:off x="3132857" y="1916906"/>
            <a:ext cx="2626168" cy="369332"/>
          </a:xfrm>
          <a:prstGeom prst="rect">
            <a:avLst/>
          </a:prstGeom>
          <a:noFill/>
          <a:ln w="9525">
            <a:noFill/>
            <a:miter lim="800000"/>
            <a:headEnd/>
            <a:tailEnd/>
          </a:ln>
        </p:spPr>
        <p:txBody>
          <a:bodyPr wrap="none">
            <a:spAutoFit/>
          </a:bodyPr>
          <a:lstStyle/>
          <a:p>
            <a:r>
              <a:rPr lang="en-US" altLang="zh-TW" dirty="0"/>
              <a:t>Turbo </a:t>
            </a:r>
            <a:r>
              <a:rPr lang="en-US" altLang="zh-TW"/>
              <a:t>NAS</a:t>
            </a:r>
            <a:r>
              <a:rPr lang="en-US" altLang="zh-TW" smtClean="0"/>
              <a:t>:</a:t>
            </a:r>
            <a:r>
              <a:rPr lang="zh-TW" altLang="en-US" smtClean="0"/>
              <a:t>支持至多</a:t>
            </a:r>
            <a:r>
              <a:rPr lang="en-US" altLang="zh-TW" smtClean="0"/>
              <a:t>48TB</a:t>
            </a:r>
            <a:endParaRPr lang="en-US" altLang="zh-TW" dirty="0"/>
          </a:p>
        </p:txBody>
      </p:sp>
      <p:sp>
        <p:nvSpPr>
          <p:cNvPr id="18451" name="文字方塊 25"/>
          <p:cNvSpPr txBox="1">
            <a:spLocks noChangeArrowheads="1"/>
          </p:cNvSpPr>
          <p:nvPr/>
        </p:nvSpPr>
        <p:spPr bwMode="auto">
          <a:xfrm>
            <a:off x="3132857" y="3563724"/>
            <a:ext cx="2626168" cy="369332"/>
          </a:xfrm>
          <a:prstGeom prst="rect">
            <a:avLst/>
          </a:prstGeom>
          <a:noFill/>
          <a:ln w="9525">
            <a:noFill/>
            <a:miter lim="800000"/>
            <a:headEnd/>
            <a:tailEnd/>
          </a:ln>
        </p:spPr>
        <p:txBody>
          <a:bodyPr wrap="none">
            <a:spAutoFit/>
          </a:bodyPr>
          <a:lstStyle/>
          <a:p>
            <a:r>
              <a:rPr lang="en-US" altLang="zh-TW" dirty="0"/>
              <a:t>Turbo </a:t>
            </a:r>
            <a:r>
              <a:rPr lang="en-US" altLang="zh-TW"/>
              <a:t>NAS</a:t>
            </a:r>
            <a:r>
              <a:rPr lang="en-US" altLang="zh-TW" smtClean="0"/>
              <a:t>:</a:t>
            </a:r>
            <a:r>
              <a:rPr lang="zh-TW" altLang="en-US" smtClean="0"/>
              <a:t>支持至多</a:t>
            </a:r>
            <a:r>
              <a:rPr lang="en-US" altLang="zh-TW" smtClean="0"/>
              <a:t>48TB</a:t>
            </a:r>
            <a:endParaRPr lang="en-US" altLang="zh-TW" dirty="0"/>
          </a:p>
        </p:txBody>
      </p:sp>
      <p:sp>
        <p:nvSpPr>
          <p:cNvPr id="18452" name="文字方塊 26"/>
          <p:cNvSpPr txBox="1">
            <a:spLocks noChangeArrowheads="1"/>
          </p:cNvSpPr>
          <p:nvPr/>
        </p:nvSpPr>
        <p:spPr bwMode="auto">
          <a:xfrm>
            <a:off x="3059832" y="5301208"/>
            <a:ext cx="2626168" cy="369332"/>
          </a:xfrm>
          <a:prstGeom prst="rect">
            <a:avLst/>
          </a:prstGeom>
          <a:noFill/>
          <a:ln w="9525">
            <a:noFill/>
            <a:miter lim="800000"/>
            <a:headEnd/>
            <a:tailEnd/>
          </a:ln>
        </p:spPr>
        <p:txBody>
          <a:bodyPr wrap="none">
            <a:spAutoFit/>
          </a:bodyPr>
          <a:lstStyle/>
          <a:p>
            <a:r>
              <a:rPr lang="en-US" altLang="zh-TW" dirty="0"/>
              <a:t>Turbo </a:t>
            </a:r>
            <a:r>
              <a:rPr lang="en-US" altLang="zh-TW"/>
              <a:t>NAS</a:t>
            </a:r>
            <a:r>
              <a:rPr lang="en-US" altLang="zh-TW" smtClean="0"/>
              <a:t>:</a:t>
            </a:r>
            <a:r>
              <a:rPr lang="zh-TW" altLang="en-US" smtClean="0"/>
              <a:t>支持至多</a:t>
            </a:r>
            <a:r>
              <a:rPr lang="en-US" altLang="zh-TW" smtClean="0"/>
              <a:t>48TB</a:t>
            </a:r>
            <a:endParaRPr lang="en-US" altLang="zh-TW" dirty="0"/>
          </a:p>
        </p:txBody>
      </p:sp>
      <p:sp>
        <p:nvSpPr>
          <p:cNvPr id="18453" name="文字方塊 27"/>
          <p:cNvSpPr txBox="1">
            <a:spLocks noChangeArrowheads="1"/>
          </p:cNvSpPr>
          <p:nvPr/>
        </p:nvSpPr>
        <p:spPr bwMode="auto">
          <a:xfrm>
            <a:off x="179388" y="3283744"/>
            <a:ext cx="1856598" cy="646331"/>
          </a:xfrm>
          <a:prstGeom prst="rect">
            <a:avLst/>
          </a:prstGeom>
          <a:noFill/>
          <a:ln w="9525">
            <a:noFill/>
            <a:miter lim="800000"/>
            <a:headEnd/>
            <a:tailEnd/>
          </a:ln>
        </p:spPr>
        <p:txBody>
          <a:bodyPr wrap="none">
            <a:spAutoFit/>
          </a:bodyPr>
          <a:lstStyle/>
          <a:p>
            <a:r>
              <a:rPr lang="en-US" altLang="zh-TW" dirty="0" err="1"/>
              <a:t>VioStor</a:t>
            </a:r>
            <a:r>
              <a:rPr lang="en-US" altLang="zh-TW" dirty="0"/>
              <a:t> NVR: </a:t>
            </a:r>
            <a:r>
              <a:rPr lang="en-US" altLang="zh-TW"/>
              <a:t/>
            </a:r>
            <a:br>
              <a:rPr lang="en-US" altLang="zh-TW"/>
            </a:br>
            <a:r>
              <a:rPr lang="zh-TW" altLang="en-US" smtClean="0"/>
              <a:t>支持至多</a:t>
            </a:r>
            <a:r>
              <a:rPr lang="en-US" altLang="zh-TW" smtClean="0"/>
              <a:t>64</a:t>
            </a:r>
            <a:r>
              <a:rPr lang="zh-TW" altLang="en-US" smtClean="0"/>
              <a:t>频道</a:t>
            </a:r>
            <a:endParaRPr lang="en-US" altLang="zh-TW" dirty="0"/>
          </a:p>
        </p:txBody>
      </p:sp>
      <p:pic>
        <p:nvPicPr>
          <p:cNvPr id="25" name="圖片 24" descr="LOGO-QNAP Security-黑白.png"/>
          <p:cNvPicPr>
            <a:picLocks noChangeAspect="1"/>
          </p:cNvPicPr>
          <p:nvPr/>
        </p:nvPicPr>
        <p:blipFill>
          <a:blip r:embed="rId5" cstate="print">
            <a:duotone>
              <a:schemeClr val="bg2">
                <a:shade val="45000"/>
                <a:satMod val="135000"/>
              </a:schemeClr>
              <a:prstClr val="white"/>
            </a:duotone>
            <a:lum bright="40000"/>
          </a:blip>
          <a:stretch>
            <a:fillRect/>
          </a:stretch>
        </p:blipFill>
        <p:spPr>
          <a:xfrm>
            <a:off x="7488832" y="6309320"/>
            <a:ext cx="1547664" cy="468201"/>
          </a:xfrm>
          <a:prstGeom prst="rect">
            <a:avLst/>
          </a:prstGeom>
        </p:spPr>
      </p:pic>
      <p:sp>
        <p:nvSpPr>
          <p:cNvPr id="26" name="文字方塊 14"/>
          <p:cNvSpPr txBox="1">
            <a:spLocks noChangeArrowheads="1"/>
          </p:cNvSpPr>
          <p:nvPr/>
        </p:nvSpPr>
        <p:spPr bwMode="auto">
          <a:xfrm>
            <a:off x="6017444" y="2763049"/>
            <a:ext cx="1656184" cy="584775"/>
          </a:xfrm>
          <a:prstGeom prst="rect">
            <a:avLst/>
          </a:prstGeom>
          <a:noFill/>
          <a:ln w="9525">
            <a:noFill/>
            <a:miter lim="800000"/>
            <a:headEnd/>
            <a:tailEnd/>
          </a:ln>
        </p:spPr>
        <p:txBody>
          <a:bodyPr wrap="square">
            <a:spAutoFit/>
          </a:bodyPr>
          <a:lstStyle/>
          <a:p>
            <a:r>
              <a:rPr lang="en-US" altLang="zh-TW" sz="1600" dirty="0" smtClean="0"/>
              <a:t>For Camera  N</a:t>
            </a:r>
            <a:r>
              <a:rPr lang="en-US" altLang="zh-TW" sz="1600" baseline="-25000" dirty="0" smtClean="0"/>
              <a:t>3</a:t>
            </a:r>
            <a:r>
              <a:rPr lang="en-US" altLang="zh-TW" sz="1600" dirty="0" smtClean="0"/>
              <a:t>, Camera N</a:t>
            </a:r>
            <a:r>
              <a:rPr lang="en-US" altLang="zh-TW" sz="1600" baseline="-25000" dirty="0" smtClean="0"/>
              <a:t>4</a:t>
            </a:r>
            <a:r>
              <a:rPr lang="en-US" altLang="zh-TW" sz="1600" dirty="0" smtClean="0"/>
              <a:t>……</a:t>
            </a:r>
            <a:endParaRPr lang="en-US" altLang="zh-TW" sz="1600" dirty="0"/>
          </a:p>
        </p:txBody>
      </p:sp>
      <p:sp>
        <p:nvSpPr>
          <p:cNvPr id="27" name="矩形 26"/>
          <p:cNvSpPr/>
          <p:nvPr/>
        </p:nvSpPr>
        <p:spPr>
          <a:xfrm>
            <a:off x="0" y="5662989"/>
            <a:ext cx="9144000" cy="646331"/>
          </a:xfrm>
          <a:prstGeom prst="rect">
            <a:avLst/>
          </a:prstGeom>
        </p:spPr>
        <p:txBody>
          <a:bodyPr wrap="square">
            <a:spAutoFit/>
          </a:bodyPr>
          <a:lstStyle/>
          <a:p>
            <a:r>
              <a:rPr lang="en-US" altLang="zh-TW" smtClean="0">
                <a:solidFill>
                  <a:srgbClr val="FF0000"/>
                </a:solidFill>
              </a:rPr>
              <a:t>*</a:t>
            </a:r>
            <a:r>
              <a:rPr lang="zh-CN" altLang="en-US" smtClean="0"/>
              <a:t>可扩充到单台</a:t>
            </a:r>
            <a:r>
              <a:rPr lang="en-US" altLang="zh-TW" smtClean="0"/>
              <a:t>NAS</a:t>
            </a:r>
            <a:r>
              <a:rPr lang="zh-TW" altLang="en-US" dirty="0" smtClean="0"/>
              <a:t>或多</a:t>
            </a:r>
            <a:r>
              <a:rPr lang="zh-TW" altLang="en-US" smtClean="0"/>
              <a:t>台</a:t>
            </a:r>
            <a:r>
              <a:rPr lang="en-US" altLang="zh-TW" smtClean="0"/>
              <a:t>NAS</a:t>
            </a:r>
            <a:r>
              <a:rPr lang="zh-CN" altLang="en-US" smtClean="0"/>
              <a:t>以增加录像储存容量。</a:t>
            </a:r>
            <a:endParaRPr lang="en-US" altLang="zh-TW" dirty="0" smtClean="0"/>
          </a:p>
          <a:p>
            <a:r>
              <a:rPr lang="en-US" altLang="zh-TW" i="1" dirty="0" smtClean="0"/>
              <a:t>Note: Design and specifications are subject to change without notice.</a:t>
            </a:r>
          </a:p>
        </p:txBody>
      </p:sp>
      <p:sp>
        <p:nvSpPr>
          <p:cNvPr id="28" name="矩形 27"/>
          <p:cNvSpPr/>
          <p:nvPr/>
        </p:nvSpPr>
        <p:spPr>
          <a:xfrm>
            <a:off x="3779912" y="2185700"/>
            <a:ext cx="3456384" cy="523220"/>
          </a:xfrm>
          <a:prstGeom prst="rect">
            <a:avLst/>
          </a:prstGeom>
        </p:spPr>
        <p:txBody>
          <a:bodyPr wrap="square">
            <a:spAutoFit/>
          </a:bodyPr>
          <a:lstStyle/>
          <a:p>
            <a:r>
              <a:rPr lang="en-US" altLang="zh-TW" sz="1400" dirty="0" smtClean="0"/>
              <a:t>Camera N</a:t>
            </a:r>
            <a:r>
              <a:rPr lang="en-US" altLang="zh-TW" sz="1400" baseline="-25000" dirty="0" smtClean="0"/>
              <a:t>1</a:t>
            </a:r>
            <a:r>
              <a:rPr lang="en-US" altLang="zh-TW" sz="1400" dirty="0" smtClean="0"/>
              <a:t>: N</a:t>
            </a:r>
            <a:r>
              <a:rPr lang="en-US" altLang="zh-TW" sz="1400" baseline="-25000" dirty="0" smtClean="0"/>
              <a:t>1</a:t>
            </a:r>
            <a:r>
              <a:rPr lang="en-US" altLang="zh-TW" sz="1400" dirty="0" smtClean="0"/>
              <a:t> can be 1, 2, 3,... 64.</a:t>
            </a:r>
            <a:br>
              <a:rPr lang="en-US" altLang="zh-TW" sz="1400" dirty="0" smtClean="0"/>
            </a:br>
            <a:r>
              <a:rPr lang="en-US" altLang="zh-TW" sz="1400" dirty="0" smtClean="0"/>
              <a:t>If N</a:t>
            </a:r>
            <a:r>
              <a:rPr lang="en-US" altLang="zh-TW" sz="1400" baseline="-25000" dirty="0" smtClean="0"/>
              <a:t>1</a:t>
            </a:r>
            <a:r>
              <a:rPr lang="en-US" altLang="zh-TW" sz="1400" dirty="0" smtClean="0"/>
              <a:t> is 3, Camera N</a:t>
            </a:r>
            <a:r>
              <a:rPr lang="en-US" altLang="zh-TW" sz="1400" baseline="-25000" dirty="0" smtClean="0"/>
              <a:t>2</a:t>
            </a:r>
            <a:r>
              <a:rPr lang="en-US" altLang="zh-TW" sz="1400" dirty="0" smtClean="0"/>
              <a:t>: N</a:t>
            </a:r>
            <a:r>
              <a:rPr lang="en-US" altLang="zh-TW" sz="1400" baseline="-25000" dirty="0" smtClean="0"/>
              <a:t>2</a:t>
            </a:r>
            <a:r>
              <a:rPr lang="en-US" altLang="zh-TW" sz="1400" dirty="0" smtClean="0"/>
              <a:t> can be 1, 2, 4,... 64.</a:t>
            </a:r>
            <a:endParaRPr lang="zh-TW" altLang="en-US" sz="1400" dirty="0"/>
          </a:p>
        </p:txBody>
      </p:sp>
      <p:sp>
        <p:nvSpPr>
          <p:cNvPr id="31" name="矩形 30"/>
          <p:cNvSpPr/>
          <p:nvPr/>
        </p:nvSpPr>
        <p:spPr>
          <a:xfrm>
            <a:off x="3779912" y="3861048"/>
            <a:ext cx="3744416" cy="738664"/>
          </a:xfrm>
          <a:prstGeom prst="rect">
            <a:avLst/>
          </a:prstGeom>
        </p:spPr>
        <p:txBody>
          <a:bodyPr wrap="square">
            <a:spAutoFit/>
          </a:bodyPr>
          <a:lstStyle/>
          <a:p>
            <a:r>
              <a:rPr lang="en-US" altLang="zh-TW" sz="1400" dirty="0" smtClean="0"/>
              <a:t>N</a:t>
            </a:r>
            <a:r>
              <a:rPr lang="en-US" altLang="zh-TW" sz="1400" baseline="-25000" dirty="0" smtClean="0"/>
              <a:t>3</a:t>
            </a:r>
            <a:r>
              <a:rPr lang="en-US" altLang="zh-TW" sz="1400" dirty="0" smtClean="0"/>
              <a:t> can only be the number other than N</a:t>
            </a:r>
            <a:r>
              <a:rPr lang="en-US" altLang="zh-TW" sz="1400" baseline="-25000" dirty="0" smtClean="0"/>
              <a:t>1</a:t>
            </a:r>
            <a:r>
              <a:rPr lang="en-US" altLang="zh-TW" sz="1400" dirty="0" smtClean="0"/>
              <a:t> and N</a:t>
            </a:r>
            <a:r>
              <a:rPr lang="en-US" altLang="zh-TW" sz="1400" baseline="-25000" dirty="0" smtClean="0"/>
              <a:t>2</a:t>
            </a:r>
            <a:r>
              <a:rPr lang="en-US" altLang="zh-TW" sz="1400" dirty="0" smtClean="0"/>
              <a:t>. N</a:t>
            </a:r>
            <a:r>
              <a:rPr lang="en-US" altLang="zh-TW" sz="1400" baseline="-25000" dirty="0" smtClean="0"/>
              <a:t>4</a:t>
            </a:r>
            <a:r>
              <a:rPr lang="en-US" altLang="zh-TW" sz="1400" dirty="0" smtClean="0"/>
              <a:t> can only be the number other than N</a:t>
            </a:r>
            <a:r>
              <a:rPr lang="en-US" altLang="zh-TW" sz="1400" baseline="-25000" dirty="0" smtClean="0"/>
              <a:t>1</a:t>
            </a:r>
            <a:r>
              <a:rPr lang="en-US" altLang="zh-TW" sz="1400" dirty="0" smtClean="0"/>
              <a:t> N</a:t>
            </a:r>
            <a:r>
              <a:rPr lang="en-US" altLang="zh-TW" sz="1400" baseline="-25000" dirty="0" smtClean="0"/>
              <a:t>2</a:t>
            </a:r>
            <a:r>
              <a:rPr lang="en-US" altLang="zh-TW" sz="1400" dirty="0" smtClean="0"/>
              <a:t>, and N</a:t>
            </a:r>
            <a:r>
              <a:rPr lang="en-US" altLang="zh-TW" sz="1400" baseline="-25000" dirty="0" smtClean="0"/>
              <a:t>3</a:t>
            </a:r>
            <a:r>
              <a:rPr lang="en-US" altLang="zh-TW" sz="1400" dirty="0" smtClean="0"/>
              <a:t>.</a:t>
            </a:r>
            <a:endParaRPr lang="zh-TW" altLang="en-US" sz="1400"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3427660"/>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zh-TW" altLang="en-US" smtClean="0"/>
              <a:t>大纲</a:t>
            </a:r>
            <a:endParaRPr lang="en-US" altLang="zh-TW" dirty="0" smtClean="0"/>
          </a:p>
        </p:txBody>
      </p:sp>
      <p:sp>
        <p:nvSpPr>
          <p:cNvPr id="44036" name="內容版面配置區 2"/>
          <p:cNvSpPr>
            <a:spLocks noGrp="1"/>
          </p:cNvSpPr>
          <p:nvPr>
            <p:ph sz="quarter" idx="1"/>
          </p:nvPr>
        </p:nvSpPr>
        <p:spPr/>
        <p:txBody>
          <a:bodyPr>
            <a:normAutofit/>
          </a:bodyPr>
          <a:lstStyle/>
          <a:p>
            <a:r>
              <a:rPr lang="zh-CN" altLang="en-US" smtClean="0"/>
              <a:t>威联通全球市场定位</a:t>
            </a:r>
            <a:r>
              <a:rPr lang="en-US" altLang="zh-TW" smtClean="0"/>
              <a:t>&amp;</a:t>
            </a:r>
            <a:r>
              <a:rPr lang="zh-TW" altLang="en-US" smtClean="0"/>
              <a:t>竞争优势</a:t>
            </a:r>
            <a:endParaRPr lang="en-US" altLang="zh-TW" dirty="0" smtClean="0"/>
          </a:p>
          <a:p>
            <a:r>
              <a:rPr lang="en-US" altLang="zh-TW" smtClean="0"/>
              <a:t>IP</a:t>
            </a:r>
            <a:r>
              <a:rPr lang="zh-CN" altLang="en-US" smtClean="0"/>
              <a:t>监控的后端储存系统化</a:t>
            </a:r>
            <a:endParaRPr lang="en-US" altLang="zh-TW" dirty="0" smtClean="0"/>
          </a:p>
          <a:p>
            <a:r>
              <a:rPr lang="zh-CN" altLang="en-US" smtClean="0"/>
              <a:t>为何要选择单机型</a:t>
            </a:r>
            <a:r>
              <a:rPr lang="en-US" altLang="zh-TW" smtClean="0"/>
              <a:t>NVR</a:t>
            </a:r>
            <a:endParaRPr lang="en-US" altLang="zh-TW" dirty="0" smtClean="0"/>
          </a:p>
          <a:p>
            <a:r>
              <a:rPr lang="en-US" altLang="zh-TW" dirty="0" err="1" smtClean="0"/>
              <a:t>VioStor</a:t>
            </a:r>
            <a:r>
              <a:rPr lang="en-US" altLang="zh-TW" dirty="0" smtClean="0"/>
              <a:t> NVR</a:t>
            </a:r>
            <a:r>
              <a:rPr lang="zh-TW" altLang="en-US" dirty="0" smtClean="0"/>
              <a:t>是</a:t>
            </a:r>
            <a:r>
              <a:rPr lang="en-US" altLang="zh-TW" dirty="0" smtClean="0"/>
              <a:t>…</a:t>
            </a:r>
          </a:p>
          <a:p>
            <a:r>
              <a:rPr lang="en-US" altLang="zh-TW" dirty="0" err="1" smtClean="0"/>
              <a:t>VioStor</a:t>
            </a:r>
            <a:r>
              <a:rPr lang="en-US" altLang="zh-TW" dirty="0" smtClean="0"/>
              <a:t> CMS</a:t>
            </a:r>
            <a:r>
              <a:rPr lang="zh-TW" altLang="en-US" dirty="0" smtClean="0"/>
              <a:t>是</a:t>
            </a:r>
            <a:r>
              <a:rPr lang="en-US" altLang="zh-TW" dirty="0" smtClean="0"/>
              <a:t>…</a:t>
            </a:r>
          </a:p>
          <a:p>
            <a:r>
              <a:rPr lang="zh-TW" altLang="en-US" dirty="0" smtClean="0"/>
              <a:t>成功案例</a:t>
            </a:r>
            <a:endParaRPr lang="en-US" altLang="zh-TW" dirty="0" smtClean="0"/>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45</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CN" altLang="en-US" dirty="0" smtClean="0"/>
              <a:t>全套解决方案</a:t>
            </a:r>
            <a:endParaRPr lang="zh-TW" altLang="en-US" dirty="0"/>
          </a:p>
        </p:txBody>
      </p:sp>
      <p:sp>
        <p:nvSpPr>
          <p:cNvPr id="3" name="矩形 2"/>
          <p:cNvSpPr/>
          <p:nvPr/>
        </p:nvSpPr>
        <p:spPr>
          <a:xfrm>
            <a:off x="2380534" y="1124744"/>
            <a:ext cx="4382931" cy="369332"/>
          </a:xfrm>
          <a:prstGeom prst="rect">
            <a:avLst/>
          </a:prstGeom>
        </p:spPr>
        <p:txBody>
          <a:bodyPr wrap="none">
            <a:spAutoFit/>
          </a:bodyPr>
          <a:lstStyle/>
          <a:p>
            <a:r>
              <a:rPr lang="en-US" altLang="zh-TW" smtClean="0"/>
              <a:t>QNAP</a:t>
            </a:r>
            <a:r>
              <a:rPr lang="zh-CN" altLang="en-US" smtClean="0"/>
              <a:t>拥有专业的硬件</a:t>
            </a:r>
            <a:r>
              <a:rPr lang="en-US" altLang="zh-TW" smtClean="0"/>
              <a:t>/</a:t>
            </a:r>
            <a:r>
              <a:rPr lang="zh-TW" altLang="en-US" smtClean="0"/>
              <a:t>软件</a:t>
            </a:r>
            <a:r>
              <a:rPr lang="en-US" altLang="zh-TW" smtClean="0"/>
              <a:t>/</a:t>
            </a:r>
            <a:r>
              <a:rPr lang="zh-CN" altLang="en-US" smtClean="0"/>
              <a:t>测试研发团队</a:t>
            </a:r>
            <a:endParaRPr lang="zh-TW" altLang="en-US" dirty="0"/>
          </a:p>
        </p:txBody>
      </p:sp>
      <p:pic>
        <p:nvPicPr>
          <p:cNvPr id="6" name="內容版面配置區 5" descr="left angle of elevation.png"/>
          <p:cNvPicPr>
            <a:picLocks noGrp="1" noChangeAspect="1"/>
          </p:cNvPicPr>
          <p:nvPr>
            <p:ph idx="1"/>
          </p:nvPr>
        </p:nvPicPr>
        <p:blipFill>
          <a:blip r:embed="rId3" cstate="print"/>
          <a:stretch>
            <a:fillRect/>
          </a:stretch>
        </p:blipFill>
        <p:spPr>
          <a:xfrm>
            <a:off x="2704537" y="1341438"/>
            <a:ext cx="3734925" cy="4784725"/>
          </a:xfrm>
        </p:spPr>
      </p:pic>
      <p:sp>
        <p:nvSpPr>
          <p:cNvPr id="7" name="文字方塊 6"/>
          <p:cNvSpPr txBox="1"/>
          <p:nvPr/>
        </p:nvSpPr>
        <p:spPr>
          <a:xfrm>
            <a:off x="4464991" y="1916832"/>
            <a:ext cx="611065" cy="369332"/>
          </a:xfrm>
          <a:prstGeom prst="rect">
            <a:avLst/>
          </a:prstGeom>
          <a:noFill/>
        </p:spPr>
        <p:txBody>
          <a:bodyPr wrap="none" rtlCol="0">
            <a:spAutoFit/>
          </a:bodyPr>
          <a:lstStyle/>
          <a:p>
            <a:r>
              <a:rPr lang="en-US" altLang="zh-TW" dirty="0" smtClean="0">
                <a:solidFill>
                  <a:schemeClr val="bg1"/>
                </a:solidFill>
                <a:effectLst>
                  <a:outerShdw blurRad="38100" dist="38100" dir="2700000" algn="tl">
                    <a:srgbClr val="000000">
                      <a:alpha val="43137"/>
                    </a:srgbClr>
                  </a:outerShdw>
                </a:effectLst>
              </a:rPr>
              <a:t>CMS</a:t>
            </a:r>
            <a:endParaRPr lang="zh-TW" altLang="en-US"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 xmlns:p14="http://schemas.microsoft.com/office/powerpoint/2010/main" val="15541332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en-US" altLang="zh-TW" smtClean="0"/>
              <a:t>CMS</a:t>
            </a:r>
            <a:r>
              <a:rPr lang="zh-CN" altLang="en-US" smtClean="0"/>
              <a:t> 系统监控广告牌</a:t>
            </a:r>
            <a:endParaRPr lang="zh-TW" altLang="en-US" dirty="0"/>
          </a:p>
        </p:txBody>
      </p:sp>
      <p:pic>
        <p:nvPicPr>
          <p:cNvPr id="23554" name="Picture 2" descr="\\10.11.16.28\Public\CMS-2000\CMS Client\UI\Dashboard.JPG"/>
          <p:cNvPicPr>
            <a:picLocks noGrp="1" noChangeAspect="1" noChangeArrowheads="1"/>
          </p:cNvPicPr>
          <p:nvPr>
            <p:ph idx="4294967295"/>
          </p:nvPr>
        </p:nvPicPr>
        <p:blipFill>
          <a:blip r:embed="rId3" cstate="print">
            <a:extLst>
              <a:ext uri="{28A0092B-C50C-407E-A947-70E740481C1C}">
                <a14:useLocalDpi xmlns="" xmlns:a14="http://schemas.microsoft.com/office/drawing/2010/main" val="0"/>
              </a:ext>
            </a:extLst>
          </a:blip>
          <a:srcRect/>
          <a:stretch>
            <a:fillRect/>
          </a:stretch>
        </p:blipFill>
        <p:spPr bwMode="auto">
          <a:xfrm>
            <a:off x="1631528" y="3141663"/>
            <a:ext cx="5892800" cy="3311525"/>
          </a:xfrm>
          <a:prstGeom prst="rect">
            <a:avLst/>
          </a:prstGeom>
          <a:noFill/>
          <a:extLst>
            <a:ext uri="{909E8E84-426E-40DD-AFC4-6F175D3DCCD1}">
              <a14:hiddenFill xmlns="" xmlns:a14="http://schemas.microsoft.com/office/drawing/2010/main">
                <a:solidFill>
                  <a:srgbClr val="FFFFFF"/>
                </a:solidFill>
              </a14:hiddenFill>
            </a:ext>
          </a:extLst>
        </p:spPr>
      </p:pic>
      <p:sp>
        <p:nvSpPr>
          <p:cNvPr id="3" name="文字方塊 2"/>
          <p:cNvSpPr txBox="1"/>
          <p:nvPr/>
        </p:nvSpPr>
        <p:spPr>
          <a:xfrm>
            <a:off x="467544" y="1556792"/>
            <a:ext cx="7488832" cy="1323439"/>
          </a:xfrm>
          <a:prstGeom prst="rect">
            <a:avLst/>
          </a:prstGeom>
          <a:noFill/>
        </p:spPr>
        <p:txBody>
          <a:bodyPr wrap="square" rtlCol="0">
            <a:spAutoFit/>
          </a:bodyPr>
          <a:lstStyle/>
          <a:p>
            <a:pPr marL="342900" indent="-342900">
              <a:buFont typeface="Arial" pitchFamily="34" charset="0"/>
              <a:buChar char="•"/>
            </a:pPr>
            <a:r>
              <a:rPr lang="zh-TW" altLang="en-US" sz="2000" smtClean="0"/>
              <a:t>实时使用者</a:t>
            </a:r>
            <a:r>
              <a:rPr lang="en-US" altLang="zh-TW" sz="2000" smtClean="0"/>
              <a:t>/</a:t>
            </a:r>
            <a:r>
              <a:rPr lang="en-US" altLang="zh-TW" sz="2000" smtClean="0"/>
              <a:t>NVR</a:t>
            </a:r>
            <a:r>
              <a:rPr lang="en-US" altLang="zh-TW" sz="2000" smtClean="0"/>
              <a:t>/</a:t>
            </a:r>
            <a:r>
              <a:rPr lang="zh-CN" altLang="en-US" sz="2000" smtClean="0"/>
              <a:t>摄影机讯息，让管理者随时掌控系统状况</a:t>
            </a:r>
            <a:endParaRPr lang="en-US" altLang="zh-TW" sz="2000" dirty="0"/>
          </a:p>
          <a:p>
            <a:pPr marL="342900" indent="-342900">
              <a:buFont typeface="Arial" pitchFamily="34" charset="0"/>
              <a:buChar char="•"/>
            </a:pPr>
            <a:r>
              <a:rPr lang="zh-TW" altLang="en-US" sz="2000" smtClean="0"/>
              <a:t>提供</a:t>
            </a:r>
            <a:r>
              <a:rPr lang="en-US" altLang="zh-TW" sz="2000" smtClean="0"/>
              <a:t>1/3/7</a:t>
            </a:r>
            <a:r>
              <a:rPr lang="zh-CN" altLang="en-US" sz="2000" smtClean="0"/>
              <a:t>天系统信息，便于管理者分析事件，提供处理对策</a:t>
            </a:r>
            <a:endParaRPr lang="en-US" altLang="zh-TW" sz="2000" dirty="0" smtClean="0"/>
          </a:p>
          <a:p>
            <a:pPr marL="342900" indent="-342900">
              <a:buFont typeface="Arial" pitchFamily="34" charset="0"/>
              <a:buChar char="•"/>
            </a:pPr>
            <a:r>
              <a:rPr lang="zh-CN" altLang="en-US" sz="2000" smtClean="0"/>
              <a:t>一目了然的事件统计图表，易于管理者掌控讯息</a:t>
            </a:r>
            <a:endParaRPr lang="en-US" altLang="zh-TW" sz="2000" dirty="0" smtClean="0"/>
          </a:p>
          <a:p>
            <a:pPr marL="342900" indent="-342900">
              <a:buFont typeface="Arial" pitchFamily="34" charset="0"/>
              <a:buChar char="•"/>
            </a:pPr>
            <a:r>
              <a:rPr lang="zh-CN" altLang="en-US" sz="2000" smtClean="0"/>
              <a:t>详细系统信息，易于追踪即排除故障原因</a:t>
            </a:r>
            <a:endParaRPr lang="zh-TW" altLang="en-US" sz="2000" dirty="0"/>
          </a:p>
        </p:txBody>
      </p:sp>
      <p:sp>
        <p:nvSpPr>
          <p:cNvPr id="4" name="矩形 3"/>
          <p:cNvSpPr/>
          <p:nvPr/>
        </p:nvSpPr>
        <p:spPr>
          <a:xfrm>
            <a:off x="2060133" y="1124744"/>
            <a:ext cx="5262979" cy="369332"/>
          </a:xfrm>
          <a:prstGeom prst="rect">
            <a:avLst/>
          </a:prstGeom>
        </p:spPr>
        <p:txBody>
          <a:bodyPr wrap="none">
            <a:spAutoFit/>
          </a:bodyPr>
          <a:lstStyle/>
          <a:p>
            <a:r>
              <a:rPr lang="zh-CN" altLang="en-US" smtClean="0"/>
              <a:t>简单明了的监控广告牌，所有讯息一切都在掌握中</a:t>
            </a:r>
            <a:endParaRPr lang="zh-TW" altLang="en-US" dirty="0"/>
          </a:p>
        </p:txBody>
      </p:sp>
    </p:spTree>
    <p:extLst>
      <p:ext uri="{BB962C8B-B14F-4D97-AF65-F5344CB8AC3E}">
        <p14:creationId xmlns="" xmlns:p14="http://schemas.microsoft.com/office/powerpoint/2010/main" val="28792186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smtClean="0"/>
              <a:t>多屏幕支持</a:t>
            </a:r>
            <a:endParaRPr lang="zh-TW" altLang="en-US" dirty="0"/>
          </a:p>
        </p:txBody>
      </p:sp>
      <p:sp>
        <p:nvSpPr>
          <p:cNvPr id="3" name="內容版面配置區 2"/>
          <p:cNvSpPr>
            <a:spLocks noGrp="1"/>
          </p:cNvSpPr>
          <p:nvPr>
            <p:ph idx="1"/>
          </p:nvPr>
        </p:nvSpPr>
        <p:spPr>
          <a:xfrm>
            <a:off x="457200" y="1268760"/>
            <a:ext cx="7643192" cy="4857403"/>
          </a:xfrm>
        </p:spPr>
        <p:txBody>
          <a:bodyPr>
            <a:normAutofit/>
          </a:bodyPr>
          <a:lstStyle/>
          <a:p>
            <a:pPr>
              <a:defRPr/>
            </a:pPr>
            <a:r>
              <a:rPr lang="zh-TW" altLang="en-US" sz="2000" smtClean="0">
                <a:latin typeface="+mn-lt"/>
                <a:ea typeface="+mn-ea"/>
              </a:rPr>
              <a:t>支援</a:t>
            </a:r>
            <a:r>
              <a:rPr lang="en-US" altLang="zh-TW" sz="2000" smtClean="0">
                <a:latin typeface="+mn-lt"/>
                <a:ea typeface="+mn-ea"/>
              </a:rPr>
              <a:t>4</a:t>
            </a:r>
            <a:r>
              <a:rPr lang="zh-CN" altLang="en-US" sz="2000" smtClean="0">
                <a:latin typeface="+mn-lt"/>
                <a:ea typeface="+mn-ea"/>
              </a:rPr>
              <a:t>个屏幕提供主控窗口</a:t>
            </a:r>
            <a:r>
              <a:rPr lang="en-US" altLang="zh-TW" sz="2000" smtClean="0">
                <a:latin typeface="+mn-lt"/>
                <a:ea typeface="+mn-ea"/>
              </a:rPr>
              <a:t>(</a:t>
            </a:r>
            <a:r>
              <a:rPr lang="zh-TW" altLang="en-US" sz="2000" smtClean="0">
                <a:latin typeface="+mn-lt"/>
                <a:ea typeface="+mn-ea"/>
              </a:rPr>
              <a:t>含录像回放</a:t>
            </a:r>
            <a:r>
              <a:rPr lang="en-US" altLang="zh-TW" sz="2000" smtClean="0">
                <a:latin typeface="+mn-lt"/>
                <a:ea typeface="+mn-ea"/>
              </a:rPr>
              <a:t>)</a:t>
            </a:r>
            <a:r>
              <a:rPr lang="zh-CN" altLang="en-US" sz="2000" smtClean="0">
                <a:latin typeface="+mn-lt"/>
                <a:ea typeface="+mn-ea"/>
              </a:rPr>
              <a:t>、电子地图窗口、实时影像窗口</a:t>
            </a:r>
            <a:endParaRPr lang="en-US" altLang="zh-TW" sz="2000" dirty="0" smtClean="0">
              <a:latin typeface="+mn-lt"/>
              <a:ea typeface="+mn-ea"/>
            </a:endParaRPr>
          </a:p>
          <a:p>
            <a:pPr>
              <a:defRPr/>
            </a:pPr>
            <a:r>
              <a:rPr lang="zh-CN" altLang="en-US" sz="2000" smtClean="0">
                <a:latin typeface="+mn-lt"/>
                <a:ea typeface="+mn-ea"/>
              </a:rPr>
              <a:t>可容易变更屏幕个别功能：电子地图窗口、实时影像窗口。</a:t>
            </a:r>
            <a:endParaRPr lang="en-US" altLang="zh-TW" sz="2000" dirty="0" smtClean="0">
              <a:latin typeface="+mn-lt"/>
              <a:ea typeface="+mn-ea"/>
            </a:endParaRPr>
          </a:p>
          <a:p>
            <a:pPr>
              <a:defRPr/>
            </a:pPr>
            <a:r>
              <a:rPr lang="zh-CN" altLang="en-US" sz="2000" smtClean="0">
                <a:latin typeface="+mn-lt"/>
                <a:ea typeface="+mn-ea"/>
              </a:rPr>
              <a:t>主控窗口：系统设定维护、电子地图、实时影像监控、实时事件影像及文字讯息、录像回放、影像书签、操作</a:t>
            </a:r>
            <a:r>
              <a:rPr lang="en-US" altLang="zh-TW" sz="2000" smtClean="0">
                <a:latin typeface="+mn-lt"/>
                <a:ea typeface="+mn-ea"/>
              </a:rPr>
              <a:t>PTZ</a:t>
            </a:r>
            <a:r>
              <a:rPr lang="zh-CN" altLang="en-US" sz="2000" smtClean="0">
                <a:latin typeface="+mn-lt"/>
                <a:ea typeface="+mn-ea"/>
              </a:rPr>
              <a:t> 摄影机图控接口等功能</a:t>
            </a:r>
            <a:endParaRPr lang="en-US" altLang="zh-TW" sz="2000" dirty="0" smtClean="0">
              <a:latin typeface="+mn-lt"/>
              <a:ea typeface="+mn-ea"/>
            </a:endParaRPr>
          </a:p>
          <a:p>
            <a:pPr>
              <a:defRPr/>
            </a:pPr>
            <a:r>
              <a:rPr lang="zh-CN" altLang="en-US" sz="2000" smtClean="0">
                <a:latin typeface="+mn-lt"/>
                <a:ea typeface="+mn-ea"/>
              </a:rPr>
              <a:t>电子地图窗口：多阶层电子地图、摄影机位置、实时事件提示</a:t>
            </a:r>
            <a:endParaRPr lang="en-US" altLang="zh-TW" sz="2000" dirty="0" smtClean="0">
              <a:latin typeface="+mn-lt"/>
              <a:ea typeface="+mn-ea"/>
            </a:endParaRPr>
          </a:p>
          <a:p>
            <a:pPr>
              <a:defRPr/>
            </a:pPr>
            <a:r>
              <a:rPr lang="zh-CN" altLang="en-US" sz="2000" smtClean="0">
                <a:latin typeface="+mn-lt"/>
                <a:ea typeface="+mn-ea"/>
              </a:rPr>
              <a:t>实时影像窗口：支持同时显示</a:t>
            </a:r>
            <a:r>
              <a:rPr lang="en-US" altLang="zh-TW" sz="2000" smtClean="0">
                <a:latin typeface="+mn-lt"/>
                <a:ea typeface="+mn-ea"/>
              </a:rPr>
              <a:t>64</a:t>
            </a:r>
            <a:r>
              <a:rPr lang="zh-CN" altLang="en-US" sz="2000" smtClean="0">
                <a:latin typeface="+mn-lt"/>
                <a:ea typeface="+mn-ea"/>
              </a:rPr>
              <a:t>摄影机影像，并有</a:t>
            </a:r>
            <a:r>
              <a:rPr lang="en-US" altLang="zh-TW" sz="2000" smtClean="0">
                <a:latin typeface="+mn-lt"/>
                <a:ea typeface="+mn-ea"/>
              </a:rPr>
              <a:t>15</a:t>
            </a:r>
            <a:r>
              <a:rPr lang="zh-CN" altLang="en-US" sz="2000" smtClean="0">
                <a:latin typeface="+mn-lt"/>
                <a:ea typeface="+mn-ea"/>
              </a:rPr>
              <a:t>种分割窗口选择。</a:t>
            </a:r>
            <a:endParaRPr lang="en-US" altLang="zh-TW" sz="2000" dirty="0" smtClean="0">
              <a:latin typeface="+mn-lt"/>
              <a:ea typeface="+mn-ea"/>
            </a:endParaRPr>
          </a:p>
          <a:p>
            <a:endParaRPr lang="zh-TW" altLang="en-US" sz="2000" dirty="0"/>
          </a:p>
        </p:txBody>
      </p:sp>
      <p:pic>
        <p:nvPicPr>
          <p:cNvPr id="4" name="Picture 4"/>
          <p:cNvPicPr>
            <a:picLocks noChangeAspect="1" noChangeArrowheads="1"/>
          </p:cNvPicPr>
          <p:nvPr/>
        </p:nvPicPr>
        <p:blipFill>
          <a:blip r:embed="rId3" cstate="print"/>
          <a:srcRect/>
          <a:stretch>
            <a:fillRect/>
          </a:stretch>
        </p:blipFill>
        <p:spPr bwMode="auto">
          <a:xfrm>
            <a:off x="1835696" y="4341096"/>
            <a:ext cx="5526544" cy="2232248"/>
          </a:xfrm>
          <a:prstGeom prst="rect">
            <a:avLst/>
          </a:prstGeom>
          <a:noFill/>
          <a:ln w="9525">
            <a:noFill/>
            <a:miter lim="800000"/>
            <a:headEnd/>
            <a:tailEnd/>
          </a:ln>
        </p:spPr>
      </p:pic>
    </p:spTree>
    <p:extLst>
      <p:ext uri="{BB962C8B-B14F-4D97-AF65-F5344CB8AC3E}">
        <p14:creationId xmlns="" xmlns:p14="http://schemas.microsoft.com/office/powerpoint/2010/main" val="312470690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CN" altLang="en-US" smtClean="0"/>
              <a:t>自定义的功能快捷方式</a:t>
            </a:r>
            <a:endParaRPr lang="zh-TW" altLang="en-US" dirty="0"/>
          </a:p>
        </p:txBody>
      </p:sp>
      <p:pic>
        <p:nvPicPr>
          <p:cNvPr id="5" name="Picture 2"/>
          <p:cNvPicPr>
            <a:picLocks noGrp="1" noChangeAspect="1" noChangeArrowheads="1"/>
          </p:cNvPicPr>
          <p:nvPr>
            <p:ph idx="4294967295"/>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92088" y="1883618"/>
            <a:ext cx="7772400" cy="48577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文字方塊 3"/>
          <p:cNvSpPr txBox="1"/>
          <p:nvPr/>
        </p:nvSpPr>
        <p:spPr>
          <a:xfrm>
            <a:off x="1115616" y="1136938"/>
            <a:ext cx="7776864" cy="707886"/>
          </a:xfrm>
          <a:prstGeom prst="rect">
            <a:avLst/>
          </a:prstGeom>
          <a:noFill/>
        </p:spPr>
        <p:txBody>
          <a:bodyPr wrap="square" rtlCol="0">
            <a:spAutoFit/>
          </a:bodyPr>
          <a:lstStyle/>
          <a:p>
            <a:r>
              <a:rPr lang="zh-CN" altLang="en-US" sz="2000" smtClean="0"/>
              <a:t>管理者可以将重点监控的电子地图、摄影机分割窗口的增加快捷方式于窗口功能列</a:t>
            </a:r>
            <a:endParaRPr lang="zh-TW" altLang="en-US" sz="2000" dirty="0"/>
          </a:p>
        </p:txBody>
      </p:sp>
      <p:sp>
        <p:nvSpPr>
          <p:cNvPr id="7" name="圓角矩形 6"/>
          <p:cNvSpPr/>
          <p:nvPr/>
        </p:nvSpPr>
        <p:spPr>
          <a:xfrm>
            <a:off x="2339752" y="1844824"/>
            <a:ext cx="1296144" cy="288032"/>
          </a:xfrm>
          <a:prstGeom prst="round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Tree>
    <p:extLst>
      <p:ext uri="{BB962C8B-B14F-4D97-AF65-F5344CB8AC3E}">
        <p14:creationId xmlns="" xmlns:p14="http://schemas.microsoft.com/office/powerpoint/2010/main" val="962976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
          <p:cNvSpPr txBox="1">
            <a:spLocks noChangeArrowheads="1"/>
          </p:cNvSpPr>
          <p:nvPr/>
        </p:nvSpPr>
        <p:spPr>
          <a:xfrm>
            <a:off x="539750" y="1052513"/>
            <a:ext cx="8604250" cy="5545137"/>
          </a:xfrm>
          <a:prstGeom prst="rect">
            <a:avLst/>
          </a:prstGeom>
        </p:spPr>
        <p:txBody>
          <a:bodyPr>
            <a:normAutofit/>
          </a:bodyPr>
          <a:lstStyle/>
          <a:p>
            <a:pPr marL="2057400" lvl="4" indent="-228600" eaLnBrk="0" hangingPunct="0">
              <a:lnSpc>
                <a:spcPct val="110000"/>
              </a:lnSpc>
              <a:buFontTx/>
              <a:buChar char="»"/>
              <a:defRPr/>
            </a:pPr>
            <a:endParaRPr lang="zh-TW" altLang="en-US" sz="2400" b="1" i="0" kern="0" dirty="0">
              <a:cs typeface="Calibri" pitchFamily="34" charset="0"/>
            </a:endParaRPr>
          </a:p>
        </p:txBody>
      </p:sp>
      <p:sp>
        <p:nvSpPr>
          <p:cNvPr id="6" name="標題 5"/>
          <p:cNvSpPr>
            <a:spLocks noGrp="1"/>
          </p:cNvSpPr>
          <p:nvPr>
            <p:ph type="title"/>
          </p:nvPr>
        </p:nvSpPr>
        <p:spPr/>
        <p:txBody>
          <a:bodyPr>
            <a:normAutofit/>
          </a:bodyPr>
          <a:lstStyle/>
          <a:p>
            <a:r>
              <a:rPr lang="zh-CN" altLang="en-US" smtClean="0"/>
              <a:t>威联通全球市场定位</a:t>
            </a:r>
            <a:endParaRPr lang="zh-TW" altLang="en-US" dirty="0"/>
          </a:p>
        </p:txBody>
      </p:sp>
      <p:sp>
        <p:nvSpPr>
          <p:cNvPr id="7" name="內容版面配置區 6"/>
          <p:cNvSpPr>
            <a:spLocks noGrp="1"/>
          </p:cNvSpPr>
          <p:nvPr>
            <p:ph idx="1"/>
          </p:nvPr>
        </p:nvSpPr>
        <p:spPr>
          <a:xfrm>
            <a:off x="457200" y="1523925"/>
            <a:ext cx="8507288" cy="4785395"/>
          </a:xfrm>
        </p:spPr>
        <p:txBody>
          <a:bodyPr>
            <a:normAutofit/>
          </a:bodyPr>
          <a:lstStyle/>
          <a:p>
            <a:r>
              <a:rPr lang="en-US" altLang="zh-TW" dirty="0" smtClean="0"/>
              <a:t>Gartner (March 2012)</a:t>
            </a:r>
          </a:p>
          <a:p>
            <a:pPr lvl="1"/>
            <a:r>
              <a:rPr lang="en-US" altLang="zh-TW" dirty="0" smtClean="0"/>
              <a:t>QNAP</a:t>
            </a:r>
            <a:r>
              <a:rPr lang="zh-TW" altLang="en-US" dirty="0" smtClean="0"/>
              <a:t>是世界前</a:t>
            </a:r>
            <a:r>
              <a:rPr lang="en-US" altLang="zh-TW" dirty="0" smtClean="0"/>
              <a:t>8</a:t>
            </a:r>
            <a:r>
              <a:rPr lang="zh-TW" altLang="en-US" dirty="0" smtClean="0"/>
              <a:t>大</a:t>
            </a:r>
            <a:r>
              <a:rPr lang="en-US" altLang="zh-TW" dirty="0" smtClean="0"/>
              <a:t>NAS</a:t>
            </a:r>
            <a:r>
              <a:rPr lang="zh-TW" altLang="en-US" dirty="0" smtClean="0"/>
              <a:t>品牌</a:t>
            </a:r>
            <a:endParaRPr lang="en-US" altLang="zh-TW" dirty="0" smtClean="0"/>
          </a:p>
          <a:p>
            <a:r>
              <a:rPr lang="en-US" altLang="zh-TW" dirty="0" smtClean="0"/>
              <a:t>Gartner (March 2011)</a:t>
            </a:r>
          </a:p>
          <a:p>
            <a:pPr lvl="1"/>
            <a:r>
              <a:rPr lang="en-US" altLang="zh-TW" dirty="0" smtClean="0"/>
              <a:t>QNAP</a:t>
            </a:r>
            <a:r>
              <a:rPr lang="zh-TW" altLang="en-US" dirty="0" smtClean="0"/>
              <a:t>是世界前</a:t>
            </a:r>
            <a:r>
              <a:rPr lang="en-US" altLang="zh-TW" dirty="0" smtClean="0"/>
              <a:t>3</a:t>
            </a:r>
            <a:r>
              <a:rPr lang="zh-TW" altLang="en-US" dirty="0" smtClean="0"/>
              <a:t>大</a:t>
            </a:r>
            <a:r>
              <a:rPr lang="en-US" altLang="zh-TW" dirty="0" smtClean="0"/>
              <a:t>SMB NAS</a:t>
            </a:r>
            <a:r>
              <a:rPr lang="zh-TW" altLang="en-US" dirty="0" smtClean="0"/>
              <a:t>品牌</a:t>
            </a:r>
            <a:r>
              <a:rPr lang="en-US" altLang="zh-TW" dirty="0" smtClean="0"/>
              <a:t> </a:t>
            </a:r>
            <a:r>
              <a:rPr lang="en-US" altLang="zh-TW" sz="1900" dirty="0" smtClean="0"/>
              <a:t>(MSRP below $24,999)</a:t>
            </a:r>
          </a:p>
          <a:p>
            <a:pPr lvl="1"/>
            <a:r>
              <a:rPr lang="en-US" altLang="zh-TW" smtClean="0"/>
              <a:t>QNAP</a:t>
            </a:r>
            <a:r>
              <a:rPr lang="zh-CN" altLang="en-US" smtClean="0"/>
              <a:t>同时也是成长最快的</a:t>
            </a:r>
            <a:r>
              <a:rPr lang="en-US" altLang="zh-TW" smtClean="0"/>
              <a:t>SMB</a:t>
            </a:r>
            <a:r>
              <a:rPr lang="zh-TW" altLang="en-US" smtClean="0"/>
              <a:t> </a:t>
            </a:r>
            <a:r>
              <a:rPr lang="en-US" altLang="zh-TW" dirty="0" smtClean="0"/>
              <a:t>NAS</a:t>
            </a:r>
            <a:r>
              <a:rPr lang="zh-TW" altLang="en-US" dirty="0" smtClean="0"/>
              <a:t>品牌</a:t>
            </a:r>
            <a:endParaRPr lang="en-US" altLang="zh-TW" dirty="0" smtClean="0"/>
          </a:p>
          <a:p>
            <a:r>
              <a:rPr lang="en-US" altLang="zh-TW" dirty="0" smtClean="0"/>
              <a:t>IMS Research (2010)</a:t>
            </a:r>
          </a:p>
          <a:p>
            <a:pPr lvl="1"/>
            <a:r>
              <a:rPr lang="en-US" altLang="zh-TW" dirty="0" smtClean="0"/>
              <a:t>QNAP</a:t>
            </a:r>
            <a:r>
              <a:rPr lang="zh-TW" altLang="en-US" dirty="0" smtClean="0"/>
              <a:t>是世界前</a:t>
            </a:r>
            <a:r>
              <a:rPr lang="en-US" altLang="zh-TW" dirty="0" smtClean="0"/>
              <a:t>10</a:t>
            </a:r>
            <a:r>
              <a:rPr lang="zh-TW" altLang="en-US" dirty="0" smtClean="0"/>
              <a:t>大的嵌入式</a:t>
            </a:r>
            <a:r>
              <a:rPr lang="en-US" altLang="zh-TW" dirty="0" smtClean="0"/>
              <a:t>NVR</a:t>
            </a:r>
            <a:r>
              <a:rPr lang="zh-TW" altLang="en-US" dirty="0" smtClean="0"/>
              <a:t>品牌</a:t>
            </a:r>
            <a:endParaRPr lang="en-US" altLang="zh-TW" dirty="0" smtClean="0"/>
          </a:p>
          <a:p>
            <a:r>
              <a:rPr lang="zh-CN" altLang="en-US" smtClean="0"/>
              <a:t>全世界的媒体争相报导、产品获奖无数</a:t>
            </a:r>
            <a:endParaRPr lang="en-US" altLang="zh-TW" dirty="0" smtClean="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CN" altLang="en-US" smtClean="0"/>
              <a:t>实时的事件管理及监控</a:t>
            </a:r>
            <a:endParaRPr lang="zh-TW" altLang="en-US" dirty="0"/>
          </a:p>
        </p:txBody>
      </p:sp>
      <p:sp>
        <p:nvSpPr>
          <p:cNvPr id="7" name="文字方塊 6"/>
          <p:cNvSpPr txBox="1"/>
          <p:nvPr/>
        </p:nvSpPr>
        <p:spPr>
          <a:xfrm>
            <a:off x="467544" y="1314634"/>
            <a:ext cx="7488832" cy="1754326"/>
          </a:xfrm>
          <a:prstGeom prst="rect">
            <a:avLst/>
          </a:prstGeom>
          <a:noFill/>
        </p:spPr>
        <p:txBody>
          <a:bodyPr wrap="square" rtlCol="0">
            <a:spAutoFit/>
          </a:bodyPr>
          <a:lstStyle/>
          <a:p>
            <a:r>
              <a:rPr lang="zh-TW" altLang="en-US" dirty="0" smtClean="0"/>
              <a:t>警戒模式</a:t>
            </a:r>
            <a:endParaRPr lang="en-US" altLang="zh-TW" dirty="0" smtClean="0"/>
          </a:p>
          <a:p>
            <a:r>
              <a:rPr lang="en-US" altLang="zh-TW" smtClean="0"/>
              <a:t>1</a:t>
            </a:r>
            <a:r>
              <a:rPr lang="en-US" altLang="zh-TW" smtClean="0"/>
              <a:t>.</a:t>
            </a:r>
            <a:r>
              <a:rPr lang="zh-CN" altLang="en-US" smtClean="0"/>
              <a:t> 显示事件之摄影机影像截图及文字记录。</a:t>
            </a:r>
            <a:endParaRPr lang="en-US" altLang="zh-TW" dirty="0" smtClean="0"/>
          </a:p>
          <a:p>
            <a:r>
              <a:rPr lang="en-US" altLang="zh-TW" smtClean="0"/>
              <a:t>2</a:t>
            </a:r>
            <a:r>
              <a:rPr lang="en-US" altLang="zh-TW" smtClean="0"/>
              <a:t>.</a:t>
            </a:r>
            <a:r>
              <a:rPr lang="zh-CN" altLang="en-US" smtClean="0"/>
              <a:t>链接事件之摄影机所在的实时影像</a:t>
            </a:r>
            <a:endParaRPr lang="en-US" altLang="zh-TW" dirty="0" smtClean="0"/>
          </a:p>
          <a:p>
            <a:r>
              <a:rPr lang="en-US" altLang="zh-TW" smtClean="0"/>
              <a:t>3</a:t>
            </a:r>
            <a:r>
              <a:rPr lang="en-US" altLang="zh-TW" smtClean="0"/>
              <a:t>.</a:t>
            </a:r>
            <a:r>
              <a:rPr lang="zh-CN" altLang="en-US" smtClean="0"/>
              <a:t>链接事件之摄影机所在的电子地图</a:t>
            </a:r>
            <a:endParaRPr lang="en-US" altLang="zh-TW" dirty="0" smtClean="0"/>
          </a:p>
          <a:p>
            <a:r>
              <a:rPr lang="en-US" altLang="zh-TW" smtClean="0"/>
              <a:t>4</a:t>
            </a:r>
            <a:r>
              <a:rPr lang="en-US" altLang="zh-TW" smtClean="0"/>
              <a:t>.</a:t>
            </a:r>
            <a:r>
              <a:rPr lang="zh-CN" altLang="en-US" smtClean="0"/>
              <a:t>事件摄影机群组窗口。</a:t>
            </a:r>
            <a:endParaRPr lang="en-US" altLang="zh-TW" dirty="0" smtClean="0"/>
          </a:p>
          <a:p>
            <a:r>
              <a:rPr lang="en-US" altLang="zh-TW" dirty="0" smtClean="0"/>
              <a:t>5.</a:t>
            </a:r>
            <a:r>
              <a:rPr lang="zh-TW" altLang="en-US" dirty="0" smtClean="0"/>
              <a:t>回放事件影像</a:t>
            </a:r>
            <a:endParaRPr lang="zh-TW" altLang="en-US" dirty="0"/>
          </a:p>
        </p:txBody>
      </p:sp>
      <p:pic>
        <p:nvPicPr>
          <p:cNvPr id="15" name="Picture 3"/>
          <p:cNvPicPr>
            <a:picLocks noGrp="1" noChangeAspect="1" noChangeArrowheads="1"/>
          </p:cNvPicPr>
          <p:nvPr>
            <p:ph idx="1"/>
          </p:nvPr>
        </p:nvPicPr>
        <p:blipFill>
          <a:blip r:embed="rId3" cstate="print">
            <a:extLst>
              <a:ext uri="{28A0092B-C50C-407E-A947-70E740481C1C}">
                <a14:useLocalDpi xmlns="" xmlns:a14="http://schemas.microsoft.com/office/drawing/2010/main" val="0"/>
              </a:ext>
            </a:extLst>
          </a:blip>
          <a:srcRect/>
          <a:stretch>
            <a:fillRect/>
          </a:stretch>
        </p:blipFill>
        <p:spPr bwMode="auto">
          <a:xfrm>
            <a:off x="4603592" y="3717033"/>
            <a:ext cx="3854608" cy="240913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6" name="Picture 5"/>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827584" y="3772917"/>
            <a:ext cx="3712606" cy="232037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5513630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r>
              <a:rPr lang="zh-CN" altLang="en-US" smtClean="0"/>
              <a:t>详细的用户权力管理</a:t>
            </a:r>
            <a:endParaRPr lang="zh-TW" altLang="en-US" dirty="0" smtClean="0"/>
          </a:p>
        </p:txBody>
      </p:sp>
      <p:pic>
        <p:nvPicPr>
          <p:cNvPr id="10244" name="Picture 3"/>
          <p:cNvPicPr>
            <a:picLocks noGrp="1" noChangeAspect="1" noChangeArrowheads="1"/>
          </p:cNvPicPr>
          <p:nvPr>
            <p:ph idx="4294967295"/>
          </p:nvPr>
        </p:nvPicPr>
        <p:blipFill>
          <a:blip r:embed="rId3" cstate="print">
            <a:extLst>
              <a:ext uri="{28A0092B-C50C-407E-A947-70E740481C1C}">
                <a14:useLocalDpi xmlns="" xmlns:a14="http://schemas.microsoft.com/office/drawing/2010/main" val="0"/>
              </a:ext>
            </a:extLst>
          </a:blip>
          <a:stretch>
            <a:fillRect/>
          </a:stretch>
        </p:blipFill>
        <p:spPr>
          <a:xfrm>
            <a:off x="1187624" y="2636912"/>
            <a:ext cx="7092280" cy="3986671"/>
          </a:xfrm>
          <a:noFill/>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矩形 4"/>
          <p:cNvSpPr/>
          <p:nvPr/>
        </p:nvSpPr>
        <p:spPr>
          <a:xfrm>
            <a:off x="467544" y="1128911"/>
            <a:ext cx="8208912" cy="1724025"/>
          </a:xfrm>
          <a:prstGeom prst="rect">
            <a:avLst/>
          </a:prstGeom>
        </p:spPr>
        <p:txBody>
          <a:bodyPr wrap="square">
            <a:spAutoFit/>
          </a:bodyPr>
          <a:lstStyle/>
          <a:p>
            <a:pPr marL="342900" indent="-342900" fontAlgn="auto">
              <a:spcBef>
                <a:spcPct val="20000"/>
              </a:spcBef>
              <a:spcAft>
                <a:spcPts val="0"/>
              </a:spcAft>
              <a:buFont typeface="Arial" pitchFamily="34" charset="0"/>
              <a:buChar char="•"/>
              <a:defRPr/>
            </a:pPr>
            <a:r>
              <a:rPr kumimoji="0" lang="zh-CN" altLang="en-US" sz="2000" smtClean="0">
                <a:latin typeface="+mn-lt"/>
                <a:ea typeface="+mn-ea"/>
              </a:rPr>
              <a:t>提供详细完整的用户权力管理，针对不同的使用者规划不同的操作权限。</a:t>
            </a:r>
            <a:endParaRPr kumimoji="0" lang="en-US" altLang="zh-TW" sz="2000" dirty="0">
              <a:latin typeface="+mn-lt"/>
              <a:ea typeface="+mn-ea"/>
            </a:endParaRPr>
          </a:p>
          <a:p>
            <a:pPr marL="342900" indent="-342900" fontAlgn="auto">
              <a:spcBef>
                <a:spcPct val="20000"/>
              </a:spcBef>
              <a:spcAft>
                <a:spcPts val="0"/>
              </a:spcAft>
              <a:buFont typeface="Arial" pitchFamily="34" charset="0"/>
              <a:buChar char="•"/>
              <a:defRPr/>
            </a:pPr>
            <a:r>
              <a:rPr kumimoji="0" lang="zh-CN" altLang="en-US" sz="2000" smtClean="0">
                <a:latin typeface="+mn-lt"/>
                <a:ea typeface="+mn-ea"/>
              </a:rPr>
              <a:t>提供使用群组许可证管理</a:t>
            </a:r>
            <a:endParaRPr kumimoji="0" lang="en-US" altLang="zh-TW" sz="2000" dirty="0">
              <a:latin typeface="+mn-lt"/>
              <a:ea typeface="+mn-ea"/>
            </a:endParaRPr>
          </a:p>
          <a:p>
            <a:pPr marL="342900" indent="-342900" fontAlgn="auto">
              <a:spcBef>
                <a:spcPct val="20000"/>
              </a:spcBef>
              <a:spcAft>
                <a:spcPts val="0"/>
              </a:spcAft>
              <a:buFont typeface="Arial" pitchFamily="34" charset="0"/>
              <a:buChar char="•"/>
              <a:defRPr/>
            </a:pPr>
            <a:r>
              <a:rPr kumimoji="0" lang="zh-CN" altLang="en-US" sz="2000" smtClean="0">
                <a:latin typeface="+mn-lt"/>
                <a:ea typeface="+mn-ea"/>
              </a:rPr>
              <a:t>记录用户管理阶层</a:t>
            </a:r>
            <a:endParaRPr kumimoji="0" lang="en-US" altLang="zh-TW" sz="2000" dirty="0">
              <a:latin typeface="+mn-lt"/>
              <a:ea typeface="+mn-ea"/>
            </a:endParaRPr>
          </a:p>
          <a:p>
            <a:pPr fontAlgn="auto">
              <a:spcBef>
                <a:spcPts val="0"/>
              </a:spcBef>
              <a:spcAft>
                <a:spcPts val="0"/>
              </a:spcAft>
              <a:defRPr/>
            </a:pPr>
            <a:endParaRPr kumimoji="0" lang="zh-TW" altLang="en-US" dirty="0">
              <a:latin typeface="+mn-lt"/>
              <a:ea typeface="+mn-ea"/>
            </a:endParaRPr>
          </a:p>
        </p:txBody>
      </p:sp>
    </p:spTree>
    <p:extLst>
      <p:ext uri="{BB962C8B-B14F-4D97-AF65-F5344CB8AC3E}">
        <p14:creationId xmlns="" xmlns:p14="http://schemas.microsoft.com/office/powerpoint/2010/main" val="237168410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68316" y="3931716"/>
            <a:ext cx="8351837" cy="433388"/>
          </a:xfrm>
          <a:prstGeom prst="rect">
            <a:avLst/>
          </a:prstGeom>
          <a:gradFill flip="none" rotWithShape="1">
            <a:gsLst>
              <a:gs pos="0">
                <a:schemeClr val="accent1">
                  <a:tint val="66000"/>
                  <a:satMod val="160000"/>
                  <a:alpha val="25000"/>
                </a:schemeClr>
              </a:gs>
              <a:gs pos="50000">
                <a:schemeClr val="accent1">
                  <a:tint val="44500"/>
                  <a:satMod val="160000"/>
                </a:schemeClr>
              </a:gs>
              <a:gs pos="100000">
                <a:schemeClr val="accent1">
                  <a:tint val="23500"/>
                  <a:satMod val="16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en-US" altLang="zh-TW">
              <a:solidFill>
                <a:srgbClr val="FFFFFF"/>
              </a:solidFill>
              <a:cs typeface="Arial" charset="0"/>
            </a:endParaRPr>
          </a:p>
        </p:txBody>
      </p:sp>
      <p:sp>
        <p:nvSpPr>
          <p:cNvPr id="44035" name="標題 1"/>
          <p:cNvSpPr>
            <a:spLocks noGrp="1"/>
          </p:cNvSpPr>
          <p:nvPr>
            <p:ph type="title"/>
          </p:nvPr>
        </p:nvSpPr>
        <p:spPr/>
        <p:txBody>
          <a:bodyPr/>
          <a:lstStyle/>
          <a:p>
            <a:r>
              <a:rPr lang="zh-TW" altLang="en-US" smtClean="0"/>
              <a:t>大纲</a:t>
            </a:r>
            <a:endParaRPr lang="en-US" altLang="zh-TW" dirty="0" smtClean="0"/>
          </a:p>
        </p:txBody>
      </p:sp>
      <p:sp>
        <p:nvSpPr>
          <p:cNvPr id="44036" name="內容版面配置區 2"/>
          <p:cNvSpPr>
            <a:spLocks noGrp="1"/>
          </p:cNvSpPr>
          <p:nvPr>
            <p:ph sz="quarter" idx="1"/>
          </p:nvPr>
        </p:nvSpPr>
        <p:spPr/>
        <p:txBody>
          <a:bodyPr>
            <a:normAutofit/>
          </a:bodyPr>
          <a:lstStyle/>
          <a:p>
            <a:r>
              <a:rPr lang="zh-CN" altLang="en-US" smtClean="0"/>
              <a:t>威联通全球市场定位</a:t>
            </a:r>
            <a:r>
              <a:rPr lang="en-US" altLang="zh-TW" smtClean="0"/>
              <a:t>&amp;</a:t>
            </a:r>
            <a:r>
              <a:rPr lang="zh-TW" altLang="en-US" smtClean="0"/>
              <a:t>竞争优势</a:t>
            </a:r>
            <a:endParaRPr lang="en-US" altLang="zh-TW" dirty="0" smtClean="0"/>
          </a:p>
          <a:p>
            <a:r>
              <a:rPr lang="en-US" altLang="zh-TW" smtClean="0"/>
              <a:t>IP</a:t>
            </a:r>
            <a:r>
              <a:rPr lang="zh-CN" altLang="en-US" smtClean="0"/>
              <a:t>监控的后端储存系统化</a:t>
            </a:r>
            <a:endParaRPr lang="en-US" altLang="zh-TW" dirty="0" smtClean="0"/>
          </a:p>
          <a:p>
            <a:r>
              <a:rPr lang="zh-CN" altLang="en-US" smtClean="0"/>
              <a:t>为何要选择单机型</a:t>
            </a:r>
            <a:r>
              <a:rPr lang="en-US" altLang="zh-TW" smtClean="0"/>
              <a:t>NVR</a:t>
            </a:r>
            <a:endParaRPr lang="en-US" altLang="zh-TW" dirty="0" smtClean="0"/>
          </a:p>
          <a:p>
            <a:r>
              <a:rPr lang="en-US" altLang="zh-TW" dirty="0" err="1" smtClean="0"/>
              <a:t>VioStor</a:t>
            </a:r>
            <a:r>
              <a:rPr lang="en-US" altLang="zh-TW" dirty="0" smtClean="0"/>
              <a:t> NVR</a:t>
            </a:r>
            <a:r>
              <a:rPr lang="zh-TW" altLang="en-US" dirty="0" smtClean="0"/>
              <a:t>是</a:t>
            </a:r>
            <a:r>
              <a:rPr lang="en-US" altLang="zh-TW" dirty="0" smtClean="0"/>
              <a:t>…</a:t>
            </a:r>
          </a:p>
          <a:p>
            <a:r>
              <a:rPr lang="en-US" altLang="zh-TW" dirty="0" err="1" smtClean="0"/>
              <a:t>VioStor</a:t>
            </a:r>
            <a:r>
              <a:rPr lang="en-US" altLang="zh-TW" dirty="0" smtClean="0"/>
              <a:t> CMS</a:t>
            </a:r>
            <a:r>
              <a:rPr lang="zh-TW" altLang="en-US" dirty="0" smtClean="0"/>
              <a:t>是</a:t>
            </a:r>
            <a:r>
              <a:rPr lang="en-US" altLang="zh-TW" dirty="0" smtClean="0"/>
              <a:t>…</a:t>
            </a:r>
          </a:p>
          <a:p>
            <a:r>
              <a:rPr lang="zh-TW" altLang="en-US" dirty="0" smtClean="0"/>
              <a:t>成功案例</a:t>
            </a:r>
            <a:endParaRPr lang="en-US" altLang="zh-TW" dirty="0" smtClean="0"/>
          </a:p>
        </p:txBody>
      </p:sp>
      <p:sp>
        <p:nvSpPr>
          <p:cNvPr id="44037" name="投影片編號版面配置區 3"/>
          <p:cNvSpPr>
            <a:spLocks noGrp="1"/>
          </p:cNvSpPr>
          <p:nvPr>
            <p:ph type="sldNum" sz="quarter" idx="11"/>
          </p:nvPr>
        </p:nvSpPr>
        <p:spPr/>
        <p:txBody>
          <a:bodyPr/>
          <a:lstStyle/>
          <a:p>
            <a:fld id="{AAB38BAF-2BB1-4868-9827-C1A555C95EE6}" type="slidenum">
              <a:rPr lang="zh-TW" altLang="en-US" smtClean="0"/>
              <a:pPr/>
              <a:t>52</a:t>
            </a:fld>
            <a:endParaRPr lang="zh-TW" altLang="en-US" smtClean="0"/>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50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標題 1"/>
          <p:cNvSpPr>
            <a:spLocks noGrp="1"/>
          </p:cNvSpPr>
          <p:nvPr>
            <p:ph type="title"/>
          </p:nvPr>
        </p:nvSpPr>
        <p:spPr/>
        <p:txBody>
          <a:bodyPr/>
          <a:lstStyle/>
          <a:p>
            <a:r>
              <a:rPr lang="zh-TW" altLang="en-US" smtClean="0"/>
              <a:t>连锁</a:t>
            </a:r>
            <a:r>
              <a:rPr lang="zh-CN" altLang="en-US" smtClean="0"/>
              <a:t>商店</a:t>
            </a:r>
            <a:endParaRPr lang="zh-TW" altLang="en-US" smtClean="0"/>
          </a:p>
        </p:txBody>
      </p:sp>
      <p:sp>
        <p:nvSpPr>
          <p:cNvPr id="83971" name="內容版面配置區 2"/>
          <p:cNvSpPr>
            <a:spLocks noGrp="1"/>
          </p:cNvSpPr>
          <p:nvPr>
            <p:ph idx="1"/>
          </p:nvPr>
        </p:nvSpPr>
        <p:spPr/>
        <p:txBody>
          <a:bodyPr/>
          <a:lstStyle/>
          <a:p>
            <a:r>
              <a:rPr lang="zh-CN" altLang="en-US" smtClean="0"/>
              <a:t>应用：连锁商店</a:t>
            </a:r>
            <a:endParaRPr lang="en-US" altLang="zh-TW" dirty="0" smtClean="0"/>
          </a:p>
          <a:p>
            <a:pPr lvl="1"/>
            <a:r>
              <a:rPr lang="zh-CN" altLang="en-US" smtClean="0"/>
              <a:t>一间在日本北海道拥有</a:t>
            </a:r>
            <a:r>
              <a:rPr lang="en-US" altLang="zh-TW" smtClean="0"/>
              <a:t>986</a:t>
            </a:r>
            <a:r>
              <a:rPr lang="zh-CN" altLang="en-US" smtClean="0"/>
              <a:t>家分店的知名连锁商店，在其</a:t>
            </a:r>
            <a:r>
              <a:rPr lang="en-US" altLang="zh-TW" smtClean="0"/>
              <a:t>600</a:t>
            </a:r>
            <a:r>
              <a:rPr lang="zh-CN" altLang="en-US" smtClean="0"/>
              <a:t>家分店中安装</a:t>
            </a:r>
            <a:r>
              <a:rPr lang="en-US" altLang="zh-TW" smtClean="0"/>
              <a:t>QNAP </a:t>
            </a:r>
            <a:r>
              <a:rPr lang="en-US" altLang="zh-TW" dirty="0" smtClean="0"/>
              <a:t>VS-2008 Pro </a:t>
            </a:r>
            <a:r>
              <a:rPr lang="en-US" altLang="zh-TW" err="1" smtClean="0"/>
              <a:t>VioStor</a:t>
            </a:r>
            <a:r>
              <a:rPr lang="en-US" altLang="zh-TW" smtClean="0"/>
              <a:t> </a:t>
            </a:r>
            <a:r>
              <a:rPr lang="en-US" altLang="zh-TW" smtClean="0"/>
              <a:t>NVR</a:t>
            </a:r>
            <a:r>
              <a:rPr lang="zh-CN" altLang="en-US" smtClean="0"/>
              <a:t>网络监控系统，提高客户购物及员工工作环境的安全性。</a:t>
            </a:r>
            <a:r>
              <a:rPr lang="en-US" altLang="zh-TW" smtClean="0"/>
              <a:t>VS-2008 </a:t>
            </a:r>
            <a:r>
              <a:rPr lang="en-US" altLang="zh-TW" dirty="0" smtClean="0"/>
              <a:t>Pro </a:t>
            </a:r>
            <a:r>
              <a:rPr lang="en-US" altLang="zh-TW" err="1" smtClean="0"/>
              <a:t>VioStor</a:t>
            </a:r>
            <a:r>
              <a:rPr lang="en-US" altLang="zh-TW" smtClean="0"/>
              <a:t> </a:t>
            </a:r>
            <a:r>
              <a:rPr lang="en-US" altLang="zh-TW" smtClean="0"/>
              <a:t>NVR</a:t>
            </a:r>
            <a:r>
              <a:rPr lang="zh-CN" altLang="en-US" smtClean="0"/>
              <a:t>体积细小。不占空间，方便系统管理者弹性地扩充现有的监控系统。系统可以录像至多</a:t>
            </a:r>
            <a:r>
              <a:rPr lang="en-US" altLang="zh-TW" smtClean="0"/>
              <a:t>8</a:t>
            </a:r>
            <a:r>
              <a:rPr lang="zh-CN" altLang="en-US" smtClean="0"/>
              <a:t>台网络摄影机，搭配两颗硬盘可保存录像数据高达</a:t>
            </a:r>
            <a:r>
              <a:rPr lang="en-US" altLang="zh-TW" smtClean="0"/>
              <a:t>30</a:t>
            </a:r>
            <a:r>
              <a:rPr lang="zh-TW" altLang="en-US" dirty="0" smtClean="0"/>
              <a:t>天。</a:t>
            </a:r>
            <a:r>
              <a:rPr lang="en-US" altLang="zh-TW" err="1" smtClean="0"/>
              <a:t>VioStor</a:t>
            </a:r>
            <a:r>
              <a:rPr lang="en-US" altLang="zh-TW" smtClean="0"/>
              <a:t> </a:t>
            </a:r>
            <a:r>
              <a:rPr lang="en-US" altLang="zh-TW" smtClean="0"/>
              <a:t>NVR</a:t>
            </a:r>
            <a:r>
              <a:rPr lang="zh-CN" altLang="en-US" smtClean="0"/>
              <a:t>可透过网络上的远程计算机或在各家分店使用本机监看。</a:t>
            </a:r>
            <a:endParaRPr lang="zh-TW" altLang="en-US" dirty="0" smtClean="0"/>
          </a:p>
        </p:txBody>
      </p:sp>
      <p:sp>
        <p:nvSpPr>
          <p:cNvPr id="83972" name="投影片編號版面配置區 3"/>
          <p:cNvSpPr>
            <a:spLocks noGrp="1"/>
          </p:cNvSpPr>
          <p:nvPr>
            <p:ph type="sldNum" sz="quarter" idx="11"/>
          </p:nvPr>
        </p:nvSpPr>
        <p:spPr/>
        <p:txBody>
          <a:bodyPr/>
          <a:lstStyle/>
          <a:p>
            <a:fld id="{72EB8716-56E1-4F3C-B1BD-D4D6D0FE6D48}" type="slidenum">
              <a:rPr lang="zh-TW" altLang="en-US" smtClean="0"/>
              <a:pPr/>
              <a:t>53</a:t>
            </a:fld>
            <a:endParaRPr lang="en-US" altLang="zh-TW" smtClean="0"/>
          </a:p>
        </p:txBody>
      </p:sp>
      <p:pic>
        <p:nvPicPr>
          <p:cNvPr id="83973" name="Picture 2"/>
          <p:cNvPicPr>
            <a:picLocks noChangeAspect="1" noChangeArrowheads="1"/>
          </p:cNvPicPr>
          <p:nvPr/>
        </p:nvPicPr>
        <p:blipFill>
          <a:blip r:embed="rId3" cstate="print"/>
          <a:srcRect/>
          <a:stretch>
            <a:fillRect/>
          </a:stretch>
        </p:blipFill>
        <p:spPr bwMode="auto">
          <a:xfrm>
            <a:off x="5220072" y="4551188"/>
            <a:ext cx="2961779" cy="21187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標題 14"/>
          <p:cNvSpPr>
            <a:spLocks noGrp="1"/>
          </p:cNvSpPr>
          <p:nvPr>
            <p:ph type="title"/>
          </p:nvPr>
        </p:nvSpPr>
        <p:spPr/>
        <p:txBody>
          <a:bodyPr/>
          <a:lstStyle/>
          <a:p>
            <a:r>
              <a:rPr lang="zh-TW" altLang="en-US" smtClean="0"/>
              <a:t>电信业</a:t>
            </a:r>
            <a:endParaRPr lang="zh-TW" altLang="en-US" smtClean="0"/>
          </a:p>
        </p:txBody>
      </p:sp>
      <p:sp>
        <p:nvSpPr>
          <p:cNvPr id="81923" name="內容版面配置區 13"/>
          <p:cNvSpPr>
            <a:spLocks noGrp="1"/>
          </p:cNvSpPr>
          <p:nvPr>
            <p:ph idx="1"/>
          </p:nvPr>
        </p:nvSpPr>
        <p:spPr/>
        <p:txBody>
          <a:bodyPr/>
          <a:lstStyle/>
          <a:p>
            <a:r>
              <a:rPr lang="zh-CN" altLang="en-US" smtClean="0"/>
              <a:t>应用：大型办公室</a:t>
            </a:r>
            <a:endParaRPr lang="en-US" altLang="zh-TW" dirty="0" smtClean="0"/>
          </a:p>
          <a:p>
            <a:pPr lvl="1"/>
            <a:r>
              <a:rPr lang="zh-CN" altLang="en-US" smtClean="0"/>
              <a:t>马来西亚电信采用</a:t>
            </a:r>
            <a:r>
              <a:rPr lang="en-US" altLang="zh-TW" smtClean="0"/>
              <a:t>VioStor NVR</a:t>
            </a:r>
            <a:r>
              <a:rPr lang="zh-TW" altLang="en-US" smtClean="0"/>
              <a:t>结合</a:t>
            </a:r>
            <a:r>
              <a:rPr lang="en-US" altLang="zh-TW" smtClean="0"/>
              <a:t>Sony SNC-RS86</a:t>
            </a:r>
            <a:r>
              <a:rPr lang="zh-CN" altLang="en-US" smtClean="0"/>
              <a:t>户外型快速球摄影机来监控四周环境，如停车场、街道及中庭。室内方面，</a:t>
            </a:r>
            <a:r>
              <a:rPr lang="en-US" altLang="zh-TW" smtClean="0"/>
              <a:t>Telekom Malaysia</a:t>
            </a:r>
            <a:r>
              <a:rPr lang="zh-TW" altLang="en-US" smtClean="0"/>
              <a:t>选择使用</a:t>
            </a:r>
            <a:r>
              <a:rPr lang="en-US" altLang="zh-TW" smtClean="0"/>
              <a:t>SNC-RS46</a:t>
            </a:r>
            <a:r>
              <a:rPr lang="zh-CN" altLang="en-US" smtClean="0"/>
              <a:t>户内型快速球摄影机，监控大堂出入口及紧急逃生出口等。此款摄影机支持</a:t>
            </a:r>
            <a:r>
              <a:rPr lang="en-US" altLang="zh-TW" smtClean="0"/>
              <a:t>PTZ</a:t>
            </a:r>
            <a:r>
              <a:rPr lang="zh-CN" altLang="en-US" smtClean="0"/>
              <a:t>监控及声音功能，可提供实时警示及在大楼的角落提供电话求助功能。新的网络监控系统可以为</a:t>
            </a:r>
            <a:r>
              <a:rPr lang="en-US" altLang="zh-TW" smtClean="0"/>
              <a:t>Telekom </a:t>
            </a:r>
            <a:r>
              <a:rPr lang="en-US" altLang="zh-TW" smtClean="0"/>
              <a:t>Malaysia </a:t>
            </a:r>
            <a:r>
              <a:rPr lang="en-US" altLang="zh-TW" smtClean="0"/>
              <a:t>30,000</a:t>
            </a:r>
            <a:r>
              <a:rPr lang="zh-CN" altLang="en-US" smtClean="0"/>
              <a:t>多名员工带来最完备的安全保护。</a:t>
            </a:r>
            <a:endParaRPr lang="en-US" altLang="zh-TW" dirty="0" smtClean="0"/>
          </a:p>
        </p:txBody>
      </p:sp>
      <p:sp>
        <p:nvSpPr>
          <p:cNvPr id="81924" name="投影片編號版面配置區 15"/>
          <p:cNvSpPr>
            <a:spLocks noGrp="1"/>
          </p:cNvSpPr>
          <p:nvPr>
            <p:ph type="sldNum" sz="quarter" idx="11"/>
          </p:nvPr>
        </p:nvSpPr>
        <p:spPr/>
        <p:txBody>
          <a:bodyPr/>
          <a:lstStyle/>
          <a:p>
            <a:fld id="{79D1ABA8-7FC7-436D-BFD1-3C674B5D1E34}" type="slidenum">
              <a:rPr lang="zh-TW" altLang="en-US" smtClean="0"/>
              <a:pPr/>
              <a:t>54</a:t>
            </a:fld>
            <a:endParaRPr lang="en-US" altLang="zh-TW" smtClean="0"/>
          </a:p>
        </p:txBody>
      </p:sp>
      <p:pic>
        <p:nvPicPr>
          <p:cNvPr id="81925" name="Picture 2"/>
          <p:cNvPicPr>
            <a:picLocks noChangeAspect="1" noChangeArrowheads="1"/>
          </p:cNvPicPr>
          <p:nvPr/>
        </p:nvPicPr>
        <p:blipFill>
          <a:blip r:embed="rId3" cstate="print"/>
          <a:srcRect/>
          <a:stretch>
            <a:fillRect/>
          </a:stretch>
        </p:blipFill>
        <p:spPr bwMode="auto">
          <a:xfrm>
            <a:off x="6771456" y="4712230"/>
            <a:ext cx="1544960" cy="2101146"/>
          </a:xfrm>
          <a:prstGeom prst="rect">
            <a:avLst/>
          </a:prstGeom>
          <a:noFill/>
          <a:ln w="9525">
            <a:noFill/>
            <a:miter lim="800000"/>
            <a:headEnd/>
            <a:tailEnd/>
          </a:ln>
        </p:spPr>
      </p:pic>
      <p:pic>
        <p:nvPicPr>
          <p:cNvPr id="81926" name="Picture 3"/>
          <p:cNvPicPr>
            <a:picLocks noChangeAspect="1" noChangeArrowheads="1"/>
          </p:cNvPicPr>
          <p:nvPr/>
        </p:nvPicPr>
        <p:blipFill>
          <a:blip r:embed="rId4" cstate="print"/>
          <a:srcRect/>
          <a:stretch>
            <a:fillRect/>
          </a:stretch>
        </p:blipFill>
        <p:spPr bwMode="auto">
          <a:xfrm>
            <a:off x="5061180" y="4869160"/>
            <a:ext cx="1703851" cy="19168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標題 1"/>
          <p:cNvSpPr>
            <a:spLocks noGrp="1"/>
          </p:cNvSpPr>
          <p:nvPr>
            <p:ph type="title"/>
          </p:nvPr>
        </p:nvSpPr>
        <p:spPr/>
        <p:txBody>
          <a:bodyPr/>
          <a:lstStyle/>
          <a:p>
            <a:r>
              <a:rPr lang="zh-TW" altLang="en-US" smtClean="0"/>
              <a:t>工厂</a:t>
            </a:r>
            <a:endParaRPr lang="zh-TW" altLang="en-US" smtClean="0"/>
          </a:p>
        </p:txBody>
      </p:sp>
      <p:sp>
        <p:nvSpPr>
          <p:cNvPr id="82947" name="內容版面配置區 2"/>
          <p:cNvSpPr>
            <a:spLocks noGrp="1"/>
          </p:cNvSpPr>
          <p:nvPr>
            <p:ph idx="1"/>
          </p:nvPr>
        </p:nvSpPr>
        <p:spPr/>
        <p:txBody>
          <a:bodyPr/>
          <a:lstStyle/>
          <a:p>
            <a:r>
              <a:rPr lang="zh-CN" altLang="en-US" smtClean="0"/>
              <a:t>应用：大型办公室</a:t>
            </a:r>
            <a:endParaRPr lang="en-US" altLang="zh-TW" dirty="0" smtClean="0"/>
          </a:p>
          <a:p>
            <a:pPr lvl="1"/>
            <a:r>
              <a:rPr lang="zh-TW" altLang="en-US" dirty="0" smtClean="0"/>
              <a:t>在</a:t>
            </a:r>
            <a:r>
              <a:rPr lang="en-US" altLang="zh-TW" dirty="0" smtClean="0"/>
              <a:t>Bois </a:t>
            </a:r>
            <a:r>
              <a:rPr lang="en-US" altLang="zh-TW" smtClean="0"/>
              <a:t>du </a:t>
            </a:r>
            <a:r>
              <a:rPr lang="en-US" altLang="zh-TW" smtClean="0"/>
              <a:t>Dauphiné</a:t>
            </a:r>
            <a:r>
              <a:rPr lang="zh-CN" altLang="en-US" smtClean="0"/>
              <a:t>锯木厂中，目前安装</a:t>
            </a:r>
            <a:r>
              <a:rPr lang="en-US" altLang="zh-TW" smtClean="0"/>
              <a:t>20</a:t>
            </a:r>
            <a:r>
              <a:rPr lang="zh-TW" altLang="en-US" smtClean="0"/>
              <a:t>支</a:t>
            </a:r>
            <a:r>
              <a:rPr lang="en-US" altLang="zh-TW" smtClean="0"/>
              <a:t>VIVOTEK</a:t>
            </a:r>
            <a:r>
              <a:rPr lang="zh-CN" altLang="en-US" smtClean="0"/>
              <a:t>网络摄影机。搭配</a:t>
            </a:r>
            <a:r>
              <a:rPr lang="en-US" altLang="zh-TW" smtClean="0"/>
              <a:t>QNAP VS-5020</a:t>
            </a:r>
            <a:r>
              <a:rPr lang="zh-CN" altLang="en-US" smtClean="0"/>
              <a:t>，支持多款百万像素摄影机的录像，不但提供监控系统管理者更佳清晰的影像，更重要的是，使用者可以从</a:t>
            </a:r>
            <a:r>
              <a:rPr lang="en-US" altLang="zh-TW" smtClean="0"/>
              <a:t>6</a:t>
            </a:r>
            <a:r>
              <a:rPr lang="zh-CN" altLang="en-US" smtClean="0"/>
              <a:t>个不同地方远程监控影像和回放录像档案，藉此掌控整个生产流程的运作。</a:t>
            </a:r>
            <a:endParaRPr lang="zh-TW" altLang="en-US" dirty="0" smtClean="0"/>
          </a:p>
        </p:txBody>
      </p:sp>
      <p:sp>
        <p:nvSpPr>
          <p:cNvPr id="82948" name="投影片編號版面配置區 3"/>
          <p:cNvSpPr>
            <a:spLocks noGrp="1"/>
          </p:cNvSpPr>
          <p:nvPr>
            <p:ph type="sldNum" sz="quarter" idx="11"/>
          </p:nvPr>
        </p:nvSpPr>
        <p:spPr/>
        <p:txBody>
          <a:bodyPr/>
          <a:lstStyle/>
          <a:p>
            <a:fld id="{19EE51A6-201C-452B-A96E-6FFE8934295A}" type="slidenum">
              <a:rPr lang="zh-TW" altLang="en-US" smtClean="0"/>
              <a:pPr/>
              <a:t>55</a:t>
            </a:fld>
            <a:endParaRPr lang="en-US" altLang="zh-TW" smtClean="0"/>
          </a:p>
        </p:txBody>
      </p:sp>
      <p:pic>
        <p:nvPicPr>
          <p:cNvPr id="82949" name="Picture 2"/>
          <p:cNvPicPr>
            <a:picLocks noChangeAspect="1" noChangeArrowheads="1"/>
          </p:cNvPicPr>
          <p:nvPr/>
        </p:nvPicPr>
        <p:blipFill>
          <a:blip r:embed="rId3" cstate="print"/>
          <a:srcRect/>
          <a:stretch>
            <a:fillRect/>
          </a:stretch>
        </p:blipFill>
        <p:spPr bwMode="auto">
          <a:xfrm>
            <a:off x="4572000" y="3745353"/>
            <a:ext cx="3744664" cy="2996016"/>
          </a:xfrm>
          <a:prstGeom prst="rect">
            <a:avLst/>
          </a:prstGeom>
          <a:noFill/>
          <a:ln w="9525">
            <a:noFill/>
            <a:miter lim="800000"/>
            <a:headEnd/>
            <a:tailEnd/>
          </a:ln>
        </p:spPr>
      </p:pic>
      <p:sp>
        <p:nvSpPr>
          <p:cNvPr id="82950" name="文字方塊 6"/>
          <p:cNvSpPr txBox="1">
            <a:spLocks noChangeArrowheads="1"/>
          </p:cNvSpPr>
          <p:nvPr/>
        </p:nvSpPr>
        <p:spPr bwMode="auto">
          <a:xfrm>
            <a:off x="4716463" y="3429000"/>
            <a:ext cx="184150" cy="369888"/>
          </a:xfrm>
          <a:prstGeom prst="rect">
            <a:avLst/>
          </a:prstGeom>
          <a:noFill/>
          <a:ln w="9525">
            <a:noFill/>
            <a:miter lim="800000"/>
            <a:headEnd/>
            <a:tailEnd/>
          </a:ln>
        </p:spPr>
        <p:txBody>
          <a:bodyPr wrap="none">
            <a:spAutoFit/>
          </a:bodyPr>
          <a:lstStyle/>
          <a:p>
            <a:endParaRPr lang="zh-TW" altLang="en-US"/>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11"/>
          <p:cNvPicPr>
            <a:picLocks noChangeAspect="1" noChangeArrowheads="1"/>
          </p:cNvPicPr>
          <p:nvPr/>
        </p:nvPicPr>
        <p:blipFill>
          <a:blip r:embed="rId3" cstate="print"/>
          <a:srcRect/>
          <a:stretch>
            <a:fillRect/>
          </a:stretch>
        </p:blipFill>
        <p:spPr bwMode="auto">
          <a:xfrm>
            <a:off x="1259632" y="3679427"/>
            <a:ext cx="7129487" cy="3178573"/>
          </a:xfrm>
          <a:prstGeom prst="rect">
            <a:avLst/>
          </a:prstGeom>
          <a:noFill/>
          <a:ln w="9525">
            <a:noFill/>
            <a:miter lim="800000"/>
            <a:headEnd/>
            <a:tailEnd/>
          </a:ln>
        </p:spPr>
      </p:pic>
      <p:sp>
        <p:nvSpPr>
          <p:cNvPr id="84995" name="標題 6"/>
          <p:cNvSpPr>
            <a:spLocks noGrp="1"/>
          </p:cNvSpPr>
          <p:nvPr>
            <p:ph type="title"/>
          </p:nvPr>
        </p:nvSpPr>
        <p:spPr/>
        <p:txBody>
          <a:bodyPr/>
          <a:lstStyle/>
          <a:p>
            <a:r>
              <a:rPr lang="zh-CN" altLang="en-US" smtClean="0"/>
              <a:t>多功能</a:t>
            </a:r>
            <a:r>
              <a:rPr lang="zh-TW" altLang="en-US" smtClean="0"/>
              <a:t>购物中心</a:t>
            </a:r>
            <a:endParaRPr lang="zh-TW" altLang="en-US" smtClean="0"/>
          </a:p>
        </p:txBody>
      </p:sp>
      <p:sp>
        <p:nvSpPr>
          <p:cNvPr id="84996" name="內容版面配置區 7"/>
          <p:cNvSpPr>
            <a:spLocks noGrp="1"/>
          </p:cNvSpPr>
          <p:nvPr>
            <p:ph idx="1"/>
          </p:nvPr>
        </p:nvSpPr>
        <p:spPr/>
        <p:txBody>
          <a:bodyPr/>
          <a:lstStyle/>
          <a:p>
            <a:r>
              <a:rPr lang="zh-CN" altLang="en-US" smtClean="0"/>
              <a:t>应用：购物中心</a:t>
            </a:r>
            <a:endParaRPr lang="en-US" altLang="zh-TW" dirty="0" smtClean="0"/>
          </a:p>
          <a:p>
            <a:pPr lvl="1"/>
            <a:r>
              <a:rPr lang="zh-CN" altLang="en-US" smtClean="0"/>
              <a:t>梦时代购物中心使用了约</a:t>
            </a:r>
            <a:r>
              <a:rPr lang="en-US" altLang="zh-TW" smtClean="0"/>
              <a:t>600</a:t>
            </a:r>
            <a:r>
              <a:rPr lang="zh-TW" altLang="en-US" smtClean="0"/>
              <a:t>台</a:t>
            </a:r>
            <a:r>
              <a:rPr lang="en-US" altLang="zh-TW" smtClean="0"/>
              <a:t>Panasonic</a:t>
            </a:r>
            <a:r>
              <a:rPr lang="zh-CN" altLang="en-US" smtClean="0"/>
              <a:t>网络摄影机和模拟摄影机，</a:t>
            </a:r>
            <a:r>
              <a:rPr lang="en-US" altLang="zh-TW" smtClean="0"/>
              <a:t>10%</a:t>
            </a:r>
            <a:r>
              <a:rPr lang="zh-CN" altLang="en-US" smtClean="0"/>
              <a:t>采用百万画素，</a:t>
            </a:r>
            <a:r>
              <a:rPr lang="en-US" altLang="zh-TW" smtClean="0"/>
              <a:t>90%</a:t>
            </a:r>
            <a:r>
              <a:rPr lang="zh-TW" altLang="en-US" smtClean="0"/>
              <a:t>是采用</a:t>
            </a:r>
            <a:r>
              <a:rPr lang="en-US" altLang="zh-TW" smtClean="0"/>
              <a:t>VGA</a:t>
            </a:r>
            <a:r>
              <a:rPr lang="zh-CN" altLang="en-US" smtClean="0"/>
              <a:t>分辨率以期降低总成本。这些摄影机主要配置在购物中心的各个角落，如主要出入口、停车场、孩童游乐中心以及楼梯间等。</a:t>
            </a:r>
            <a:endParaRPr lang="en-US" altLang="zh-TW" dirty="0" smtClean="0"/>
          </a:p>
        </p:txBody>
      </p:sp>
      <p:sp>
        <p:nvSpPr>
          <p:cNvPr id="84997" name="投影片編號版面配置區 6"/>
          <p:cNvSpPr>
            <a:spLocks noGrp="1"/>
          </p:cNvSpPr>
          <p:nvPr>
            <p:ph type="sldNum" sz="quarter" idx="11"/>
          </p:nvPr>
        </p:nvSpPr>
        <p:spPr/>
        <p:txBody>
          <a:bodyPr/>
          <a:lstStyle/>
          <a:p>
            <a:fld id="{54BBA2C7-EEC6-4B7F-9AD4-A47A1C6D9188}" type="slidenum">
              <a:rPr lang="zh-TW" altLang="en-US" smtClean="0"/>
              <a:pPr/>
              <a:t>56</a:t>
            </a:fld>
            <a:endParaRPr lang="en-US" altLang="zh-TW" smtClean="0"/>
          </a:p>
        </p:txBody>
      </p:sp>
      <p:pic>
        <p:nvPicPr>
          <p:cNvPr id="84998" name="Picture 4" descr="npo0009de"/>
          <p:cNvPicPr>
            <a:picLocks noChangeAspect="1" noChangeArrowheads="1"/>
          </p:cNvPicPr>
          <p:nvPr/>
        </p:nvPicPr>
        <p:blipFill>
          <a:blip r:embed="rId4" cstate="print"/>
          <a:srcRect/>
          <a:stretch>
            <a:fillRect/>
          </a:stretch>
        </p:blipFill>
        <p:spPr bwMode="auto">
          <a:xfrm>
            <a:off x="1259632" y="4237038"/>
            <a:ext cx="4038600" cy="262096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投影片編號版面配置區 1"/>
          <p:cNvSpPr txBox="1">
            <a:spLocks noGrp="1"/>
          </p:cNvSpPr>
          <p:nvPr/>
        </p:nvSpPr>
        <p:spPr bwMode="auto">
          <a:xfrm>
            <a:off x="457200" y="6245225"/>
            <a:ext cx="2133600" cy="476250"/>
          </a:xfrm>
          <a:prstGeom prst="rect">
            <a:avLst/>
          </a:prstGeom>
          <a:noFill/>
          <a:ln>
            <a:miter lim="800000"/>
            <a:headEnd/>
            <a:tailEnd/>
          </a:ln>
        </p:spPr>
        <p:txBody>
          <a:bodyPr/>
          <a:lstStyle/>
          <a:p>
            <a:pPr>
              <a:defRPr/>
            </a:pPr>
            <a:fld id="{01E4B3CA-FA3A-482C-B407-B23A1DBBA06B}" type="slidenum">
              <a:rPr lang="en-US" altLang="en-US" sz="1400">
                <a:latin typeface="+mn-lt"/>
                <a:ea typeface="新細明體" pitchFamily="18" charset="-120"/>
                <a:cs typeface="+mn-cs"/>
              </a:rPr>
              <a:pPr>
                <a:defRPr/>
              </a:pPr>
              <a:t>57</a:t>
            </a:fld>
            <a:endParaRPr lang="en-US" altLang="en-US" sz="1400">
              <a:latin typeface="+mn-lt"/>
              <a:ea typeface="新細明體" pitchFamily="18" charset="-120"/>
              <a:cs typeface="+mn-cs"/>
            </a:endParaRPr>
          </a:p>
        </p:txBody>
      </p:sp>
      <p:sp>
        <p:nvSpPr>
          <p:cNvPr id="6" name="日期版面配置區 2"/>
          <p:cNvSpPr txBox="1">
            <a:spLocks noGrp="1"/>
          </p:cNvSpPr>
          <p:nvPr/>
        </p:nvSpPr>
        <p:spPr bwMode="auto">
          <a:xfrm>
            <a:off x="3124200" y="6245225"/>
            <a:ext cx="2895600" cy="476250"/>
          </a:xfrm>
          <a:prstGeom prst="rect">
            <a:avLst/>
          </a:prstGeom>
          <a:noFill/>
          <a:ln>
            <a:miter lim="800000"/>
            <a:headEnd/>
            <a:tailEnd/>
          </a:ln>
        </p:spPr>
        <p:txBody>
          <a:bodyPr/>
          <a:lstStyle/>
          <a:p>
            <a:pPr algn="ctr">
              <a:defRPr/>
            </a:pPr>
            <a:fld id="{5584F2FD-E779-4111-A09A-2CB61CAC49F8}" type="datetime1">
              <a:rPr lang="zh-TW" altLang="en-US" sz="1400">
                <a:latin typeface="+mn-lt"/>
                <a:cs typeface="+mn-cs"/>
              </a:rPr>
              <a:pPr algn="ctr">
                <a:defRPr/>
              </a:pPr>
              <a:t>2012/11/30</a:t>
            </a:fld>
            <a:endParaRPr lang="en-US" altLang="zh-TW" sz="1400">
              <a:latin typeface="+mn-lt"/>
              <a:cs typeface="+mn-cs"/>
            </a:endParaRPr>
          </a:p>
        </p:txBody>
      </p:sp>
      <p:pic>
        <p:nvPicPr>
          <p:cNvPr id="158724" name="Picture 52" descr="push bottem">
            <a:hlinkClick r:id="rId4" action="ppaction://hlinksldjump"/>
          </p:cNvPr>
          <p:cNvPicPr>
            <a:picLocks noChangeAspect="1" noChangeArrowheads="1"/>
          </p:cNvPicPr>
          <p:nvPr/>
        </p:nvPicPr>
        <p:blipFill>
          <a:blip r:embed="rId5" cstate="print"/>
          <a:srcRect/>
          <a:stretch>
            <a:fillRect/>
          </a:stretch>
        </p:blipFill>
        <p:spPr bwMode="auto">
          <a:xfrm>
            <a:off x="8786813" y="6165850"/>
            <a:ext cx="271462" cy="273050"/>
          </a:xfrm>
          <a:prstGeom prst="rect">
            <a:avLst/>
          </a:prstGeom>
          <a:noFill/>
          <a:ln w="9525">
            <a:noFill/>
            <a:miter lim="800000"/>
            <a:headEnd/>
            <a:tailEnd/>
          </a:ln>
        </p:spPr>
      </p:pic>
      <p:graphicFrame>
        <p:nvGraphicFramePr>
          <p:cNvPr id="158725" name="Object 2"/>
          <p:cNvGraphicFramePr>
            <a:graphicFrameLocks noChangeAspect="1"/>
          </p:cNvGraphicFramePr>
          <p:nvPr/>
        </p:nvGraphicFramePr>
        <p:xfrm>
          <a:off x="0" y="-6350"/>
          <a:ext cx="9144000" cy="6864350"/>
        </p:xfrm>
        <a:graphic>
          <a:graphicData uri="http://schemas.openxmlformats.org/presentationml/2006/ole">
            <p:oleObj spid="_x0000_s220162" name="Photo Editor Photo" r:id="rId6" imgW="4229690" imgH="2572109" progId="">
              <p:embed/>
            </p:oleObj>
          </a:graphicData>
        </a:graphic>
      </p:graphicFrame>
      <p:sp>
        <p:nvSpPr>
          <p:cNvPr id="158726" name="Rectangle 55"/>
          <p:cNvSpPr>
            <a:spLocks noChangeArrowheads="1"/>
          </p:cNvSpPr>
          <p:nvPr/>
        </p:nvSpPr>
        <p:spPr bwMode="auto">
          <a:xfrm>
            <a:off x="1727200" y="657225"/>
            <a:ext cx="5942013" cy="1063625"/>
          </a:xfrm>
          <a:prstGeom prst="rect">
            <a:avLst/>
          </a:prstGeom>
          <a:noFill/>
          <a:ln w="9525" algn="ctr">
            <a:noFill/>
            <a:miter lim="800000"/>
            <a:headEnd/>
            <a:tailEnd/>
          </a:ln>
        </p:spPr>
        <p:txBody>
          <a:bodyPr anchor="b"/>
          <a:lstStyle/>
          <a:p>
            <a:pPr algn="ctr">
              <a:lnSpc>
                <a:spcPct val="90000"/>
              </a:lnSpc>
            </a:pPr>
            <a:r>
              <a:rPr lang="zh-CN" altLang="en-US" sz="3200" b="1" smtClean="0">
                <a:solidFill>
                  <a:srgbClr val="FFFF99"/>
                </a:solidFill>
                <a:latin typeface="標楷體" pitchFamily="65" charset="-120"/>
                <a:ea typeface="標楷體" pitchFamily="65" charset="-120"/>
              </a:rPr>
              <a:t>如何让事业伙伴成功</a:t>
            </a:r>
            <a:r>
              <a:rPr lang="en-US" altLang="zh-TW" sz="3200" b="1" smtClean="0">
                <a:solidFill>
                  <a:srgbClr val="FFFF99"/>
                </a:solidFill>
                <a:latin typeface="標楷體" pitchFamily="65" charset="-120"/>
                <a:ea typeface="標楷體" pitchFamily="65" charset="-120"/>
              </a:rPr>
              <a:t>, </a:t>
            </a:r>
            <a:r>
              <a:rPr lang="en-US" altLang="zh-TW" sz="3200" b="1">
                <a:solidFill>
                  <a:srgbClr val="FFFF99"/>
                </a:solidFill>
                <a:latin typeface="標楷體" pitchFamily="65" charset="-120"/>
                <a:ea typeface="標楷體" pitchFamily="65" charset="-120"/>
              </a:rPr>
              <a:t/>
            </a:r>
            <a:br>
              <a:rPr lang="en-US" altLang="zh-TW" sz="3200" b="1">
                <a:solidFill>
                  <a:srgbClr val="FFFF99"/>
                </a:solidFill>
                <a:latin typeface="標楷體" pitchFamily="65" charset="-120"/>
                <a:ea typeface="標楷體" pitchFamily="65" charset="-120"/>
              </a:rPr>
            </a:br>
            <a:r>
              <a:rPr lang="zh-CN" altLang="en-US" sz="3200" b="1" smtClean="0">
                <a:solidFill>
                  <a:srgbClr val="FFFF99"/>
                </a:solidFill>
                <a:latin typeface="標楷體" pitchFamily="65" charset="-120"/>
                <a:ea typeface="標楷體" pitchFamily="65" charset="-120"/>
              </a:rPr>
              <a:t>是我们的承诺</a:t>
            </a:r>
            <a:r>
              <a:rPr lang="en-US" altLang="zh-TW" sz="3200" b="1" smtClean="0">
                <a:solidFill>
                  <a:srgbClr val="FFFF99"/>
                </a:solidFill>
                <a:latin typeface="標楷體" pitchFamily="65" charset="-120"/>
                <a:ea typeface="標楷體" pitchFamily="65" charset="-120"/>
              </a:rPr>
              <a:t>,</a:t>
            </a:r>
            <a:r>
              <a:rPr lang="zh-TW" altLang="en-US" sz="3200" b="1" smtClean="0">
                <a:solidFill>
                  <a:srgbClr val="FFFF99"/>
                </a:solidFill>
                <a:latin typeface="標楷體" pitchFamily="65" charset="-120"/>
                <a:ea typeface="標楷體" pitchFamily="65" charset="-120"/>
              </a:rPr>
              <a:t>也是责任</a:t>
            </a:r>
            <a:r>
              <a:rPr lang="en-US" altLang="zh-TW" sz="3200" b="1" smtClean="0">
                <a:solidFill>
                  <a:srgbClr val="FFFF99"/>
                </a:solidFill>
                <a:latin typeface="標楷體" pitchFamily="65" charset="-120"/>
                <a:ea typeface="標楷體" pitchFamily="65" charset="-120"/>
              </a:rPr>
              <a:t>!!</a:t>
            </a:r>
            <a:endParaRPr lang="en-US" altLang="zh-TW" sz="3200" b="1">
              <a:solidFill>
                <a:srgbClr val="FFFF99"/>
              </a:solidFill>
              <a:latin typeface="標楷體" pitchFamily="65" charset="-120"/>
              <a:ea typeface="標楷體" pitchFamily="65" charset="-120"/>
            </a:endParaRP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normAutofit/>
          </a:bodyPr>
          <a:lstStyle/>
          <a:p>
            <a:r>
              <a:rPr lang="zh-TW" altLang="en-US" dirty="0" smtClean="0"/>
              <a:t>世界前</a:t>
            </a:r>
            <a:r>
              <a:rPr lang="en-US" altLang="zh-TW" dirty="0" smtClean="0"/>
              <a:t>8</a:t>
            </a:r>
            <a:r>
              <a:rPr lang="zh-TW" altLang="en-US" dirty="0" smtClean="0"/>
              <a:t>大</a:t>
            </a:r>
            <a:r>
              <a:rPr lang="en-US" altLang="zh-TW" dirty="0" smtClean="0"/>
              <a:t>NAS</a:t>
            </a:r>
            <a:r>
              <a:rPr lang="zh-TW" altLang="en-US" dirty="0" smtClean="0"/>
              <a:t>品牌</a:t>
            </a:r>
            <a:endParaRPr lang="zh-TW" altLang="en-US" dirty="0"/>
          </a:p>
        </p:txBody>
      </p:sp>
      <p:graphicFrame>
        <p:nvGraphicFramePr>
          <p:cNvPr id="5" name="內容版面配置區 4"/>
          <p:cNvGraphicFramePr>
            <a:graphicFrameLocks noGrp="1"/>
          </p:cNvGraphicFramePr>
          <p:nvPr>
            <p:ph idx="1"/>
          </p:nvPr>
        </p:nvGraphicFramePr>
        <p:xfrm>
          <a:off x="457200" y="1341437"/>
          <a:ext cx="8229600" cy="5242560"/>
        </p:xfrm>
        <a:graphic>
          <a:graphicData uri="http://schemas.openxmlformats.org/drawingml/2006/table">
            <a:tbl>
              <a:tblPr firstRow="1" bandRow="1">
                <a:tableStyleId>{5C22544A-7EE6-4342-B048-85BDC9FD1C3A}</a:tableStyleId>
              </a:tblPr>
              <a:tblGrid>
                <a:gridCol w="1450504"/>
                <a:gridCol w="2664296"/>
                <a:gridCol w="2057400"/>
                <a:gridCol w="2057400"/>
              </a:tblGrid>
              <a:tr h="670560">
                <a:tc>
                  <a:txBody>
                    <a:bodyPr/>
                    <a:lstStyle/>
                    <a:p>
                      <a:pPr algn="ctr"/>
                      <a:r>
                        <a:rPr lang="en-US" altLang="zh-TW" sz="1900" dirty="0" smtClean="0"/>
                        <a:t>Year</a:t>
                      </a:r>
                      <a:r>
                        <a:rPr lang="en-US" altLang="zh-TW" sz="1900" baseline="0" dirty="0" smtClean="0"/>
                        <a:t> Ranking</a:t>
                      </a:r>
                      <a:endParaRPr lang="zh-TW" altLang="en-US" sz="1900" dirty="0"/>
                    </a:p>
                  </a:txBody>
                  <a:tcPr anchor="ctr"/>
                </a:tc>
                <a:tc>
                  <a:txBody>
                    <a:bodyPr/>
                    <a:lstStyle/>
                    <a:p>
                      <a:pPr algn="ctr"/>
                      <a:r>
                        <a:rPr lang="en-US" altLang="zh-TW" sz="1900" dirty="0" smtClean="0"/>
                        <a:t>Company Name</a:t>
                      </a:r>
                      <a:endParaRPr lang="zh-TW" altLang="en-US" sz="1900" dirty="0"/>
                    </a:p>
                  </a:txBody>
                  <a:tcPr anchor="ctr"/>
                </a:tc>
                <a:tc>
                  <a:txBody>
                    <a:bodyPr/>
                    <a:lstStyle/>
                    <a:p>
                      <a:pPr algn="ctr"/>
                      <a:r>
                        <a:rPr lang="en-US" altLang="zh-TW" sz="1900" dirty="0" smtClean="0"/>
                        <a:t>Current Year Revenue ($M)</a:t>
                      </a:r>
                      <a:endParaRPr lang="zh-TW" altLang="en-US" sz="1900" dirty="0"/>
                    </a:p>
                  </a:txBody>
                  <a:tcPr anchor="ctr"/>
                </a:tc>
                <a:tc>
                  <a:txBody>
                    <a:bodyPr/>
                    <a:lstStyle/>
                    <a:p>
                      <a:pPr algn="ctr"/>
                      <a:r>
                        <a:rPr lang="en-US" altLang="zh-TW" sz="1900" dirty="0" smtClean="0"/>
                        <a:t>Current Year Market Share (%)</a:t>
                      </a:r>
                      <a:endParaRPr lang="zh-TW" altLang="en-US" sz="1900" dirty="0"/>
                    </a:p>
                  </a:txBody>
                  <a:tcPr anchor="ctr"/>
                </a:tc>
              </a:tr>
              <a:tr h="381000">
                <a:tc>
                  <a:txBody>
                    <a:bodyPr/>
                    <a:lstStyle/>
                    <a:p>
                      <a:pPr algn="r"/>
                      <a:r>
                        <a:rPr lang="en-US" altLang="zh-TW" sz="1900" dirty="0" smtClean="0"/>
                        <a:t>1</a:t>
                      </a:r>
                      <a:endParaRPr lang="zh-TW" altLang="en-US" sz="1900" dirty="0"/>
                    </a:p>
                  </a:txBody>
                  <a:tcPr/>
                </a:tc>
                <a:tc>
                  <a:txBody>
                    <a:bodyPr/>
                    <a:lstStyle/>
                    <a:p>
                      <a:r>
                        <a:rPr lang="en-US" altLang="zh-TW" sz="1900" dirty="0" smtClean="0"/>
                        <a:t>EMC</a:t>
                      </a:r>
                      <a:endParaRPr lang="zh-TW" altLang="en-US" sz="1900" dirty="0"/>
                    </a:p>
                  </a:txBody>
                  <a:tcPr/>
                </a:tc>
                <a:tc>
                  <a:txBody>
                    <a:bodyPr/>
                    <a:lstStyle/>
                    <a:p>
                      <a:pPr algn="r"/>
                      <a:r>
                        <a:rPr lang="en-US" altLang="zh-TW" sz="1900" dirty="0" smtClean="0"/>
                        <a:t>2,834</a:t>
                      </a:r>
                      <a:endParaRPr lang="zh-TW" altLang="en-US" sz="1900" dirty="0"/>
                    </a:p>
                  </a:txBody>
                  <a:tcPr/>
                </a:tc>
                <a:tc>
                  <a:txBody>
                    <a:bodyPr/>
                    <a:lstStyle/>
                    <a:p>
                      <a:pPr algn="r"/>
                      <a:r>
                        <a:rPr lang="en-US" altLang="zh-TW" sz="1900" dirty="0" smtClean="0"/>
                        <a:t>41.7</a:t>
                      </a:r>
                      <a:endParaRPr lang="zh-TW" altLang="en-US" sz="1900" dirty="0"/>
                    </a:p>
                  </a:txBody>
                  <a:tcPr/>
                </a:tc>
              </a:tr>
              <a:tr h="381000">
                <a:tc>
                  <a:txBody>
                    <a:bodyPr/>
                    <a:lstStyle/>
                    <a:p>
                      <a:pPr algn="r"/>
                      <a:r>
                        <a:rPr lang="en-US" altLang="zh-TW" sz="1900" dirty="0" smtClean="0"/>
                        <a:t>2</a:t>
                      </a:r>
                      <a:endParaRPr lang="zh-TW" altLang="en-US" sz="1900" dirty="0"/>
                    </a:p>
                  </a:txBody>
                  <a:tcPr/>
                </a:tc>
                <a:tc>
                  <a:txBody>
                    <a:bodyPr/>
                    <a:lstStyle/>
                    <a:p>
                      <a:r>
                        <a:rPr lang="en-US" altLang="zh-TW" sz="1900" dirty="0" err="1" smtClean="0"/>
                        <a:t>NetApp</a:t>
                      </a:r>
                      <a:endParaRPr lang="zh-TW" altLang="en-US" sz="1900" dirty="0"/>
                    </a:p>
                  </a:txBody>
                  <a:tcPr/>
                </a:tc>
                <a:tc>
                  <a:txBody>
                    <a:bodyPr/>
                    <a:lstStyle/>
                    <a:p>
                      <a:pPr algn="r"/>
                      <a:r>
                        <a:rPr lang="en-US" altLang="zh-TW" sz="1900" dirty="0" smtClean="0"/>
                        <a:t>2,446</a:t>
                      </a:r>
                      <a:endParaRPr lang="zh-TW" altLang="en-US" sz="1900" dirty="0"/>
                    </a:p>
                  </a:txBody>
                  <a:tcPr/>
                </a:tc>
                <a:tc>
                  <a:txBody>
                    <a:bodyPr/>
                    <a:lstStyle/>
                    <a:p>
                      <a:pPr algn="r"/>
                      <a:r>
                        <a:rPr lang="en-US" altLang="zh-TW" sz="1900" dirty="0" smtClean="0"/>
                        <a:t>36.0</a:t>
                      </a:r>
                      <a:endParaRPr lang="zh-TW" altLang="en-US" sz="1900" dirty="0"/>
                    </a:p>
                  </a:txBody>
                  <a:tcPr/>
                </a:tc>
              </a:tr>
              <a:tr h="381000">
                <a:tc>
                  <a:txBody>
                    <a:bodyPr/>
                    <a:lstStyle/>
                    <a:p>
                      <a:pPr algn="r"/>
                      <a:r>
                        <a:rPr lang="en-US" altLang="zh-TW" sz="1900" dirty="0" smtClean="0"/>
                        <a:t>3</a:t>
                      </a:r>
                      <a:endParaRPr lang="zh-TW" altLang="en-US" sz="1900" dirty="0"/>
                    </a:p>
                  </a:txBody>
                  <a:tcPr/>
                </a:tc>
                <a:tc>
                  <a:txBody>
                    <a:bodyPr/>
                    <a:lstStyle/>
                    <a:p>
                      <a:r>
                        <a:rPr lang="en-US" altLang="zh-TW" sz="1900" dirty="0" smtClean="0"/>
                        <a:t>IBM</a:t>
                      </a:r>
                      <a:endParaRPr lang="zh-TW" altLang="en-US" sz="1900" dirty="0"/>
                    </a:p>
                  </a:txBody>
                  <a:tcPr/>
                </a:tc>
                <a:tc>
                  <a:txBody>
                    <a:bodyPr/>
                    <a:lstStyle/>
                    <a:p>
                      <a:pPr algn="r"/>
                      <a:r>
                        <a:rPr lang="en-US" altLang="zh-TW" sz="1900" dirty="0" smtClean="0"/>
                        <a:t>341</a:t>
                      </a:r>
                      <a:endParaRPr lang="zh-TW" altLang="en-US" sz="1900" dirty="0"/>
                    </a:p>
                  </a:txBody>
                  <a:tcPr/>
                </a:tc>
                <a:tc>
                  <a:txBody>
                    <a:bodyPr/>
                    <a:lstStyle/>
                    <a:p>
                      <a:pPr algn="r"/>
                      <a:r>
                        <a:rPr lang="en-US" altLang="zh-TW" sz="1900" dirty="0" smtClean="0"/>
                        <a:t>5.0</a:t>
                      </a:r>
                      <a:endParaRPr lang="zh-TW" altLang="en-US" sz="1900" dirty="0"/>
                    </a:p>
                  </a:txBody>
                  <a:tcPr/>
                </a:tc>
              </a:tr>
              <a:tr h="381000">
                <a:tc>
                  <a:txBody>
                    <a:bodyPr/>
                    <a:lstStyle/>
                    <a:p>
                      <a:pPr algn="r"/>
                      <a:r>
                        <a:rPr lang="en-US" altLang="zh-TW" sz="1900" dirty="0" smtClean="0"/>
                        <a:t>4</a:t>
                      </a:r>
                      <a:endParaRPr lang="zh-TW" altLang="en-US" sz="1900" dirty="0"/>
                    </a:p>
                  </a:txBody>
                  <a:tcPr/>
                </a:tc>
                <a:tc>
                  <a:txBody>
                    <a:bodyPr/>
                    <a:lstStyle/>
                    <a:p>
                      <a:r>
                        <a:rPr lang="en-US" altLang="zh-TW" sz="1900" dirty="0" smtClean="0"/>
                        <a:t>HP</a:t>
                      </a:r>
                      <a:endParaRPr lang="zh-TW" altLang="en-US" sz="1900" dirty="0"/>
                    </a:p>
                  </a:txBody>
                  <a:tcPr/>
                </a:tc>
                <a:tc>
                  <a:txBody>
                    <a:bodyPr/>
                    <a:lstStyle/>
                    <a:p>
                      <a:pPr algn="r"/>
                      <a:r>
                        <a:rPr lang="en-US" altLang="zh-TW" sz="1900" dirty="0" smtClean="0"/>
                        <a:t>116</a:t>
                      </a:r>
                      <a:endParaRPr lang="zh-TW" altLang="en-US" sz="1900" dirty="0"/>
                    </a:p>
                  </a:txBody>
                  <a:tcPr/>
                </a:tc>
                <a:tc>
                  <a:txBody>
                    <a:bodyPr/>
                    <a:lstStyle/>
                    <a:p>
                      <a:pPr algn="r"/>
                      <a:r>
                        <a:rPr lang="en-US" altLang="zh-TW" sz="1900" dirty="0" smtClean="0"/>
                        <a:t>1.7</a:t>
                      </a:r>
                      <a:endParaRPr lang="zh-TW" altLang="en-US" sz="1900" dirty="0"/>
                    </a:p>
                  </a:txBody>
                  <a:tcPr/>
                </a:tc>
              </a:tr>
              <a:tr h="381000">
                <a:tc>
                  <a:txBody>
                    <a:bodyPr/>
                    <a:lstStyle/>
                    <a:p>
                      <a:pPr algn="r"/>
                      <a:r>
                        <a:rPr lang="en-US" altLang="zh-TW" sz="1900" dirty="0" smtClean="0"/>
                        <a:t>5</a:t>
                      </a:r>
                      <a:endParaRPr lang="zh-TW" altLang="en-US" sz="1900" dirty="0"/>
                    </a:p>
                  </a:txBody>
                  <a:tcPr/>
                </a:tc>
                <a:tc>
                  <a:txBody>
                    <a:bodyPr/>
                    <a:lstStyle/>
                    <a:p>
                      <a:r>
                        <a:rPr lang="en-US" altLang="zh-TW" sz="1900" dirty="0" smtClean="0"/>
                        <a:t>Oracle</a:t>
                      </a:r>
                      <a:endParaRPr lang="zh-TW" altLang="en-US" sz="1900" dirty="0"/>
                    </a:p>
                  </a:txBody>
                  <a:tcPr/>
                </a:tc>
                <a:tc>
                  <a:txBody>
                    <a:bodyPr/>
                    <a:lstStyle/>
                    <a:p>
                      <a:pPr algn="r"/>
                      <a:r>
                        <a:rPr lang="en-US" altLang="zh-TW" sz="1900" dirty="0" smtClean="0"/>
                        <a:t>94</a:t>
                      </a:r>
                      <a:endParaRPr lang="zh-TW" altLang="en-US" sz="1900" dirty="0"/>
                    </a:p>
                  </a:txBody>
                  <a:tcPr/>
                </a:tc>
                <a:tc>
                  <a:txBody>
                    <a:bodyPr/>
                    <a:lstStyle/>
                    <a:p>
                      <a:pPr algn="r"/>
                      <a:r>
                        <a:rPr lang="en-US" altLang="zh-TW" sz="1900" dirty="0" smtClean="0"/>
                        <a:t>1.4</a:t>
                      </a:r>
                      <a:endParaRPr lang="zh-TW" altLang="en-US" sz="1900" dirty="0"/>
                    </a:p>
                  </a:txBody>
                  <a:tcPr/>
                </a:tc>
              </a:tr>
              <a:tr h="381000">
                <a:tc>
                  <a:txBody>
                    <a:bodyPr/>
                    <a:lstStyle/>
                    <a:p>
                      <a:pPr algn="r"/>
                      <a:r>
                        <a:rPr lang="en-US" altLang="zh-TW" sz="1900" dirty="0" smtClean="0"/>
                        <a:t>6</a:t>
                      </a:r>
                      <a:endParaRPr lang="zh-TW" altLang="en-US" sz="1900" dirty="0"/>
                    </a:p>
                  </a:txBody>
                  <a:tcPr/>
                </a:tc>
                <a:tc>
                  <a:txBody>
                    <a:bodyPr/>
                    <a:lstStyle/>
                    <a:p>
                      <a:r>
                        <a:rPr lang="en-US" altLang="zh-TW" sz="1900" dirty="0" err="1" smtClean="0"/>
                        <a:t>Netgear</a:t>
                      </a:r>
                      <a:endParaRPr lang="zh-TW" altLang="en-US" sz="1900" dirty="0"/>
                    </a:p>
                  </a:txBody>
                  <a:tcPr/>
                </a:tc>
                <a:tc>
                  <a:txBody>
                    <a:bodyPr/>
                    <a:lstStyle/>
                    <a:p>
                      <a:pPr algn="r"/>
                      <a:r>
                        <a:rPr lang="en-US" altLang="zh-TW" sz="1900" dirty="0" smtClean="0"/>
                        <a:t>85</a:t>
                      </a:r>
                      <a:endParaRPr lang="zh-TW" altLang="en-US" sz="1900" dirty="0"/>
                    </a:p>
                  </a:txBody>
                  <a:tcPr/>
                </a:tc>
                <a:tc>
                  <a:txBody>
                    <a:bodyPr/>
                    <a:lstStyle/>
                    <a:p>
                      <a:pPr algn="r"/>
                      <a:r>
                        <a:rPr lang="en-US" altLang="zh-TW" sz="1900" dirty="0" smtClean="0"/>
                        <a:t>1.2</a:t>
                      </a:r>
                      <a:endParaRPr lang="zh-TW" altLang="en-US" sz="1900" dirty="0"/>
                    </a:p>
                  </a:txBody>
                  <a:tcPr/>
                </a:tc>
              </a:tr>
              <a:tr h="381000">
                <a:tc>
                  <a:txBody>
                    <a:bodyPr/>
                    <a:lstStyle/>
                    <a:p>
                      <a:pPr algn="r"/>
                      <a:r>
                        <a:rPr lang="en-US" altLang="zh-TW" sz="1900" dirty="0" smtClean="0"/>
                        <a:t>7</a:t>
                      </a:r>
                      <a:endParaRPr lang="zh-TW" altLang="en-US" sz="1900" dirty="0"/>
                    </a:p>
                  </a:txBody>
                  <a:tcPr/>
                </a:tc>
                <a:tc>
                  <a:txBody>
                    <a:bodyPr/>
                    <a:lstStyle/>
                    <a:p>
                      <a:r>
                        <a:rPr lang="en-US" altLang="zh-TW" sz="1900" dirty="0" smtClean="0"/>
                        <a:t>Dell</a:t>
                      </a:r>
                      <a:endParaRPr lang="zh-TW" altLang="en-US" sz="1900" dirty="0"/>
                    </a:p>
                  </a:txBody>
                  <a:tcPr/>
                </a:tc>
                <a:tc>
                  <a:txBody>
                    <a:bodyPr/>
                    <a:lstStyle/>
                    <a:p>
                      <a:pPr algn="r"/>
                      <a:r>
                        <a:rPr lang="en-US" altLang="zh-TW" sz="1900" dirty="0" smtClean="0"/>
                        <a:t>82</a:t>
                      </a:r>
                      <a:endParaRPr lang="zh-TW" altLang="en-US" sz="1900" dirty="0"/>
                    </a:p>
                  </a:txBody>
                  <a:tcPr/>
                </a:tc>
                <a:tc>
                  <a:txBody>
                    <a:bodyPr/>
                    <a:lstStyle/>
                    <a:p>
                      <a:pPr algn="r"/>
                      <a:r>
                        <a:rPr lang="en-US" altLang="zh-TW" sz="1900" dirty="0" smtClean="0"/>
                        <a:t>1.2</a:t>
                      </a:r>
                      <a:endParaRPr lang="zh-TW" altLang="en-US" sz="1900" dirty="0"/>
                    </a:p>
                  </a:txBody>
                  <a:tcPr/>
                </a:tc>
              </a:tr>
              <a:tr h="381000">
                <a:tc>
                  <a:txBody>
                    <a:bodyPr/>
                    <a:lstStyle/>
                    <a:p>
                      <a:pPr algn="r"/>
                      <a:r>
                        <a:rPr lang="en-US" altLang="zh-TW" sz="1900" dirty="0" smtClean="0"/>
                        <a:t>8</a:t>
                      </a:r>
                      <a:endParaRPr lang="zh-TW" altLang="en-US" sz="1900" dirty="0"/>
                    </a:p>
                  </a:txBody>
                  <a:tcPr/>
                </a:tc>
                <a:tc>
                  <a:txBody>
                    <a:bodyPr/>
                    <a:lstStyle/>
                    <a:p>
                      <a:r>
                        <a:rPr lang="en-US" altLang="zh-TW" sz="1900" dirty="0" smtClean="0"/>
                        <a:t>QNAP</a:t>
                      </a:r>
                      <a:endParaRPr lang="zh-TW" altLang="en-US" sz="1900" dirty="0"/>
                    </a:p>
                  </a:txBody>
                  <a:tcPr/>
                </a:tc>
                <a:tc>
                  <a:txBody>
                    <a:bodyPr/>
                    <a:lstStyle/>
                    <a:p>
                      <a:pPr algn="r"/>
                      <a:r>
                        <a:rPr lang="en-US" altLang="zh-TW" sz="1900" dirty="0" smtClean="0"/>
                        <a:t>79</a:t>
                      </a:r>
                      <a:endParaRPr lang="zh-TW" altLang="en-US" sz="1900" dirty="0"/>
                    </a:p>
                  </a:txBody>
                  <a:tcPr/>
                </a:tc>
                <a:tc>
                  <a:txBody>
                    <a:bodyPr/>
                    <a:lstStyle/>
                    <a:p>
                      <a:pPr algn="r"/>
                      <a:r>
                        <a:rPr lang="en-US" altLang="zh-TW" sz="1900" dirty="0" smtClean="0"/>
                        <a:t>1.2</a:t>
                      </a:r>
                      <a:endParaRPr lang="zh-TW" altLang="en-US" sz="1900" dirty="0"/>
                    </a:p>
                  </a:txBody>
                  <a:tcPr/>
                </a:tc>
              </a:tr>
              <a:tr h="381000">
                <a:tc>
                  <a:txBody>
                    <a:bodyPr/>
                    <a:lstStyle/>
                    <a:p>
                      <a:pPr algn="r"/>
                      <a:r>
                        <a:rPr lang="en-US" altLang="zh-TW" sz="1900" dirty="0" smtClean="0"/>
                        <a:t>9</a:t>
                      </a:r>
                      <a:endParaRPr lang="zh-TW" altLang="en-US" sz="1900" dirty="0"/>
                    </a:p>
                  </a:txBody>
                  <a:tcPr/>
                </a:tc>
                <a:tc>
                  <a:txBody>
                    <a:bodyPr/>
                    <a:lstStyle/>
                    <a:p>
                      <a:r>
                        <a:rPr lang="en-US" altLang="zh-TW" sz="1900" dirty="0" err="1" smtClean="0"/>
                        <a:t>Synology</a:t>
                      </a:r>
                      <a:endParaRPr lang="zh-TW" altLang="en-US" sz="1900" dirty="0"/>
                    </a:p>
                  </a:txBody>
                  <a:tcPr/>
                </a:tc>
                <a:tc>
                  <a:txBody>
                    <a:bodyPr/>
                    <a:lstStyle/>
                    <a:p>
                      <a:pPr algn="r"/>
                      <a:r>
                        <a:rPr lang="en-US" altLang="zh-TW" sz="1900" dirty="0" smtClean="0"/>
                        <a:t>57</a:t>
                      </a:r>
                      <a:endParaRPr lang="zh-TW" altLang="en-US" sz="1900" dirty="0"/>
                    </a:p>
                  </a:txBody>
                  <a:tcPr/>
                </a:tc>
                <a:tc>
                  <a:txBody>
                    <a:bodyPr/>
                    <a:lstStyle/>
                    <a:p>
                      <a:pPr algn="r"/>
                      <a:r>
                        <a:rPr lang="en-US" altLang="zh-TW" sz="1900" dirty="0" smtClean="0"/>
                        <a:t>0.8</a:t>
                      </a:r>
                      <a:endParaRPr lang="zh-TW" altLang="en-US" sz="1900" dirty="0"/>
                    </a:p>
                  </a:txBody>
                  <a:tcPr/>
                </a:tc>
              </a:tr>
              <a:tr h="381000">
                <a:tc>
                  <a:txBody>
                    <a:bodyPr/>
                    <a:lstStyle/>
                    <a:p>
                      <a:pPr algn="r"/>
                      <a:r>
                        <a:rPr lang="en-US" altLang="zh-TW" sz="1900" dirty="0" smtClean="0"/>
                        <a:t>10</a:t>
                      </a:r>
                      <a:endParaRPr lang="zh-TW" altLang="en-US" sz="1900" dirty="0"/>
                    </a:p>
                  </a:txBody>
                  <a:tcPr/>
                </a:tc>
                <a:tc>
                  <a:txBody>
                    <a:bodyPr/>
                    <a:lstStyle/>
                    <a:p>
                      <a:r>
                        <a:rPr lang="en-US" altLang="zh-TW" sz="1900" dirty="0" smtClean="0"/>
                        <a:t>Buffalo Technology</a:t>
                      </a:r>
                      <a:endParaRPr lang="zh-TW" altLang="en-US" sz="1900" dirty="0"/>
                    </a:p>
                  </a:txBody>
                  <a:tcPr/>
                </a:tc>
                <a:tc>
                  <a:txBody>
                    <a:bodyPr/>
                    <a:lstStyle/>
                    <a:p>
                      <a:pPr algn="r"/>
                      <a:r>
                        <a:rPr lang="en-US" altLang="zh-TW" sz="1900" dirty="0" smtClean="0"/>
                        <a:t>46</a:t>
                      </a:r>
                      <a:endParaRPr lang="zh-TW" altLang="en-US" sz="1900" dirty="0"/>
                    </a:p>
                  </a:txBody>
                  <a:tcPr/>
                </a:tc>
                <a:tc>
                  <a:txBody>
                    <a:bodyPr/>
                    <a:lstStyle/>
                    <a:p>
                      <a:pPr algn="r"/>
                      <a:r>
                        <a:rPr lang="en-US" altLang="zh-TW" sz="1900" dirty="0" smtClean="0"/>
                        <a:t>0.7</a:t>
                      </a:r>
                      <a:endParaRPr lang="zh-TW" altLang="en-US" sz="1900" dirty="0"/>
                    </a:p>
                  </a:txBody>
                  <a:tcPr/>
                </a:tc>
              </a:tr>
              <a:tr h="381000">
                <a:tc>
                  <a:txBody>
                    <a:bodyPr/>
                    <a:lstStyle/>
                    <a:p>
                      <a:endParaRPr lang="zh-TW" altLang="en-US" sz="1900" dirty="0"/>
                    </a:p>
                  </a:txBody>
                  <a:tcPr/>
                </a:tc>
                <a:tc>
                  <a:txBody>
                    <a:bodyPr/>
                    <a:lstStyle/>
                    <a:p>
                      <a:r>
                        <a:rPr lang="en-US" altLang="zh-TW" sz="1900" dirty="0" smtClean="0"/>
                        <a:t>Others</a:t>
                      </a:r>
                      <a:endParaRPr lang="zh-TW" altLang="en-US" sz="1900" dirty="0"/>
                    </a:p>
                  </a:txBody>
                  <a:tcPr/>
                </a:tc>
                <a:tc>
                  <a:txBody>
                    <a:bodyPr/>
                    <a:lstStyle/>
                    <a:p>
                      <a:pPr algn="r"/>
                      <a:r>
                        <a:rPr lang="en-US" altLang="zh-TW" sz="1900" dirty="0" smtClean="0"/>
                        <a:t>620</a:t>
                      </a:r>
                      <a:endParaRPr lang="zh-TW" altLang="en-US" sz="1900" dirty="0"/>
                    </a:p>
                  </a:txBody>
                  <a:tcPr/>
                </a:tc>
                <a:tc>
                  <a:txBody>
                    <a:bodyPr/>
                    <a:lstStyle/>
                    <a:p>
                      <a:pPr algn="r"/>
                      <a:r>
                        <a:rPr lang="en-US" altLang="zh-TW" sz="1900" dirty="0" smtClean="0"/>
                        <a:t>9.2</a:t>
                      </a:r>
                      <a:endParaRPr lang="zh-TW" altLang="en-US" sz="1900" dirty="0"/>
                    </a:p>
                  </a:txBody>
                  <a:tcPr/>
                </a:tc>
              </a:tr>
              <a:tr h="381000">
                <a:tc>
                  <a:txBody>
                    <a:bodyPr/>
                    <a:lstStyle/>
                    <a:p>
                      <a:endParaRPr lang="zh-TW" altLang="en-US" sz="1900" dirty="0"/>
                    </a:p>
                  </a:txBody>
                  <a:tcPr/>
                </a:tc>
                <a:tc>
                  <a:txBody>
                    <a:bodyPr/>
                    <a:lstStyle/>
                    <a:p>
                      <a:r>
                        <a:rPr lang="en-US" altLang="zh-TW" sz="1900" dirty="0" smtClean="0"/>
                        <a:t>Total</a:t>
                      </a:r>
                      <a:endParaRPr lang="zh-TW" altLang="en-US" sz="1900" dirty="0"/>
                    </a:p>
                  </a:txBody>
                  <a:tcPr/>
                </a:tc>
                <a:tc>
                  <a:txBody>
                    <a:bodyPr/>
                    <a:lstStyle/>
                    <a:p>
                      <a:pPr algn="r"/>
                      <a:r>
                        <a:rPr lang="en-US" altLang="zh-TW" sz="1900" dirty="0" smtClean="0"/>
                        <a:t>6,801</a:t>
                      </a:r>
                      <a:endParaRPr lang="zh-TW" altLang="en-US" sz="1900" dirty="0"/>
                    </a:p>
                  </a:txBody>
                  <a:tcPr/>
                </a:tc>
                <a:tc>
                  <a:txBody>
                    <a:bodyPr/>
                    <a:lstStyle/>
                    <a:p>
                      <a:pPr algn="r"/>
                      <a:r>
                        <a:rPr lang="en-US" altLang="zh-TW" sz="1900" dirty="0" smtClean="0"/>
                        <a:t>100.0</a:t>
                      </a:r>
                      <a:endParaRPr lang="zh-TW" altLang="en-US" sz="1900" dirty="0"/>
                    </a:p>
                  </a:txBody>
                  <a:tcPr/>
                </a:tc>
              </a:tr>
            </a:tbl>
          </a:graphicData>
        </a:graphic>
      </p:graphicFrame>
      <p:sp>
        <p:nvSpPr>
          <p:cNvPr id="6" name="矩形 5"/>
          <p:cNvSpPr/>
          <p:nvPr/>
        </p:nvSpPr>
        <p:spPr>
          <a:xfrm>
            <a:off x="468316" y="4653136"/>
            <a:ext cx="8207375" cy="43244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
        <p:nvSpPr>
          <p:cNvPr id="7" name="文字方塊 12"/>
          <p:cNvSpPr txBox="1">
            <a:spLocks noChangeArrowheads="1"/>
          </p:cNvSpPr>
          <p:nvPr/>
        </p:nvSpPr>
        <p:spPr bwMode="auto">
          <a:xfrm>
            <a:off x="1115616" y="6454497"/>
            <a:ext cx="7560840" cy="430887"/>
          </a:xfrm>
          <a:prstGeom prst="rect">
            <a:avLst/>
          </a:prstGeom>
          <a:noFill/>
          <a:ln w="9525">
            <a:noFill/>
            <a:miter lim="800000"/>
            <a:headEnd/>
            <a:tailEnd/>
          </a:ln>
        </p:spPr>
        <p:txBody>
          <a:bodyPr wrap="square">
            <a:spAutoFit/>
          </a:bodyPr>
          <a:lstStyle/>
          <a:p>
            <a:r>
              <a:rPr lang="en-US" altLang="zh-TW" sz="1100" dirty="0" smtClean="0">
                <a:latin typeface="Arial Unicode MS" pitchFamily="34" charset="-120"/>
                <a:ea typeface="Arial Unicode MS" pitchFamily="34" charset="-120"/>
              </a:rPr>
              <a:t>Vendor Revenue Market Share of Worldwide NAS and Unified Storage, 2011</a:t>
            </a:r>
          </a:p>
          <a:p>
            <a:r>
              <a:rPr lang="en-US" altLang="zh-TW" sz="1100" dirty="0" smtClean="0">
                <a:latin typeface="Arial Unicode MS" pitchFamily="34" charset="-120"/>
                <a:ea typeface="Arial Unicode MS" pitchFamily="34" charset="-120"/>
              </a:rPr>
              <a:t>Gartner </a:t>
            </a:r>
            <a:r>
              <a:rPr lang="en-US" altLang="zh-TW" sz="1100" dirty="0">
                <a:latin typeface="Arial Unicode MS" pitchFamily="34" charset="-120"/>
                <a:ea typeface="Arial Unicode MS" pitchFamily="34" charset="-120"/>
              </a:rPr>
              <a:t>(March </a:t>
            </a:r>
            <a:r>
              <a:rPr lang="en-US" altLang="zh-TW" sz="1100" dirty="0" smtClean="0">
                <a:latin typeface="Arial Unicode MS" pitchFamily="34" charset="-120"/>
                <a:ea typeface="Arial Unicode MS" pitchFamily="34" charset="-120"/>
              </a:rPr>
              <a:t>2012)</a:t>
            </a:r>
            <a:endParaRPr lang="zh-TW" altLang="en-US" sz="1100" dirty="0">
              <a:latin typeface="Arial Unicode MS" pitchFamily="34" charset="-120"/>
              <a:ea typeface="Arial Unicode MS" pitchFamily="34" charset="-12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標題 4"/>
          <p:cNvSpPr>
            <a:spLocks noGrp="1"/>
          </p:cNvSpPr>
          <p:nvPr>
            <p:ph type="title"/>
          </p:nvPr>
        </p:nvSpPr>
        <p:spPr/>
        <p:txBody>
          <a:bodyPr>
            <a:normAutofit/>
          </a:bodyPr>
          <a:lstStyle/>
          <a:p>
            <a:r>
              <a:rPr lang="zh-TW" altLang="en-US" dirty="0" smtClean="0"/>
              <a:t>世界前</a:t>
            </a:r>
            <a:r>
              <a:rPr lang="en-US" altLang="zh-TW" dirty="0" smtClean="0"/>
              <a:t>3</a:t>
            </a:r>
            <a:r>
              <a:rPr lang="zh-TW" altLang="en-US" dirty="0" smtClean="0"/>
              <a:t>大</a:t>
            </a:r>
            <a:r>
              <a:rPr lang="en-US" altLang="zh-TW" dirty="0" smtClean="0"/>
              <a:t>SMB NAS</a:t>
            </a:r>
            <a:r>
              <a:rPr lang="zh-TW" altLang="en-US" dirty="0" smtClean="0"/>
              <a:t>品牌</a:t>
            </a:r>
            <a:endParaRPr lang="en-US" altLang="zh-TW" dirty="0" smtClean="0"/>
          </a:p>
        </p:txBody>
      </p:sp>
      <p:sp>
        <p:nvSpPr>
          <p:cNvPr id="20541" name="投影片編號版面配置區 2"/>
          <p:cNvSpPr>
            <a:spLocks noGrp="1"/>
          </p:cNvSpPr>
          <p:nvPr>
            <p:ph type="sldNum" sz="quarter" idx="12"/>
          </p:nvPr>
        </p:nvSpPr>
        <p:spPr/>
        <p:txBody>
          <a:bodyPr/>
          <a:lstStyle/>
          <a:p>
            <a:fld id="{2C6C8753-C191-4997-909D-B4D30E6ECC6D}" type="slidenum">
              <a:rPr lang="zh-TW" altLang="en-US" smtClean="0"/>
              <a:pPr/>
              <a:t>7</a:t>
            </a:fld>
            <a:endParaRPr lang="en-US" altLang="zh-TW" dirty="0" smtClean="0"/>
          </a:p>
        </p:txBody>
      </p:sp>
      <p:graphicFrame>
        <p:nvGraphicFramePr>
          <p:cNvPr id="16452" name="Group 68"/>
          <p:cNvGraphicFramePr>
            <a:graphicFrameLocks noGrp="1"/>
          </p:cNvGraphicFramePr>
          <p:nvPr>
            <p:ph idx="4294967295"/>
          </p:nvPr>
        </p:nvGraphicFramePr>
        <p:xfrm>
          <a:off x="446856" y="1341439"/>
          <a:ext cx="8229600" cy="4953000"/>
        </p:xfrm>
        <a:graphic>
          <a:graphicData uri="http://schemas.openxmlformats.org/drawingml/2006/table">
            <a:tbl>
              <a:tblPr/>
              <a:tblGrid>
                <a:gridCol w="2743200"/>
                <a:gridCol w="2743200"/>
                <a:gridCol w="2743200"/>
              </a:tblGrid>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TW" sz="1900" b="1" i="0" u="none" strike="noStrike" cap="none" normalizeH="0" baseline="0" dirty="0" smtClean="0">
                        <a:ln>
                          <a:noFill/>
                        </a:ln>
                        <a:solidFill>
                          <a:srgbClr val="FFFFFF"/>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FFFFFF"/>
                          </a:solidFill>
                          <a:effectLst/>
                          <a:latin typeface="Calibri" pitchFamily="34" charset="0"/>
                          <a:ea typeface="新細明體" pitchFamily="18" charset="-120"/>
                          <a:cs typeface="Arial" charset="0"/>
                        </a:rPr>
                        <a:t>2009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FFFFFF"/>
                          </a:solidFill>
                          <a:effectLst/>
                          <a:latin typeface="Calibri" pitchFamily="34" charset="0"/>
                          <a:ea typeface="新細明體" pitchFamily="18" charset="-120"/>
                          <a:cs typeface="Arial" charset="0"/>
                        </a:rPr>
                        <a:t>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smtClean="0">
                          <a:ln>
                            <a:noFill/>
                          </a:ln>
                          <a:solidFill>
                            <a:srgbClr val="000000"/>
                          </a:solidFill>
                          <a:effectLst/>
                          <a:latin typeface="Calibri" pitchFamily="34" charset="0"/>
                          <a:ea typeface="新細明體" pitchFamily="18" charset="-120"/>
                          <a:cs typeface="Arial" charset="0"/>
                        </a:rPr>
                        <a:t>NetApp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228,108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475,259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12.2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14.8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43.9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108.3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smtClean="0">
                          <a:ln>
                            <a:noFill/>
                          </a:ln>
                          <a:solidFill>
                            <a:srgbClr val="000000"/>
                          </a:solidFill>
                          <a:effectLst/>
                          <a:latin typeface="Calibri" pitchFamily="34" charset="0"/>
                          <a:ea typeface="新細明體" pitchFamily="18" charset="-120"/>
                          <a:cs typeface="Arial" charset="0"/>
                        </a:rPr>
                        <a:t>Buffalo Technology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235,662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395,000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12.6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12.3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72.4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67.6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smtClean="0">
                          <a:ln>
                            <a:noFill/>
                          </a:ln>
                          <a:solidFill>
                            <a:srgbClr val="000000"/>
                          </a:solidFill>
                          <a:effectLst/>
                          <a:latin typeface="Calibri" pitchFamily="34" charset="0"/>
                          <a:ea typeface="新細明體" pitchFamily="18" charset="-120"/>
                          <a:cs typeface="Arial" charset="0"/>
                        </a:rPr>
                        <a:t>QNAP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177,743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371,291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9.5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11.6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212.5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108.9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err="1" smtClean="0">
                          <a:ln>
                            <a:noFill/>
                          </a:ln>
                          <a:solidFill>
                            <a:srgbClr val="000000"/>
                          </a:solidFill>
                          <a:effectLst/>
                          <a:latin typeface="Calibri" pitchFamily="34" charset="0"/>
                          <a:ea typeface="新細明體" pitchFamily="18" charset="-120"/>
                          <a:cs typeface="Arial" charset="0"/>
                        </a:rPr>
                        <a:t>Netgear</a:t>
                      </a:r>
                      <a:endPar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189,076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235,961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7.9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43.8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34.0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0542" name="文字方塊 12"/>
          <p:cNvSpPr txBox="1">
            <a:spLocks noChangeArrowheads="1"/>
          </p:cNvSpPr>
          <p:nvPr/>
        </p:nvSpPr>
        <p:spPr bwMode="auto">
          <a:xfrm>
            <a:off x="1114400" y="6309323"/>
            <a:ext cx="5780750" cy="430887"/>
          </a:xfrm>
          <a:prstGeom prst="rect">
            <a:avLst/>
          </a:prstGeom>
          <a:noFill/>
          <a:ln w="9525">
            <a:noFill/>
            <a:miter lim="800000"/>
            <a:headEnd/>
            <a:tailEnd/>
          </a:ln>
        </p:spPr>
        <p:txBody>
          <a:bodyPr wrap="none">
            <a:spAutoFit/>
          </a:bodyPr>
          <a:lstStyle/>
          <a:p>
            <a:r>
              <a:rPr lang="en-US" altLang="zh-TW" sz="1100">
                <a:latin typeface="Arial Unicode MS" pitchFamily="34" charset="-120"/>
                <a:ea typeface="Arial Unicode MS" pitchFamily="34" charset="-120"/>
              </a:rPr>
              <a:t>Low-end Standalone NAS/Unified Storage Vendor Market Share by Unit Shipments - Tool</a:t>
            </a:r>
            <a:endParaRPr lang="en-US" altLang="zh-TW" sz="1100">
              <a:latin typeface="Arial Unicode MS" pitchFamily="34" charset="-120"/>
              <a:ea typeface="Arial Unicode MS" pitchFamily="34" charset="-120"/>
              <a:cs typeface="Verdana" pitchFamily="34" charset="0"/>
            </a:endParaRPr>
          </a:p>
          <a:p>
            <a:r>
              <a:rPr lang="en-US" altLang="zh-TW" sz="1100">
                <a:latin typeface="Arial Unicode MS" pitchFamily="34" charset="-120"/>
                <a:ea typeface="Arial Unicode MS" pitchFamily="34" charset="-120"/>
              </a:rPr>
              <a:t>Gartner (March 2011)</a:t>
            </a:r>
            <a:endParaRPr lang="zh-TW" altLang="en-US" sz="1100">
              <a:latin typeface="Arial Unicode MS" pitchFamily="34" charset="-120"/>
              <a:ea typeface="Arial Unicode MS" pitchFamily="34" charset="-120"/>
            </a:endParaRPr>
          </a:p>
        </p:txBody>
      </p:sp>
      <p:sp>
        <p:nvSpPr>
          <p:cNvPr id="9" name="矩形 8"/>
          <p:cNvSpPr/>
          <p:nvPr/>
        </p:nvSpPr>
        <p:spPr>
          <a:xfrm>
            <a:off x="468316" y="4077694"/>
            <a:ext cx="8207375" cy="10795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
        <p:nvSpPr>
          <p:cNvPr id="13" name="橢圓 12"/>
          <p:cNvSpPr/>
          <p:nvPr/>
        </p:nvSpPr>
        <p:spPr>
          <a:xfrm>
            <a:off x="7740654" y="4725146"/>
            <a:ext cx="1152525" cy="504825"/>
          </a:xfrm>
          <a:prstGeom prst="ellipse">
            <a:avLst/>
          </a:prstGeom>
          <a:no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
        <p:nvSpPr>
          <p:cNvPr id="10" name="文字方塊 14"/>
          <p:cNvSpPr txBox="1">
            <a:spLocks noChangeArrowheads="1"/>
          </p:cNvSpPr>
          <p:nvPr/>
        </p:nvSpPr>
        <p:spPr bwMode="auto">
          <a:xfrm>
            <a:off x="467544" y="1052736"/>
            <a:ext cx="5238750" cy="336550"/>
          </a:xfrm>
          <a:prstGeom prst="rect">
            <a:avLst/>
          </a:prstGeom>
          <a:noFill/>
          <a:ln w="9525">
            <a:noFill/>
            <a:miter lim="800000"/>
            <a:headEnd/>
            <a:tailEnd/>
          </a:ln>
        </p:spPr>
        <p:txBody>
          <a:bodyPr wrap="none">
            <a:spAutoFit/>
          </a:bodyPr>
          <a:lstStyle/>
          <a:p>
            <a:r>
              <a:rPr lang="zh-TW" altLang="en-US" sz="1600" smtClean="0">
                <a:latin typeface="Calibri" pitchFamily="34" charset="0"/>
                <a:ea typeface="標楷體" pitchFamily="65" charset="-120"/>
              </a:rPr>
              <a:t>依储存容量</a:t>
            </a:r>
            <a:r>
              <a:rPr lang="en-US" altLang="zh-TW" sz="1600" smtClean="0">
                <a:latin typeface="Calibri" pitchFamily="34" charset="0"/>
                <a:ea typeface="標楷體" pitchFamily="65" charset="-120"/>
              </a:rPr>
              <a:t>(NAS</a:t>
            </a:r>
            <a:r>
              <a:rPr lang="zh-TW" altLang="en-US" sz="1600" smtClean="0">
                <a:latin typeface="Calibri" pitchFamily="34" charset="0"/>
                <a:ea typeface="標楷體" pitchFamily="65" charset="-120"/>
              </a:rPr>
              <a:t>价格区间</a:t>
            </a:r>
            <a:r>
              <a:rPr lang="en-US" altLang="zh-TW" sz="1600" smtClean="0">
                <a:latin typeface="Calibri" pitchFamily="34" charset="0"/>
                <a:ea typeface="標楷體" pitchFamily="65" charset="-120"/>
              </a:rPr>
              <a:t>:</a:t>
            </a:r>
            <a:r>
              <a:rPr lang="zh-TW" altLang="en-US" sz="1600" dirty="0">
                <a:latin typeface="Calibri" pitchFamily="34" charset="0"/>
                <a:ea typeface="標楷體" pitchFamily="65" charset="-120"/>
              </a:rPr>
              <a:t>在美元</a:t>
            </a:r>
            <a:r>
              <a:rPr lang="en-US" altLang="zh-TW" sz="1600" dirty="0">
                <a:latin typeface="Calibri" pitchFamily="34" charset="0"/>
                <a:ea typeface="標楷體" pitchFamily="65" charset="-120"/>
              </a:rPr>
              <a:t>$5,000 &amp; $5,000-$24,999)</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 presetClass="entr" presetSubtype="10" fill="hold" grpId="0" nodeType="after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標題 4"/>
          <p:cNvSpPr>
            <a:spLocks noGrp="1"/>
          </p:cNvSpPr>
          <p:nvPr>
            <p:ph type="title"/>
          </p:nvPr>
        </p:nvSpPr>
        <p:spPr/>
        <p:txBody>
          <a:bodyPr/>
          <a:lstStyle/>
          <a:p>
            <a:r>
              <a:rPr lang="zh-CN" altLang="en-US" smtClean="0"/>
              <a:t>被市场认可的硬设备</a:t>
            </a:r>
            <a:endParaRPr lang="en-US" altLang="zh-TW" dirty="0" smtClean="0"/>
          </a:p>
        </p:txBody>
      </p:sp>
      <p:sp>
        <p:nvSpPr>
          <p:cNvPr id="19517" name="投影片編號版面配置區 2"/>
          <p:cNvSpPr>
            <a:spLocks noGrp="1"/>
          </p:cNvSpPr>
          <p:nvPr>
            <p:ph type="sldNum" sz="quarter" idx="12"/>
          </p:nvPr>
        </p:nvSpPr>
        <p:spPr/>
        <p:txBody>
          <a:bodyPr/>
          <a:lstStyle/>
          <a:p>
            <a:fld id="{A2F388C2-5C53-4E6A-932F-3D092B531D2E}" type="slidenum">
              <a:rPr lang="zh-TW" altLang="en-US" smtClean="0"/>
              <a:pPr/>
              <a:t>8</a:t>
            </a:fld>
            <a:endParaRPr lang="en-US" altLang="zh-TW" smtClean="0"/>
          </a:p>
        </p:txBody>
      </p:sp>
      <p:graphicFrame>
        <p:nvGraphicFramePr>
          <p:cNvPr id="15427" name="Group 67"/>
          <p:cNvGraphicFramePr>
            <a:graphicFrameLocks noGrp="1"/>
          </p:cNvGraphicFramePr>
          <p:nvPr>
            <p:ph idx="4294967295"/>
          </p:nvPr>
        </p:nvGraphicFramePr>
        <p:xfrm>
          <a:off x="446856" y="1341439"/>
          <a:ext cx="8229600" cy="4983480"/>
        </p:xfrm>
        <a:graphic>
          <a:graphicData uri="http://schemas.openxmlformats.org/drawingml/2006/table">
            <a:tbl>
              <a:tblPr/>
              <a:tblGrid>
                <a:gridCol w="2743200"/>
                <a:gridCol w="2743200"/>
                <a:gridCol w="2743200"/>
              </a:tblGrid>
              <a:tr h="396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TW" sz="2000" b="1" i="0" u="none" strike="noStrike" cap="none" normalizeH="0" baseline="0" dirty="0" smtClean="0">
                        <a:ln>
                          <a:noFill/>
                        </a:ln>
                        <a:solidFill>
                          <a:srgbClr val="FFFFFF"/>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FFFFFF"/>
                          </a:solidFill>
                          <a:effectLst/>
                          <a:latin typeface="Calibri" pitchFamily="34" charset="0"/>
                          <a:ea typeface="新細明體" pitchFamily="18" charset="-120"/>
                          <a:cs typeface="Arial" charset="0"/>
                        </a:rPr>
                        <a:t>2009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FFFFFF"/>
                          </a:solidFill>
                          <a:effectLst/>
                          <a:latin typeface="Calibri" pitchFamily="34" charset="0"/>
                          <a:ea typeface="新細明體" pitchFamily="18" charset="-120"/>
                          <a:cs typeface="Arial" charset="0"/>
                        </a:rPr>
                        <a:t>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Buffalo Technology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72,750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98,705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14.4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14.2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15.6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35.7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624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000000"/>
                          </a:solidFill>
                          <a:effectLst/>
                          <a:latin typeface="Calibri" pitchFamily="34" charset="0"/>
                          <a:ea typeface="新細明體" pitchFamily="18" charset="-120"/>
                          <a:cs typeface="Arial" charset="0"/>
                        </a:rPr>
                        <a:t>QNAP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000000"/>
                          </a:solidFill>
                          <a:effectLst/>
                          <a:latin typeface="Calibri" pitchFamily="34" charset="0"/>
                          <a:ea typeface="新細明體" pitchFamily="18" charset="-120"/>
                          <a:cs typeface="Arial" charset="0"/>
                        </a:rPr>
                        <a:t>56,719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2000" b="1" i="0" u="none" strike="noStrike" cap="none" normalizeH="0" baseline="0" dirty="0" smtClean="0">
                          <a:ln>
                            <a:noFill/>
                          </a:ln>
                          <a:solidFill>
                            <a:srgbClr val="000000"/>
                          </a:solidFill>
                          <a:effectLst/>
                          <a:latin typeface="Calibri" pitchFamily="34" charset="0"/>
                          <a:ea typeface="新細明體" pitchFamily="18" charset="-120"/>
                          <a:cs typeface="Arial" charset="0"/>
                        </a:rPr>
                        <a:t>80,797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11.7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72.4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42.5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smtClean="0">
                          <a:ln>
                            <a:noFill/>
                          </a:ln>
                          <a:solidFill>
                            <a:srgbClr val="000000"/>
                          </a:solidFill>
                          <a:effectLst/>
                          <a:latin typeface="Calibri" pitchFamily="34" charset="0"/>
                          <a:ea typeface="新細明體" pitchFamily="18" charset="-120"/>
                          <a:cs typeface="Arial" charset="0"/>
                        </a:rPr>
                        <a:t>NETGEAR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62,812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69,294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12.4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20.2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10.3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EMC</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46,550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1" i="0" u="none" strike="noStrike" cap="none" normalizeH="0" baseline="0" dirty="0" smtClean="0">
                          <a:ln>
                            <a:noFill/>
                          </a:ln>
                          <a:solidFill>
                            <a:srgbClr val="000000"/>
                          </a:solidFill>
                          <a:effectLst/>
                          <a:latin typeface="Calibri" pitchFamily="34" charset="0"/>
                          <a:ea typeface="新細明體" pitchFamily="18" charset="-120"/>
                          <a:cs typeface="Arial" charset="0"/>
                        </a:rPr>
                        <a:t>67,205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Market Share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9.2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9.7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810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9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900" b="0" i="0" u="none" strike="noStrike" cap="none" normalizeH="0" baseline="0" smtClean="0">
                          <a:ln>
                            <a:noFill/>
                          </a:ln>
                          <a:solidFill>
                            <a:srgbClr val="000000"/>
                          </a:solidFill>
                          <a:effectLst/>
                          <a:latin typeface="Calibri" pitchFamily="34" charset="0"/>
                          <a:ea typeface="新細明體" pitchFamily="18" charset="-120"/>
                          <a:cs typeface="Arial" charset="0"/>
                        </a:rPr>
                        <a:t>Growth Rate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110.2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900" b="0" i="0" u="none" strike="noStrike" cap="none" normalizeH="0" baseline="0" dirty="0" smtClean="0">
                          <a:ln>
                            <a:noFill/>
                          </a:ln>
                          <a:solidFill>
                            <a:srgbClr val="000000"/>
                          </a:solidFill>
                          <a:effectLst/>
                          <a:latin typeface="Calibri" pitchFamily="34" charset="0"/>
                          <a:ea typeface="新細明體" pitchFamily="18" charset="-120"/>
                          <a:cs typeface="Arial" charset="0"/>
                        </a:rPr>
                        <a:t>44.4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19518" name="文字方塊 12"/>
          <p:cNvSpPr txBox="1">
            <a:spLocks noChangeArrowheads="1"/>
          </p:cNvSpPr>
          <p:nvPr/>
        </p:nvSpPr>
        <p:spPr bwMode="auto">
          <a:xfrm>
            <a:off x="1115616" y="6309323"/>
            <a:ext cx="7560840" cy="430887"/>
          </a:xfrm>
          <a:prstGeom prst="rect">
            <a:avLst/>
          </a:prstGeom>
          <a:noFill/>
          <a:ln w="9525">
            <a:noFill/>
            <a:miter lim="800000"/>
            <a:headEnd/>
            <a:tailEnd/>
          </a:ln>
        </p:spPr>
        <p:txBody>
          <a:bodyPr wrap="square">
            <a:spAutoFit/>
          </a:bodyPr>
          <a:lstStyle/>
          <a:p>
            <a:r>
              <a:rPr lang="en-US" altLang="zh-TW" sz="1100" dirty="0">
                <a:latin typeface="Arial Unicode MS" pitchFamily="34" charset="-120"/>
                <a:ea typeface="Arial Unicode MS" pitchFamily="34" charset="-120"/>
              </a:rPr>
              <a:t>Low-end Standalone NAS/Unified Storage Vendor Market Share by Unit Shipments </a:t>
            </a:r>
            <a:r>
              <a:rPr lang="en-US" altLang="zh-TW" sz="1100" dirty="0" smtClean="0">
                <a:latin typeface="Arial Unicode MS" pitchFamily="34" charset="-120"/>
                <a:ea typeface="Arial Unicode MS" pitchFamily="34" charset="-120"/>
              </a:rPr>
              <a:t>– Total</a:t>
            </a:r>
            <a:br>
              <a:rPr lang="en-US" altLang="zh-TW" sz="1100" dirty="0" smtClean="0">
                <a:latin typeface="Arial Unicode MS" pitchFamily="34" charset="-120"/>
                <a:ea typeface="Arial Unicode MS" pitchFamily="34" charset="-120"/>
              </a:rPr>
            </a:br>
            <a:r>
              <a:rPr lang="en-US" altLang="zh-TW" sz="1100" dirty="0" smtClean="0">
                <a:latin typeface="Arial Unicode MS" pitchFamily="34" charset="-120"/>
                <a:ea typeface="Arial Unicode MS" pitchFamily="34" charset="-120"/>
              </a:rPr>
              <a:t>Gartner </a:t>
            </a:r>
            <a:r>
              <a:rPr lang="en-US" altLang="zh-TW" sz="1100" dirty="0">
                <a:latin typeface="Arial Unicode MS" pitchFamily="34" charset="-120"/>
                <a:ea typeface="Arial Unicode MS" pitchFamily="34" charset="-120"/>
              </a:rPr>
              <a:t>(March 2011)</a:t>
            </a:r>
            <a:endParaRPr lang="zh-TW" altLang="en-US" sz="1100" dirty="0">
              <a:latin typeface="Arial Unicode MS" pitchFamily="34" charset="-120"/>
              <a:ea typeface="Arial Unicode MS" pitchFamily="34" charset="-120"/>
            </a:endParaRPr>
          </a:p>
        </p:txBody>
      </p:sp>
      <p:sp>
        <p:nvSpPr>
          <p:cNvPr id="9" name="矩形 8"/>
          <p:cNvSpPr/>
          <p:nvPr/>
        </p:nvSpPr>
        <p:spPr>
          <a:xfrm>
            <a:off x="468316" y="2852540"/>
            <a:ext cx="8207375" cy="115252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ltLang="zh-TW">
              <a:solidFill>
                <a:srgbClr val="FFFFFF"/>
              </a:solidFill>
              <a:latin typeface="Arial Unicode MS" pitchFamily="34" charset="-120"/>
              <a:ea typeface="Arial Unicode MS" pitchFamily="34" charset="-120"/>
              <a:cs typeface="Arial" charset="0"/>
            </a:endParaRPr>
          </a:p>
        </p:txBody>
      </p:sp>
      <p:sp>
        <p:nvSpPr>
          <p:cNvPr id="8" name="文字方塊 14"/>
          <p:cNvSpPr txBox="1">
            <a:spLocks noChangeArrowheads="1"/>
          </p:cNvSpPr>
          <p:nvPr/>
        </p:nvSpPr>
        <p:spPr bwMode="auto">
          <a:xfrm>
            <a:off x="485378" y="1076226"/>
            <a:ext cx="5238750" cy="336550"/>
          </a:xfrm>
          <a:prstGeom prst="rect">
            <a:avLst/>
          </a:prstGeom>
          <a:noFill/>
          <a:ln w="9525">
            <a:noFill/>
            <a:miter lim="800000"/>
            <a:headEnd/>
            <a:tailEnd/>
          </a:ln>
        </p:spPr>
        <p:txBody>
          <a:bodyPr wrap="none">
            <a:spAutoFit/>
          </a:bodyPr>
          <a:lstStyle/>
          <a:p>
            <a:r>
              <a:rPr lang="zh-TW" altLang="en-US" sz="1600" smtClean="0">
                <a:latin typeface="Calibri" pitchFamily="34" charset="0"/>
                <a:ea typeface="標楷體" pitchFamily="65" charset="-120"/>
              </a:rPr>
              <a:t>依销售数量</a:t>
            </a:r>
            <a:r>
              <a:rPr lang="en-US" altLang="zh-TW" sz="1600" smtClean="0">
                <a:latin typeface="Calibri" pitchFamily="34" charset="0"/>
                <a:ea typeface="標楷體" pitchFamily="65" charset="-120"/>
              </a:rPr>
              <a:t>(NAS</a:t>
            </a:r>
            <a:r>
              <a:rPr lang="zh-TW" altLang="en-US" sz="1600" smtClean="0">
                <a:latin typeface="Calibri" pitchFamily="34" charset="0"/>
                <a:ea typeface="標楷體" pitchFamily="65" charset="-120"/>
              </a:rPr>
              <a:t>价格区间</a:t>
            </a:r>
            <a:r>
              <a:rPr lang="en-US" altLang="zh-TW" sz="1600" smtClean="0">
                <a:latin typeface="Calibri" pitchFamily="34" charset="0"/>
                <a:ea typeface="標楷體" pitchFamily="65" charset="-120"/>
              </a:rPr>
              <a:t>:</a:t>
            </a:r>
            <a:r>
              <a:rPr lang="zh-TW" altLang="en-US" sz="1600" dirty="0">
                <a:latin typeface="Calibri" pitchFamily="34" charset="0"/>
                <a:ea typeface="標楷體" pitchFamily="65" charset="-120"/>
              </a:rPr>
              <a:t>在美元</a:t>
            </a:r>
            <a:r>
              <a:rPr lang="en-US" altLang="zh-TW" sz="1600" dirty="0">
                <a:latin typeface="Calibri" pitchFamily="34" charset="0"/>
                <a:ea typeface="標楷體" pitchFamily="65" charset="-120"/>
              </a:rPr>
              <a:t>$5,000 &amp; $5,000-$24,999)</a:t>
            </a:r>
            <a:endParaRPr lang="en-US" altLang="zh-TW" dirty="0">
              <a:latin typeface="Calibri" pitchFamily="34" charset="0"/>
              <a:ea typeface="標楷體" pitchFamily="65" charset="-12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標題 2"/>
          <p:cNvSpPr>
            <a:spLocks noGrp="1"/>
          </p:cNvSpPr>
          <p:nvPr>
            <p:ph type="title"/>
          </p:nvPr>
        </p:nvSpPr>
        <p:spPr/>
        <p:txBody>
          <a:bodyPr/>
          <a:lstStyle/>
          <a:p>
            <a:r>
              <a:rPr lang="zh-TW" altLang="en-US" dirty="0" smtClean="0"/>
              <a:t>世界前</a:t>
            </a:r>
            <a:r>
              <a:rPr lang="en-US" altLang="zh-TW" dirty="0" smtClean="0"/>
              <a:t>10</a:t>
            </a:r>
            <a:r>
              <a:rPr lang="zh-TW" altLang="en-US" dirty="0" smtClean="0"/>
              <a:t>大的嵌入式</a:t>
            </a:r>
            <a:r>
              <a:rPr lang="en-US" altLang="zh-TW" dirty="0" smtClean="0"/>
              <a:t>NVR</a:t>
            </a:r>
            <a:r>
              <a:rPr lang="zh-TW" altLang="en-US" dirty="0" smtClean="0"/>
              <a:t>品牌</a:t>
            </a:r>
            <a:endParaRPr lang="en-US" altLang="zh-TW" dirty="0" smtClean="0"/>
          </a:p>
        </p:txBody>
      </p:sp>
      <p:sp>
        <p:nvSpPr>
          <p:cNvPr id="20483" name="投影片編號版面配置區 13"/>
          <p:cNvSpPr>
            <a:spLocks noGrp="1"/>
          </p:cNvSpPr>
          <p:nvPr>
            <p:ph type="sldNum" sz="quarter" idx="12"/>
          </p:nvPr>
        </p:nvSpPr>
        <p:spPr/>
        <p:txBody>
          <a:bodyPr/>
          <a:lstStyle/>
          <a:p>
            <a:fld id="{26630503-1E6D-4B75-BC9E-B7A3EF95E709}" type="slidenum">
              <a:rPr lang="en-US" altLang="zh-TW" smtClean="0"/>
              <a:pPr/>
              <a:t>9</a:t>
            </a:fld>
            <a:endParaRPr lang="en-US" altLang="zh-TW" smtClean="0"/>
          </a:p>
        </p:txBody>
      </p:sp>
      <p:graphicFrame>
        <p:nvGraphicFramePr>
          <p:cNvPr id="17444" name="Group 36"/>
          <p:cNvGraphicFramePr>
            <a:graphicFrameLocks noGrp="1"/>
          </p:cNvGraphicFramePr>
          <p:nvPr>
            <p:ph idx="4294967295"/>
          </p:nvPr>
        </p:nvGraphicFramePr>
        <p:xfrm>
          <a:off x="1187624" y="1600200"/>
          <a:ext cx="6840760" cy="3341688"/>
        </p:xfrm>
        <a:graphic>
          <a:graphicData uri="http://schemas.openxmlformats.org/drawingml/2006/table">
            <a:tbl>
              <a:tblPr/>
              <a:tblGrid>
                <a:gridCol w="4345757"/>
                <a:gridCol w="2495003"/>
              </a:tblGrid>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dirty="0" smtClean="0">
                          <a:ln>
                            <a:noFill/>
                          </a:ln>
                          <a:solidFill>
                            <a:srgbClr val="FFFFFF"/>
                          </a:solidFill>
                          <a:effectLst/>
                          <a:latin typeface="Calibri" pitchFamily="34" charset="0"/>
                          <a:ea typeface="新細明體" pitchFamily="18" charset="-120"/>
                          <a:cs typeface="Arial" charset="0"/>
                        </a:rPr>
                        <a:t>Company Name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TW" sz="1800" b="1" i="0" u="none" strike="noStrike" cap="none" normalizeH="0" baseline="0" smtClean="0">
                          <a:ln>
                            <a:noFill/>
                          </a:ln>
                          <a:solidFill>
                            <a:srgbClr val="FFFFFF"/>
                          </a:solidFill>
                          <a:effectLst/>
                          <a:latin typeface="Calibri" pitchFamily="34" charset="0"/>
                          <a:ea typeface="新細明體" pitchFamily="18" charset="-120"/>
                          <a:cs typeface="Arial" charset="0"/>
                        </a:rPr>
                        <a:t>2009 Market Share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1. GEUTEBRÜCK</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14.0%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2. NICE Systems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13.0%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3. Panasonic System Solutions (PSS)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8.3%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11128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zh-TW" altLang="en-US" sz="1800" b="0" i="0" u="none" strike="noStrike" cap="none" normalizeH="0" baseline="0" smtClean="0">
                          <a:ln>
                            <a:noFill/>
                          </a:ln>
                          <a:solidFill>
                            <a:srgbClr val="000000"/>
                          </a:solidFill>
                          <a:effectLst/>
                          <a:latin typeface="Calibri" pitchFamily="34" charset="0"/>
                          <a:ea typeface="新細明體" pitchFamily="18" charset="-120"/>
                          <a:cs typeface="Arial" charset="0"/>
                        </a:rPr>
                        <a:t>　　　　</a:t>
                      </a: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endPar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10. QNAP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smtClean="0">
                          <a:ln>
                            <a:noFill/>
                          </a:ln>
                          <a:solidFill>
                            <a:srgbClr val="000000"/>
                          </a:solidFill>
                          <a:effectLst/>
                          <a:latin typeface="Calibri" pitchFamily="34" charset="0"/>
                          <a:ea typeface="新細明體" pitchFamily="18" charset="-120"/>
                          <a:cs typeface="Arial" charset="0"/>
                        </a:rPr>
                        <a:t>2.7%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Others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altLang="zh-TW" sz="1800" b="0" i="0" u="none" strike="noStrike" cap="none" normalizeH="0" baseline="0" dirty="0" smtClean="0">
                          <a:ln>
                            <a:noFill/>
                          </a:ln>
                          <a:solidFill>
                            <a:srgbClr val="000000"/>
                          </a:solidFill>
                          <a:effectLst/>
                          <a:latin typeface="Calibri" pitchFamily="34" charset="0"/>
                          <a:ea typeface="新細明體" pitchFamily="18" charset="-120"/>
                          <a:cs typeface="Arial" charset="0"/>
                        </a:rPr>
                        <a:t>34.1%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8" name="向下箭號 27"/>
          <p:cNvSpPr/>
          <p:nvPr/>
        </p:nvSpPr>
        <p:spPr>
          <a:xfrm flipV="1">
            <a:off x="468313" y="3860800"/>
            <a:ext cx="574675" cy="647700"/>
          </a:xfrm>
          <a:prstGeom prst="downArrow">
            <a:avLst/>
          </a:prstGeom>
          <a:solidFill>
            <a:schemeClr val="accent1"/>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TW" altLang="en-US" dirty="0">
              <a:ln>
                <a:solidFill>
                  <a:srgbClr val="C00000"/>
                </a:solidFill>
              </a:ln>
              <a:solidFill>
                <a:srgbClr val="337307"/>
              </a:solidFill>
            </a:endParaRPr>
          </a:p>
        </p:txBody>
      </p:sp>
      <p:pic>
        <p:nvPicPr>
          <p:cNvPr id="27" name="Picture 2"/>
          <p:cNvPicPr>
            <a:picLocks noChangeAspect="1" noChangeArrowheads="1"/>
          </p:cNvPicPr>
          <p:nvPr/>
        </p:nvPicPr>
        <p:blipFill>
          <a:blip r:embed="rId3" cstate="print"/>
          <a:srcRect/>
          <a:stretch>
            <a:fillRect/>
          </a:stretch>
        </p:blipFill>
        <p:spPr bwMode="auto">
          <a:xfrm>
            <a:off x="1116013" y="4149725"/>
            <a:ext cx="6985000" cy="436563"/>
          </a:xfrm>
          <a:prstGeom prst="rect">
            <a:avLst/>
          </a:prstGeom>
          <a:noFill/>
          <a:ln w="28575">
            <a:solidFill>
              <a:srgbClr val="FF0000"/>
            </a:solidFill>
            <a:miter lim="800000"/>
            <a:headEnd/>
            <a:tailEnd/>
          </a:ln>
        </p:spPr>
      </p:pic>
      <p:sp>
        <p:nvSpPr>
          <p:cNvPr id="20512" name="文字方塊 12"/>
          <p:cNvSpPr txBox="1">
            <a:spLocks noChangeArrowheads="1"/>
          </p:cNvSpPr>
          <p:nvPr/>
        </p:nvSpPr>
        <p:spPr bwMode="auto">
          <a:xfrm>
            <a:off x="1187624" y="6213475"/>
            <a:ext cx="2124075" cy="428625"/>
          </a:xfrm>
          <a:prstGeom prst="rect">
            <a:avLst/>
          </a:prstGeom>
          <a:noFill/>
          <a:ln w="9525">
            <a:noFill/>
            <a:miter lim="800000"/>
            <a:headEnd/>
            <a:tailEnd/>
          </a:ln>
        </p:spPr>
        <p:txBody>
          <a:bodyPr wrap="none">
            <a:spAutoFit/>
          </a:bodyPr>
          <a:lstStyle/>
          <a:p>
            <a:r>
              <a:rPr lang="en-US" altLang="zh-TW" sz="1100" dirty="0">
                <a:latin typeface="Calibri" pitchFamily="34" charset="0"/>
              </a:rPr>
              <a:t>Market Shares for Embedded NVR</a:t>
            </a:r>
          </a:p>
          <a:p>
            <a:r>
              <a:rPr lang="en-US" altLang="zh-TW" sz="1100" dirty="0">
                <a:latin typeface="Calibri" pitchFamily="34" charset="0"/>
              </a:rPr>
              <a:t>© IMS Research</a:t>
            </a:r>
            <a:endParaRPr lang="zh-TW" altLang="en-US" sz="1100" dirty="0">
              <a:latin typeface="Calibri" pitchFamily="34" charset="0"/>
            </a:endParaRPr>
          </a:p>
        </p:txBody>
      </p:sp>
      <p:sp>
        <p:nvSpPr>
          <p:cNvPr id="20513" name="文字方塊 11"/>
          <p:cNvSpPr txBox="1">
            <a:spLocks noChangeArrowheads="1"/>
          </p:cNvSpPr>
          <p:nvPr/>
        </p:nvSpPr>
        <p:spPr bwMode="auto">
          <a:xfrm>
            <a:off x="1828800" y="4953000"/>
            <a:ext cx="4117975" cy="366713"/>
          </a:xfrm>
          <a:prstGeom prst="rect">
            <a:avLst/>
          </a:prstGeom>
          <a:noFill/>
          <a:ln w="9525">
            <a:noFill/>
            <a:miter lim="800000"/>
            <a:headEnd/>
            <a:tailEnd/>
          </a:ln>
        </p:spPr>
        <p:txBody>
          <a:bodyPr wrap="none">
            <a:spAutoFit/>
          </a:bodyPr>
          <a:lstStyle/>
          <a:p>
            <a:r>
              <a:rPr lang="en-US" altLang="zh-TW">
                <a:latin typeface="Calibri" pitchFamily="34" charset="0"/>
              </a:rPr>
              <a:t>World in 2009 - Revenues = $167.8 million</a:t>
            </a:r>
          </a:p>
        </p:txBody>
      </p:sp>
      <p:sp>
        <p:nvSpPr>
          <p:cNvPr id="13" name="矩形 13"/>
          <p:cNvSpPr>
            <a:spLocks noChangeArrowheads="1"/>
          </p:cNvSpPr>
          <p:nvPr/>
        </p:nvSpPr>
        <p:spPr bwMode="auto">
          <a:xfrm>
            <a:off x="1187624" y="5580063"/>
            <a:ext cx="6840538" cy="366712"/>
          </a:xfrm>
          <a:prstGeom prst="rect">
            <a:avLst/>
          </a:prstGeom>
          <a:noFill/>
          <a:ln w="9525">
            <a:noFill/>
            <a:miter lim="800000"/>
            <a:headEnd/>
            <a:tailEnd/>
          </a:ln>
        </p:spPr>
        <p:txBody>
          <a:bodyPr>
            <a:spAutoFit/>
          </a:bodyPr>
          <a:lstStyle/>
          <a:p>
            <a:r>
              <a:rPr lang="en-US" altLang="zh-TW" b="1" dirty="0" smtClean="0">
                <a:solidFill>
                  <a:srgbClr val="FF0000"/>
                </a:solidFill>
                <a:latin typeface="Calibri" pitchFamily="34" charset="0"/>
              </a:rPr>
              <a:t>QNAP</a:t>
            </a:r>
            <a:r>
              <a:rPr lang="zh-TW" altLang="en-US" b="1" dirty="0" smtClean="0">
                <a:solidFill>
                  <a:srgbClr val="FF0000"/>
                </a:solidFill>
                <a:latin typeface="Calibri" pitchFamily="34" charset="0"/>
              </a:rPr>
              <a:t>是世界前</a:t>
            </a:r>
            <a:r>
              <a:rPr lang="en-US" altLang="zh-TW" b="1" dirty="0" smtClean="0">
                <a:solidFill>
                  <a:srgbClr val="FF0000"/>
                </a:solidFill>
                <a:latin typeface="Calibri" pitchFamily="34" charset="0"/>
              </a:rPr>
              <a:t>10</a:t>
            </a:r>
            <a:r>
              <a:rPr lang="zh-TW" altLang="en-US" b="1" dirty="0" smtClean="0">
                <a:solidFill>
                  <a:srgbClr val="FF0000"/>
                </a:solidFill>
                <a:latin typeface="Calibri" pitchFamily="34" charset="0"/>
              </a:rPr>
              <a:t>大的嵌入式</a:t>
            </a:r>
            <a:r>
              <a:rPr lang="en-US" altLang="zh-TW" b="1" dirty="0" smtClean="0">
                <a:solidFill>
                  <a:srgbClr val="FF0000"/>
                </a:solidFill>
                <a:latin typeface="Calibri" pitchFamily="34" charset="0"/>
              </a:rPr>
              <a:t>NVR</a:t>
            </a:r>
            <a:r>
              <a:rPr lang="zh-TW" altLang="en-US" b="1" dirty="0" smtClean="0">
                <a:solidFill>
                  <a:srgbClr val="FF0000"/>
                </a:solidFill>
                <a:latin typeface="Calibri" pitchFamily="34" charset="0"/>
              </a:rPr>
              <a:t>品牌</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500"/>
                                  </p:stCondLst>
                                  <p:childTnLst>
                                    <p:set>
                                      <p:cBhvr>
                                        <p:cTn id="6" dur="1" fill="hold">
                                          <p:stCondLst>
                                            <p:cond delay="0"/>
                                          </p:stCondLst>
                                        </p:cTn>
                                        <p:tgtEl>
                                          <p:spTgt spid="27"/>
                                        </p:tgtEl>
                                        <p:attrNameLst>
                                          <p:attrName>style.visibility</p:attrName>
                                        </p:attrNameLst>
                                      </p:cBhvr>
                                      <p:to>
                                        <p:strVal val="visible"/>
                                      </p:to>
                                    </p:set>
                                    <p:animEffect transition="in" filter="box(in)">
                                      <p:cBhvr>
                                        <p:cTn id="7" dur="500"/>
                                        <p:tgtEl>
                                          <p:spTgt spid="27"/>
                                        </p:tgtEl>
                                      </p:cBhvr>
                                    </p:animEffect>
                                  </p:childTnLst>
                                </p:cTn>
                              </p:par>
                            </p:childTnLst>
                          </p:cTn>
                        </p:par>
                        <p:par>
                          <p:cTn id="8" fill="hold">
                            <p:stCondLst>
                              <p:cond delay="1000"/>
                            </p:stCondLst>
                            <p:childTnLst>
                              <p:par>
                                <p:cTn id="9" presetID="4" presetClass="entr" presetSubtype="16"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box(in)">
                                      <p:cBhvr>
                                        <p:cTn id="11" dur="500"/>
                                        <p:tgtEl>
                                          <p:spTgt spid="28"/>
                                        </p:tgtEl>
                                      </p:cBhvr>
                                    </p:animEffect>
                                  </p:childTnLst>
                                </p:cTn>
                              </p:par>
                            </p:childTnLst>
                          </p:cTn>
                        </p:par>
                        <p:par>
                          <p:cTn id="12" fill="hold">
                            <p:stCondLst>
                              <p:cond delay="1500"/>
                            </p:stCondLst>
                            <p:childTnLst>
                              <p:par>
                                <p:cTn id="13" presetID="2" presetClass="entr" presetSubtype="4"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3" grpId="0"/>
    </p:bld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1444</TotalTime>
  <Words>4416</Words>
  <Application>Microsoft Office PowerPoint</Application>
  <PresentationFormat>如螢幕大小 (4:3)</PresentationFormat>
  <Paragraphs>724</Paragraphs>
  <Slides>57</Slides>
  <Notes>57</Notes>
  <HiddenSlides>0</HiddenSlides>
  <MMClips>0</MMClips>
  <ScaleCrop>false</ScaleCrop>
  <HeadingPairs>
    <vt:vector size="6" baseType="variant">
      <vt:variant>
        <vt:lpstr>佈景主題</vt:lpstr>
      </vt:variant>
      <vt:variant>
        <vt:i4>1</vt:i4>
      </vt:variant>
      <vt:variant>
        <vt:lpstr>內嵌 OLE 伺服程式</vt:lpstr>
      </vt:variant>
      <vt:variant>
        <vt:i4>1</vt:i4>
      </vt:variant>
      <vt:variant>
        <vt:lpstr>投影片標題</vt:lpstr>
      </vt:variant>
      <vt:variant>
        <vt:i4>57</vt:i4>
      </vt:variant>
    </vt:vector>
  </HeadingPairs>
  <TitlesOfParts>
    <vt:vector size="59" baseType="lpstr">
      <vt:lpstr>Office 佈景主題</vt:lpstr>
      <vt:lpstr>Photo Editor Photo</vt:lpstr>
      <vt:lpstr>威连通科技(QNAP)</vt:lpstr>
      <vt:lpstr>大纲</vt:lpstr>
      <vt:lpstr>核心竞争力</vt:lpstr>
      <vt:lpstr>强大的研发能力</vt:lpstr>
      <vt:lpstr>威联通全球市场定位</vt:lpstr>
      <vt:lpstr>世界前8大NAS品牌</vt:lpstr>
      <vt:lpstr>世界前3大SMB NAS品牌</vt:lpstr>
      <vt:lpstr>被市场认可的硬设备</vt:lpstr>
      <vt:lpstr>世界前10大的嵌入式NVR品牌</vt:lpstr>
      <vt:lpstr>产品全球获奖无数</vt:lpstr>
      <vt:lpstr>威联通(QNAP)：NVR的竞争优势</vt:lpstr>
      <vt:lpstr>大纲</vt:lpstr>
      <vt:lpstr>IP高清储存是更弹性与更划算的选择</vt:lpstr>
      <vt:lpstr>IP高清储存大趋势</vt:lpstr>
      <vt:lpstr>强大的串流处理能力</vt:lpstr>
      <vt:lpstr>大量数据储存能力</vt:lpstr>
      <vt:lpstr>专业级的安全储存</vt:lpstr>
      <vt:lpstr>单机型NVR的优势</vt:lpstr>
      <vt:lpstr>创新的分散储存、集中管理架构</vt:lpstr>
      <vt:lpstr>大纲</vt:lpstr>
      <vt:lpstr>单机型NVR的好处</vt:lpstr>
      <vt:lpstr>NVR系统架构</vt:lpstr>
      <vt:lpstr>NVR的最佳卖点</vt:lpstr>
      <vt:lpstr>CMS管理平台系统架构</vt:lpstr>
      <vt:lpstr>威联通的分布式储存+集中化管理</vt:lpstr>
      <vt:lpstr>全系列的威联通NVR产品</vt:lpstr>
      <vt:lpstr>威联通提供完整监控解决方案</vt:lpstr>
      <vt:lpstr>大纲</vt:lpstr>
      <vt:lpstr>VioStor NVR是…</vt:lpstr>
      <vt:lpstr>与主流摄影机品牌相容</vt:lpstr>
      <vt:lpstr>世界上第一个嵌入式Linux系统支持本机输出</vt:lpstr>
      <vt:lpstr>QNAP Surveillance Client for Windows 和Mac</vt:lpstr>
      <vt:lpstr>多服务器监看至多128频道</vt:lpstr>
      <vt:lpstr>进阶事件管理</vt:lpstr>
      <vt:lpstr>百万画素录像</vt:lpstr>
      <vt:lpstr>鱼眼摄影机支持</vt:lpstr>
      <vt:lpstr>支援IVA影像搜寻</vt:lpstr>
      <vt:lpstr>手机监控解决方案VMobile</vt:lpstr>
      <vt:lpstr>节能省电的NVR解决方案</vt:lpstr>
      <vt:lpstr>NVR的最新功能</vt:lpstr>
      <vt:lpstr>跨浏览器支持</vt:lpstr>
      <vt:lpstr>新的远程监控/回放界面</vt:lpstr>
      <vt:lpstr>ImmerVision 360°全景镜头</vt:lpstr>
      <vt:lpstr>监控储存容量扩充</vt:lpstr>
      <vt:lpstr>大纲</vt:lpstr>
      <vt:lpstr>全套解决方案</vt:lpstr>
      <vt:lpstr>CMS 系统监控广告牌</vt:lpstr>
      <vt:lpstr>多屏幕支持</vt:lpstr>
      <vt:lpstr>自定义的功能快捷方式</vt:lpstr>
      <vt:lpstr>实时的事件管理及监控</vt:lpstr>
      <vt:lpstr>详细的用户权力管理</vt:lpstr>
      <vt:lpstr>大纲</vt:lpstr>
      <vt:lpstr>连锁商店</vt:lpstr>
      <vt:lpstr>电信业</vt:lpstr>
      <vt:lpstr>工厂</vt:lpstr>
      <vt:lpstr>多功能购物中心</vt:lpstr>
      <vt:lpstr>投影片 57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andrew</dc:creator>
  <cp:lastModifiedBy>andrew</cp:lastModifiedBy>
  <cp:revision>183</cp:revision>
  <dcterms:created xsi:type="dcterms:W3CDTF">2012-03-26T13:06:17Z</dcterms:created>
  <dcterms:modified xsi:type="dcterms:W3CDTF">2012-11-30T07:17:50Z</dcterms:modified>
</cp:coreProperties>
</file>