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Default Extension="gif" ContentType="image/gif"/>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352" r:id="rId3"/>
    <p:sldId id="353" r:id="rId4"/>
    <p:sldId id="354" r:id="rId5"/>
    <p:sldId id="356" r:id="rId6"/>
    <p:sldId id="360" r:id="rId7"/>
    <p:sldId id="361" r:id="rId8"/>
    <p:sldId id="362" r:id="rId9"/>
    <p:sldId id="363" r:id="rId10"/>
    <p:sldId id="440" r:id="rId11"/>
    <p:sldId id="365" r:id="rId12"/>
    <p:sldId id="366" r:id="rId13"/>
    <p:sldId id="367" r:id="rId14"/>
    <p:sldId id="368" r:id="rId15"/>
    <p:sldId id="369" r:id="rId16"/>
    <p:sldId id="370" r:id="rId17"/>
    <p:sldId id="371" r:id="rId18"/>
    <p:sldId id="409" r:id="rId19"/>
    <p:sldId id="480" r:id="rId20"/>
    <p:sldId id="442" r:id="rId21"/>
    <p:sldId id="474" r:id="rId22"/>
    <p:sldId id="447" r:id="rId23"/>
    <p:sldId id="450" r:id="rId24"/>
    <p:sldId id="451" r:id="rId25"/>
    <p:sldId id="452" r:id="rId26"/>
    <p:sldId id="475" r:id="rId27"/>
    <p:sldId id="476" r:id="rId28"/>
    <p:sldId id="477" r:id="rId29"/>
    <p:sldId id="478" r:id="rId30"/>
    <p:sldId id="479" r:id="rId31"/>
    <p:sldId id="481" r:id="rId32"/>
    <p:sldId id="463" r:id="rId33"/>
    <p:sldId id="378" r:id="rId34"/>
    <p:sldId id="465" r:id="rId35"/>
    <p:sldId id="380" r:id="rId36"/>
    <p:sldId id="381" r:id="rId37"/>
    <p:sldId id="410" r:id="rId38"/>
    <p:sldId id="382" r:id="rId39"/>
    <p:sldId id="383" r:id="rId40"/>
    <p:sldId id="411" r:id="rId41"/>
    <p:sldId id="412" r:id="rId42"/>
    <p:sldId id="384" r:id="rId43"/>
    <p:sldId id="385" r:id="rId44"/>
    <p:sldId id="413" r:id="rId45"/>
    <p:sldId id="386" r:id="rId46"/>
    <p:sldId id="387" r:id="rId47"/>
    <p:sldId id="388" r:id="rId48"/>
    <p:sldId id="389" r:id="rId49"/>
    <p:sldId id="390" r:id="rId50"/>
    <p:sldId id="391" r:id="rId51"/>
    <p:sldId id="396" r:id="rId52"/>
    <p:sldId id="399" r:id="rId53"/>
    <p:sldId id="400" r:id="rId54"/>
    <p:sldId id="401" r:id="rId55"/>
    <p:sldId id="402" r:id="rId56"/>
    <p:sldId id="403" r:id="rId57"/>
    <p:sldId id="404" r:id="rId58"/>
    <p:sldId id="405" r:id="rId59"/>
    <p:sldId id="406" r:id="rId60"/>
    <p:sldId id="407" r:id="rId61"/>
    <p:sldId id="408" r:id="rId62"/>
    <p:sldId id="294" r:id="rId63"/>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presentationPr>
</file>

<file path=ppt/tableStyles.xml><?xml version="1.0" encoding="utf-8"?>
<a:tblStyleLst xmlns:a="http://schemas.openxmlformats.org/drawingml/2006/main" def="{5C22544A-7EE6-4342-B048-85BDC9FD1C3A}">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8" autoAdjust="0"/>
    <p:restoredTop sz="94660"/>
  </p:normalViewPr>
  <p:slideViewPr>
    <p:cSldViewPr>
      <p:cViewPr>
        <p:scale>
          <a:sx n="64" d="100"/>
          <a:sy n="64" d="100"/>
        </p:scale>
        <p:origin x="-1002" y="-18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25D59F-0E8E-4438-A094-CEE1959AF18C}" type="doc">
      <dgm:prSet loTypeId="urn:microsoft.com/office/officeart/2005/8/layout/vList5" loCatId="list" qsTypeId="urn:microsoft.com/office/officeart/2005/8/quickstyle/simple1" qsCatId="simple" csTypeId="urn:microsoft.com/office/officeart/2005/8/colors/accent1_4" csCatId="accent1" phldr="1"/>
      <dgm:spPr/>
      <dgm:t>
        <a:bodyPr/>
        <a:lstStyle/>
        <a:p>
          <a:endParaRPr lang="zh-TW" altLang="en-US"/>
        </a:p>
      </dgm:t>
    </dgm:pt>
    <dgm:pt modelId="{FFEDB825-D18F-48DB-ABCE-C351C07337CC}">
      <dgm:prSet phldrT="[文字]"/>
      <dgm:spPr/>
      <dgm:t>
        <a:bodyPr/>
        <a:lstStyle/>
        <a:p>
          <a:r>
            <a:rPr lang="en-US" altLang="zh-TW" kern="1000" dirty="0" smtClean="0"/>
            <a:t>VS-8100 Pro+/8100U-RP Pro(+)/12100U-RP Pro(+) series</a:t>
          </a:r>
          <a:endParaRPr lang="zh-TW" altLang="en-US" kern="1000" spc="0" baseline="0" dirty="0"/>
        </a:p>
      </dgm:t>
    </dgm:pt>
    <dgm:pt modelId="{5745C561-0A86-49CE-B1BA-94795B2771CC}" type="parTrans" cxnId="{029A94FA-98E8-4D18-9E40-D53A0BA68B6D}">
      <dgm:prSet/>
      <dgm:spPr/>
      <dgm:t>
        <a:bodyPr/>
        <a:lstStyle/>
        <a:p>
          <a:endParaRPr lang="zh-TW" altLang="en-US"/>
        </a:p>
      </dgm:t>
    </dgm:pt>
    <dgm:pt modelId="{C946E88F-BA3A-4F48-BBFC-6CFE3FB976A6}" type="sibTrans" cxnId="{029A94FA-98E8-4D18-9E40-D53A0BA68B6D}">
      <dgm:prSet/>
      <dgm:spPr/>
      <dgm:t>
        <a:bodyPr/>
        <a:lstStyle/>
        <a:p>
          <a:endParaRPr lang="zh-TW" altLang="en-US"/>
        </a:p>
      </dgm:t>
    </dgm:pt>
    <dgm:pt modelId="{FE184B4A-D904-4F28-8493-7A449694361D}">
      <dgm:prSet phldrT="[文字]"/>
      <dgm:spPr/>
      <dgm:t>
        <a:bodyPr/>
        <a:lstStyle/>
        <a:p>
          <a:r>
            <a:rPr lang="en-US" altLang="zh-TW" dirty="0" smtClean="0"/>
            <a:t>Suggested limitation for recording network throughput: 360 </a:t>
          </a:r>
          <a:r>
            <a:rPr lang="en-US" altLang="zh-TW" dirty="0" smtClean="0"/>
            <a:t>Mbps.</a:t>
          </a:r>
          <a:endParaRPr lang="zh-TW" altLang="en-US" dirty="0"/>
        </a:p>
      </dgm:t>
    </dgm:pt>
    <dgm:pt modelId="{0297EA4C-95B3-4711-8395-FAC699D78788}" type="parTrans" cxnId="{9092BCC7-714F-4034-BD54-816CA600538B}">
      <dgm:prSet/>
      <dgm:spPr/>
      <dgm:t>
        <a:bodyPr/>
        <a:lstStyle/>
        <a:p>
          <a:endParaRPr lang="zh-TW" altLang="en-US"/>
        </a:p>
      </dgm:t>
    </dgm:pt>
    <dgm:pt modelId="{88C218D9-0758-4776-83A7-540B34EFA676}" type="sibTrans" cxnId="{9092BCC7-714F-4034-BD54-816CA600538B}">
      <dgm:prSet/>
      <dgm:spPr/>
      <dgm:t>
        <a:bodyPr/>
        <a:lstStyle/>
        <a:p>
          <a:endParaRPr lang="zh-TW" altLang="en-US"/>
        </a:p>
      </dgm:t>
    </dgm:pt>
    <dgm:pt modelId="{8A9556D1-5E06-4198-A1D6-048A6C882AF7}">
      <dgm:prSet phldrT="[文字]"/>
      <dgm:spPr/>
      <dgm:t>
        <a:bodyPr/>
        <a:lstStyle/>
        <a:p>
          <a:r>
            <a:rPr lang="it-IT" altLang="en-US" dirty="0" smtClean="0"/>
            <a:t>VS-2100 Pro+/4100 Pro+/6100 Pro+ series</a:t>
          </a:r>
          <a:endParaRPr lang="zh-TW" altLang="en-US" dirty="0"/>
        </a:p>
      </dgm:t>
    </dgm:pt>
    <dgm:pt modelId="{AE14323C-B8B6-4CB7-AFB9-963C12059D3D}" type="parTrans" cxnId="{DAD44E23-8737-491D-9B83-05B659B3DF19}">
      <dgm:prSet/>
      <dgm:spPr/>
      <dgm:t>
        <a:bodyPr/>
        <a:lstStyle/>
        <a:p>
          <a:endParaRPr lang="zh-TW" altLang="en-US"/>
        </a:p>
      </dgm:t>
    </dgm:pt>
    <dgm:pt modelId="{652C5DAD-9808-4DA3-B2CF-515838A803D9}" type="sibTrans" cxnId="{DAD44E23-8737-491D-9B83-05B659B3DF19}">
      <dgm:prSet/>
      <dgm:spPr/>
      <dgm:t>
        <a:bodyPr/>
        <a:lstStyle/>
        <a:p>
          <a:endParaRPr lang="zh-TW" altLang="en-US"/>
        </a:p>
      </dgm:t>
    </dgm:pt>
    <dgm:pt modelId="{9B6E5DD2-4A98-4562-AC6C-1A6C1D8D40C9}">
      <dgm:prSet phldrT="[文字]"/>
      <dgm:spPr/>
      <dgm:t>
        <a:bodyPr/>
        <a:lstStyle/>
        <a:p>
          <a:r>
            <a:rPr lang="en-US" altLang="zh-TW" dirty="0" smtClean="0"/>
            <a:t>Suggested </a:t>
          </a:r>
          <a:r>
            <a:rPr lang="en-US" altLang="zh-TW" dirty="0" smtClean="0"/>
            <a:t>limitation of recording network throughput: </a:t>
          </a:r>
          <a:r>
            <a:rPr lang="en-US" altLang="zh-TW" dirty="0" smtClean="0"/>
            <a:t>160 </a:t>
          </a:r>
          <a:r>
            <a:rPr lang="en-US" altLang="zh-TW" dirty="0" smtClean="0"/>
            <a:t>Mbps.</a:t>
          </a:r>
          <a:endParaRPr lang="zh-TW" altLang="en-US" dirty="0"/>
        </a:p>
      </dgm:t>
    </dgm:pt>
    <dgm:pt modelId="{579E010B-D777-4CDF-92B6-B0C24D053E4E}" type="parTrans" cxnId="{AAD5F210-8FEA-4803-8B5C-D7182C8520C5}">
      <dgm:prSet/>
      <dgm:spPr/>
      <dgm:t>
        <a:bodyPr/>
        <a:lstStyle/>
        <a:p>
          <a:endParaRPr lang="zh-TW" altLang="en-US"/>
        </a:p>
      </dgm:t>
    </dgm:pt>
    <dgm:pt modelId="{B1B2BAF4-024E-414E-AD51-2C2B0F9F973C}" type="sibTrans" cxnId="{AAD5F210-8FEA-4803-8B5C-D7182C8520C5}">
      <dgm:prSet/>
      <dgm:spPr/>
      <dgm:t>
        <a:bodyPr/>
        <a:lstStyle/>
        <a:p>
          <a:endParaRPr lang="zh-TW" altLang="en-US"/>
        </a:p>
      </dgm:t>
    </dgm:pt>
    <dgm:pt modelId="{5677FF30-72AE-4CFE-9F5F-680765A552EF}">
      <dgm:prSet phldrT="[文字]"/>
      <dgm:spPr/>
      <dgm:t>
        <a:bodyPr/>
        <a:lstStyle/>
        <a:p>
          <a:r>
            <a:rPr lang="en-US" altLang="zh-TW" dirty="0" smtClean="0"/>
            <a:t>VS-2000 Pro/4000 Pro/6000 Pro series</a:t>
          </a:r>
          <a:endParaRPr lang="zh-TW" altLang="en-US" dirty="0"/>
        </a:p>
      </dgm:t>
    </dgm:pt>
    <dgm:pt modelId="{000A09D2-2D59-42BE-9EE0-81B467428F09}" type="parTrans" cxnId="{764DD9BA-78E1-488F-94D4-5109A2F6BFCB}">
      <dgm:prSet/>
      <dgm:spPr/>
      <dgm:t>
        <a:bodyPr/>
        <a:lstStyle/>
        <a:p>
          <a:endParaRPr lang="zh-TW" altLang="en-US"/>
        </a:p>
      </dgm:t>
    </dgm:pt>
    <dgm:pt modelId="{77F3A70C-2B01-4693-A521-AB92AEACFFDE}" type="sibTrans" cxnId="{764DD9BA-78E1-488F-94D4-5109A2F6BFCB}">
      <dgm:prSet/>
      <dgm:spPr/>
      <dgm:t>
        <a:bodyPr/>
        <a:lstStyle/>
        <a:p>
          <a:endParaRPr lang="zh-TW" altLang="en-US"/>
        </a:p>
      </dgm:t>
    </dgm:pt>
    <dgm:pt modelId="{F87CC97A-3B66-4494-A77B-747366B69BBC}">
      <dgm:prSet phldrT="[文字]"/>
      <dgm:spPr/>
      <dgm:t>
        <a:bodyPr/>
        <a:lstStyle/>
        <a:p>
          <a:r>
            <a:rPr lang="en-US" altLang="zh-TW" dirty="0" smtClean="0"/>
            <a:t>Suggested </a:t>
          </a:r>
          <a:r>
            <a:rPr lang="en-US" altLang="zh-TW" dirty="0" smtClean="0"/>
            <a:t>limitation of recording network throughput: 90 Mbps.</a:t>
          </a:r>
          <a:endParaRPr lang="zh-TW" altLang="en-US" dirty="0"/>
        </a:p>
      </dgm:t>
    </dgm:pt>
    <dgm:pt modelId="{ED65649E-4472-4E29-A10D-58398E77A121}" type="parTrans" cxnId="{AD229E69-B179-461F-89D0-AD5DECF8CE74}">
      <dgm:prSet/>
      <dgm:spPr/>
      <dgm:t>
        <a:bodyPr/>
        <a:lstStyle/>
        <a:p>
          <a:endParaRPr lang="zh-TW" altLang="en-US"/>
        </a:p>
      </dgm:t>
    </dgm:pt>
    <dgm:pt modelId="{AFDB1188-A1C7-4245-A75F-80DFD217742B}" type="sibTrans" cxnId="{AD229E69-B179-461F-89D0-AD5DECF8CE74}">
      <dgm:prSet/>
      <dgm:spPr/>
      <dgm:t>
        <a:bodyPr/>
        <a:lstStyle/>
        <a:p>
          <a:endParaRPr lang="zh-TW" altLang="en-US"/>
        </a:p>
      </dgm:t>
    </dgm:pt>
    <dgm:pt modelId="{FFEE8862-C996-4BD4-910A-F5A04520E2FA}">
      <dgm:prSet phldrT="[文字]"/>
      <dgm:spPr/>
      <dgm:t>
        <a:bodyPr/>
        <a:lstStyle/>
        <a:p>
          <a:r>
            <a:rPr lang="en-US" altLang="zh-TW" dirty="0" smtClean="0"/>
            <a:t>One NVR to up to 4 NAS devices</a:t>
          </a:r>
          <a:endParaRPr lang="zh-TW" altLang="en-US" dirty="0"/>
        </a:p>
      </dgm:t>
    </dgm:pt>
    <dgm:pt modelId="{BDD91CDB-8D71-45B3-8659-92087ADD77D6}" type="parTrans" cxnId="{EE85AE28-0D7B-45FF-9F44-EBD4FA4F3EDF}">
      <dgm:prSet/>
      <dgm:spPr/>
      <dgm:t>
        <a:bodyPr/>
        <a:lstStyle/>
        <a:p>
          <a:endParaRPr lang="zh-TW" altLang="en-US"/>
        </a:p>
      </dgm:t>
    </dgm:pt>
    <dgm:pt modelId="{844AEEF4-799A-4005-A535-72C1BFCA6600}" type="sibTrans" cxnId="{EE85AE28-0D7B-45FF-9F44-EBD4FA4F3EDF}">
      <dgm:prSet/>
      <dgm:spPr/>
      <dgm:t>
        <a:bodyPr/>
        <a:lstStyle/>
        <a:p>
          <a:endParaRPr lang="zh-TW" altLang="en-US"/>
        </a:p>
      </dgm:t>
    </dgm:pt>
    <dgm:pt modelId="{11BD1A19-1A03-425A-B1D1-F8ECF8275143}">
      <dgm:prSet phldrT="[文字]"/>
      <dgm:spPr/>
      <dgm:t>
        <a:bodyPr/>
        <a:lstStyle/>
        <a:p>
          <a:r>
            <a:rPr lang="en-US" altLang="zh-TW" dirty="0" smtClean="0"/>
            <a:t>One NVR to up to 3 NAS devices</a:t>
          </a:r>
          <a:endParaRPr lang="zh-TW" altLang="en-US" dirty="0"/>
        </a:p>
      </dgm:t>
    </dgm:pt>
    <dgm:pt modelId="{4AEFEA96-248B-4794-909F-69FF2AC099C4}" type="parTrans" cxnId="{424F7089-2D8B-48A1-BCFF-B822841A2824}">
      <dgm:prSet/>
      <dgm:spPr/>
      <dgm:t>
        <a:bodyPr/>
        <a:lstStyle/>
        <a:p>
          <a:endParaRPr lang="zh-TW" altLang="en-US"/>
        </a:p>
      </dgm:t>
    </dgm:pt>
    <dgm:pt modelId="{6CE97773-DB9A-4416-8612-EBE05126604E}" type="sibTrans" cxnId="{424F7089-2D8B-48A1-BCFF-B822841A2824}">
      <dgm:prSet/>
      <dgm:spPr/>
      <dgm:t>
        <a:bodyPr/>
        <a:lstStyle/>
        <a:p>
          <a:endParaRPr lang="zh-TW" altLang="en-US"/>
        </a:p>
      </dgm:t>
    </dgm:pt>
    <dgm:pt modelId="{28743746-E1F2-40FB-8759-6B4ABC12F4B2}">
      <dgm:prSet phldrT="[文字]"/>
      <dgm:spPr/>
      <dgm:t>
        <a:bodyPr/>
        <a:lstStyle/>
        <a:p>
          <a:r>
            <a:rPr lang="en-US" altLang="zh-TW" dirty="0" smtClean="0"/>
            <a:t>One NVR to up to 2 NAS devices</a:t>
          </a:r>
          <a:endParaRPr lang="zh-TW" altLang="en-US" dirty="0"/>
        </a:p>
      </dgm:t>
    </dgm:pt>
    <dgm:pt modelId="{4F3B38B8-A949-4E3F-B253-8FB206B291D9}" type="parTrans" cxnId="{A2599E2E-C873-4EAC-8C28-5BE103D8195E}">
      <dgm:prSet/>
      <dgm:spPr/>
      <dgm:t>
        <a:bodyPr/>
        <a:lstStyle/>
        <a:p>
          <a:endParaRPr lang="zh-TW" altLang="en-US"/>
        </a:p>
      </dgm:t>
    </dgm:pt>
    <dgm:pt modelId="{EFC072C0-3391-4BC8-B3FA-95917F794259}" type="sibTrans" cxnId="{A2599E2E-C873-4EAC-8C28-5BE103D8195E}">
      <dgm:prSet/>
      <dgm:spPr/>
      <dgm:t>
        <a:bodyPr/>
        <a:lstStyle/>
        <a:p>
          <a:endParaRPr lang="zh-TW" altLang="en-US"/>
        </a:p>
      </dgm:t>
    </dgm:pt>
    <dgm:pt modelId="{B773A48E-E812-44B9-AD1E-C5C15457B136}" type="pres">
      <dgm:prSet presAssocID="{2925D59F-0E8E-4438-A094-CEE1959AF18C}" presName="Name0" presStyleCnt="0">
        <dgm:presLayoutVars>
          <dgm:dir/>
          <dgm:animLvl val="lvl"/>
          <dgm:resizeHandles val="exact"/>
        </dgm:presLayoutVars>
      </dgm:prSet>
      <dgm:spPr/>
      <dgm:t>
        <a:bodyPr/>
        <a:lstStyle/>
        <a:p>
          <a:endParaRPr lang="zh-TW" altLang="en-US"/>
        </a:p>
      </dgm:t>
    </dgm:pt>
    <dgm:pt modelId="{B1A594B1-6D4F-4266-A07A-79E6618BCC8A}" type="pres">
      <dgm:prSet presAssocID="{FFEDB825-D18F-48DB-ABCE-C351C07337CC}" presName="linNode" presStyleCnt="0"/>
      <dgm:spPr/>
    </dgm:pt>
    <dgm:pt modelId="{71F1B52F-986F-4092-8990-A92271F8FA52}" type="pres">
      <dgm:prSet presAssocID="{FFEDB825-D18F-48DB-ABCE-C351C07337CC}" presName="parentText" presStyleLbl="node1" presStyleIdx="0" presStyleCnt="3">
        <dgm:presLayoutVars>
          <dgm:chMax val="1"/>
          <dgm:bulletEnabled val="1"/>
        </dgm:presLayoutVars>
      </dgm:prSet>
      <dgm:spPr/>
      <dgm:t>
        <a:bodyPr/>
        <a:lstStyle/>
        <a:p>
          <a:endParaRPr lang="zh-TW" altLang="en-US"/>
        </a:p>
      </dgm:t>
    </dgm:pt>
    <dgm:pt modelId="{6A49B9BE-8F6D-4BA9-BC14-3BB18794164C}" type="pres">
      <dgm:prSet presAssocID="{FFEDB825-D18F-48DB-ABCE-C351C07337CC}" presName="descendantText" presStyleLbl="alignAccFollowNode1" presStyleIdx="0" presStyleCnt="3" custLinFactNeighborY="-2790">
        <dgm:presLayoutVars>
          <dgm:bulletEnabled val="1"/>
        </dgm:presLayoutVars>
      </dgm:prSet>
      <dgm:spPr/>
      <dgm:t>
        <a:bodyPr/>
        <a:lstStyle/>
        <a:p>
          <a:endParaRPr lang="zh-TW" altLang="en-US"/>
        </a:p>
      </dgm:t>
    </dgm:pt>
    <dgm:pt modelId="{419DE117-5E5D-4F64-8BE8-BF9FA4D202E3}" type="pres">
      <dgm:prSet presAssocID="{C946E88F-BA3A-4F48-BBFC-6CFE3FB976A6}" presName="sp" presStyleCnt="0"/>
      <dgm:spPr/>
    </dgm:pt>
    <dgm:pt modelId="{0D002918-5E4F-4105-881B-6A33FCCC6BB9}" type="pres">
      <dgm:prSet presAssocID="{8A9556D1-5E06-4198-A1D6-048A6C882AF7}" presName="linNode" presStyleCnt="0"/>
      <dgm:spPr/>
    </dgm:pt>
    <dgm:pt modelId="{11DC03BF-A159-4DBB-B717-312011E2EE1C}" type="pres">
      <dgm:prSet presAssocID="{8A9556D1-5E06-4198-A1D6-048A6C882AF7}" presName="parentText" presStyleLbl="node1" presStyleIdx="1" presStyleCnt="3">
        <dgm:presLayoutVars>
          <dgm:chMax val="1"/>
          <dgm:bulletEnabled val="1"/>
        </dgm:presLayoutVars>
      </dgm:prSet>
      <dgm:spPr/>
      <dgm:t>
        <a:bodyPr/>
        <a:lstStyle/>
        <a:p>
          <a:endParaRPr lang="zh-TW" altLang="en-US"/>
        </a:p>
      </dgm:t>
    </dgm:pt>
    <dgm:pt modelId="{BB59D5B8-7FFF-4C92-9EE7-4C5C7C3F42EA}" type="pres">
      <dgm:prSet presAssocID="{8A9556D1-5E06-4198-A1D6-048A6C882AF7}" presName="descendantText" presStyleLbl="alignAccFollowNode1" presStyleIdx="1" presStyleCnt="3">
        <dgm:presLayoutVars>
          <dgm:bulletEnabled val="1"/>
        </dgm:presLayoutVars>
      </dgm:prSet>
      <dgm:spPr/>
      <dgm:t>
        <a:bodyPr/>
        <a:lstStyle/>
        <a:p>
          <a:endParaRPr lang="zh-TW" altLang="en-US"/>
        </a:p>
      </dgm:t>
    </dgm:pt>
    <dgm:pt modelId="{23647F5B-9977-4EFB-A8D2-C016F14F4227}" type="pres">
      <dgm:prSet presAssocID="{652C5DAD-9808-4DA3-B2CF-515838A803D9}" presName="sp" presStyleCnt="0"/>
      <dgm:spPr/>
    </dgm:pt>
    <dgm:pt modelId="{2A9C1854-9553-44F6-B06D-02A245D5A0AF}" type="pres">
      <dgm:prSet presAssocID="{5677FF30-72AE-4CFE-9F5F-680765A552EF}" presName="linNode" presStyleCnt="0"/>
      <dgm:spPr/>
    </dgm:pt>
    <dgm:pt modelId="{2F1425A8-DE8F-4A81-A347-0844DE0DC81B}" type="pres">
      <dgm:prSet presAssocID="{5677FF30-72AE-4CFE-9F5F-680765A552EF}" presName="parentText" presStyleLbl="node1" presStyleIdx="2" presStyleCnt="3">
        <dgm:presLayoutVars>
          <dgm:chMax val="1"/>
          <dgm:bulletEnabled val="1"/>
        </dgm:presLayoutVars>
      </dgm:prSet>
      <dgm:spPr/>
      <dgm:t>
        <a:bodyPr/>
        <a:lstStyle/>
        <a:p>
          <a:endParaRPr lang="zh-TW" altLang="en-US"/>
        </a:p>
      </dgm:t>
    </dgm:pt>
    <dgm:pt modelId="{FAA5337A-1D14-40DA-AEC4-2BB5637683A9}" type="pres">
      <dgm:prSet presAssocID="{5677FF30-72AE-4CFE-9F5F-680765A552EF}" presName="descendantText" presStyleLbl="alignAccFollowNode1" presStyleIdx="2" presStyleCnt="3">
        <dgm:presLayoutVars>
          <dgm:bulletEnabled val="1"/>
        </dgm:presLayoutVars>
      </dgm:prSet>
      <dgm:spPr/>
      <dgm:t>
        <a:bodyPr/>
        <a:lstStyle/>
        <a:p>
          <a:endParaRPr lang="zh-TW" altLang="en-US"/>
        </a:p>
      </dgm:t>
    </dgm:pt>
  </dgm:ptLst>
  <dgm:cxnLst>
    <dgm:cxn modelId="{9092BCC7-714F-4034-BD54-816CA600538B}" srcId="{FFEDB825-D18F-48DB-ABCE-C351C07337CC}" destId="{FE184B4A-D904-4F28-8493-7A449694361D}" srcOrd="0" destOrd="0" parTransId="{0297EA4C-95B3-4711-8395-FAC699D78788}" sibTransId="{88C218D9-0758-4776-83A7-540B34EFA676}"/>
    <dgm:cxn modelId="{DAD44E23-8737-491D-9B83-05B659B3DF19}" srcId="{2925D59F-0E8E-4438-A094-CEE1959AF18C}" destId="{8A9556D1-5E06-4198-A1D6-048A6C882AF7}" srcOrd="1" destOrd="0" parTransId="{AE14323C-B8B6-4CB7-AFB9-963C12059D3D}" sibTransId="{652C5DAD-9808-4DA3-B2CF-515838A803D9}"/>
    <dgm:cxn modelId="{424F7089-2D8B-48A1-BCFF-B822841A2824}" srcId="{8A9556D1-5E06-4198-A1D6-048A6C882AF7}" destId="{11BD1A19-1A03-425A-B1D1-F8ECF8275143}" srcOrd="1" destOrd="0" parTransId="{4AEFEA96-248B-4794-909F-69FF2AC099C4}" sibTransId="{6CE97773-DB9A-4416-8612-EBE05126604E}"/>
    <dgm:cxn modelId="{2B93D696-3684-441E-9CBE-FF4A0E21A554}" type="presOf" srcId="{FFEDB825-D18F-48DB-ABCE-C351C07337CC}" destId="{71F1B52F-986F-4092-8990-A92271F8FA52}" srcOrd="0" destOrd="0" presId="urn:microsoft.com/office/officeart/2005/8/layout/vList5"/>
    <dgm:cxn modelId="{AAD5F210-8FEA-4803-8B5C-D7182C8520C5}" srcId="{8A9556D1-5E06-4198-A1D6-048A6C882AF7}" destId="{9B6E5DD2-4A98-4562-AC6C-1A6C1D8D40C9}" srcOrd="0" destOrd="0" parTransId="{579E010B-D777-4CDF-92B6-B0C24D053E4E}" sibTransId="{B1B2BAF4-024E-414E-AD51-2C2B0F9F973C}"/>
    <dgm:cxn modelId="{FE07CBE4-D3C4-4660-A7C9-68894D4A3C60}" type="presOf" srcId="{5677FF30-72AE-4CFE-9F5F-680765A552EF}" destId="{2F1425A8-DE8F-4A81-A347-0844DE0DC81B}" srcOrd="0" destOrd="0" presId="urn:microsoft.com/office/officeart/2005/8/layout/vList5"/>
    <dgm:cxn modelId="{764DD9BA-78E1-488F-94D4-5109A2F6BFCB}" srcId="{2925D59F-0E8E-4438-A094-CEE1959AF18C}" destId="{5677FF30-72AE-4CFE-9F5F-680765A552EF}" srcOrd="2" destOrd="0" parTransId="{000A09D2-2D59-42BE-9EE0-81B467428F09}" sibTransId="{77F3A70C-2B01-4693-A521-AB92AEACFFDE}"/>
    <dgm:cxn modelId="{03285805-FB19-45A4-BA20-E09A2E15FD99}" type="presOf" srcId="{8A9556D1-5E06-4198-A1D6-048A6C882AF7}" destId="{11DC03BF-A159-4DBB-B717-312011E2EE1C}" srcOrd="0" destOrd="0" presId="urn:microsoft.com/office/officeart/2005/8/layout/vList5"/>
    <dgm:cxn modelId="{04CEDDB7-5046-4063-966E-ED92327A577B}" type="presOf" srcId="{FFEE8862-C996-4BD4-910A-F5A04520E2FA}" destId="{6A49B9BE-8F6D-4BA9-BC14-3BB18794164C}" srcOrd="0" destOrd="1" presId="urn:microsoft.com/office/officeart/2005/8/layout/vList5"/>
    <dgm:cxn modelId="{6DD1CAC7-D181-4759-8E3A-23D0A9F69E80}" type="presOf" srcId="{28743746-E1F2-40FB-8759-6B4ABC12F4B2}" destId="{FAA5337A-1D14-40DA-AEC4-2BB5637683A9}" srcOrd="0" destOrd="1" presId="urn:microsoft.com/office/officeart/2005/8/layout/vList5"/>
    <dgm:cxn modelId="{813D7693-9833-4D95-A033-A87CAFD9D807}" type="presOf" srcId="{9B6E5DD2-4A98-4562-AC6C-1A6C1D8D40C9}" destId="{BB59D5B8-7FFF-4C92-9EE7-4C5C7C3F42EA}" srcOrd="0" destOrd="0" presId="urn:microsoft.com/office/officeart/2005/8/layout/vList5"/>
    <dgm:cxn modelId="{AD229E69-B179-461F-89D0-AD5DECF8CE74}" srcId="{5677FF30-72AE-4CFE-9F5F-680765A552EF}" destId="{F87CC97A-3B66-4494-A77B-747366B69BBC}" srcOrd="0" destOrd="0" parTransId="{ED65649E-4472-4E29-A10D-58398E77A121}" sibTransId="{AFDB1188-A1C7-4245-A75F-80DFD217742B}"/>
    <dgm:cxn modelId="{029A94FA-98E8-4D18-9E40-D53A0BA68B6D}" srcId="{2925D59F-0E8E-4438-A094-CEE1959AF18C}" destId="{FFEDB825-D18F-48DB-ABCE-C351C07337CC}" srcOrd="0" destOrd="0" parTransId="{5745C561-0A86-49CE-B1BA-94795B2771CC}" sibTransId="{C946E88F-BA3A-4F48-BBFC-6CFE3FB976A6}"/>
    <dgm:cxn modelId="{142126D1-9EA8-4CA9-83F0-1E0A8C52AD1B}" type="presOf" srcId="{11BD1A19-1A03-425A-B1D1-F8ECF8275143}" destId="{BB59D5B8-7FFF-4C92-9EE7-4C5C7C3F42EA}" srcOrd="0" destOrd="1" presId="urn:microsoft.com/office/officeart/2005/8/layout/vList5"/>
    <dgm:cxn modelId="{EE85AE28-0D7B-45FF-9F44-EBD4FA4F3EDF}" srcId="{FFEDB825-D18F-48DB-ABCE-C351C07337CC}" destId="{FFEE8862-C996-4BD4-910A-F5A04520E2FA}" srcOrd="1" destOrd="0" parTransId="{BDD91CDB-8D71-45B3-8659-92087ADD77D6}" sibTransId="{844AEEF4-799A-4005-A535-72C1BFCA6600}"/>
    <dgm:cxn modelId="{5A58BB62-27CB-4439-AB66-72859D7BEA43}" type="presOf" srcId="{F87CC97A-3B66-4494-A77B-747366B69BBC}" destId="{FAA5337A-1D14-40DA-AEC4-2BB5637683A9}" srcOrd="0" destOrd="0" presId="urn:microsoft.com/office/officeart/2005/8/layout/vList5"/>
    <dgm:cxn modelId="{39771410-C75E-4355-9506-4C7281B02448}" type="presOf" srcId="{2925D59F-0E8E-4438-A094-CEE1959AF18C}" destId="{B773A48E-E812-44B9-AD1E-C5C15457B136}" srcOrd="0" destOrd="0" presId="urn:microsoft.com/office/officeart/2005/8/layout/vList5"/>
    <dgm:cxn modelId="{8545E26C-23D3-4325-9064-FC8A8FE9D2C6}" type="presOf" srcId="{FE184B4A-D904-4F28-8493-7A449694361D}" destId="{6A49B9BE-8F6D-4BA9-BC14-3BB18794164C}" srcOrd="0" destOrd="0" presId="urn:microsoft.com/office/officeart/2005/8/layout/vList5"/>
    <dgm:cxn modelId="{A2599E2E-C873-4EAC-8C28-5BE103D8195E}" srcId="{5677FF30-72AE-4CFE-9F5F-680765A552EF}" destId="{28743746-E1F2-40FB-8759-6B4ABC12F4B2}" srcOrd="1" destOrd="0" parTransId="{4F3B38B8-A949-4E3F-B253-8FB206B291D9}" sibTransId="{EFC072C0-3391-4BC8-B3FA-95917F794259}"/>
    <dgm:cxn modelId="{7FAB9E5D-3401-4B8F-A800-C760AFB1043A}" type="presParOf" srcId="{B773A48E-E812-44B9-AD1E-C5C15457B136}" destId="{B1A594B1-6D4F-4266-A07A-79E6618BCC8A}" srcOrd="0" destOrd="0" presId="urn:microsoft.com/office/officeart/2005/8/layout/vList5"/>
    <dgm:cxn modelId="{36635B16-A5E1-47DC-A55F-698085ECCF54}" type="presParOf" srcId="{B1A594B1-6D4F-4266-A07A-79E6618BCC8A}" destId="{71F1B52F-986F-4092-8990-A92271F8FA52}" srcOrd="0" destOrd="0" presId="urn:microsoft.com/office/officeart/2005/8/layout/vList5"/>
    <dgm:cxn modelId="{041F40EF-54DA-4231-8329-74FA097FE990}" type="presParOf" srcId="{B1A594B1-6D4F-4266-A07A-79E6618BCC8A}" destId="{6A49B9BE-8F6D-4BA9-BC14-3BB18794164C}" srcOrd="1" destOrd="0" presId="urn:microsoft.com/office/officeart/2005/8/layout/vList5"/>
    <dgm:cxn modelId="{FE8CF61F-3068-4F05-99BC-C4827283B030}" type="presParOf" srcId="{B773A48E-E812-44B9-AD1E-C5C15457B136}" destId="{419DE117-5E5D-4F64-8BE8-BF9FA4D202E3}" srcOrd="1" destOrd="0" presId="urn:microsoft.com/office/officeart/2005/8/layout/vList5"/>
    <dgm:cxn modelId="{6387931C-F8A9-429D-B7D4-3644C8CAAAF5}" type="presParOf" srcId="{B773A48E-E812-44B9-AD1E-C5C15457B136}" destId="{0D002918-5E4F-4105-881B-6A33FCCC6BB9}" srcOrd="2" destOrd="0" presId="urn:microsoft.com/office/officeart/2005/8/layout/vList5"/>
    <dgm:cxn modelId="{18CB3588-97B1-4554-9146-87B92266FBCA}" type="presParOf" srcId="{0D002918-5E4F-4105-881B-6A33FCCC6BB9}" destId="{11DC03BF-A159-4DBB-B717-312011E2EE1C}" srcOrd="0" destOrd="0" presId="urn:microsoft.com/office/officeart/2005/8/layout/vList5"/>
    <dgm:cxn modelId="{A60D5CB6-4D4C-4E17-8B9B-CAAA34A57483}" type="presParOf" srcId="{0D002918-5E4F-4105-881B-6A33FCCC6BB9}" destId="{BB59D5B8-7FFF-4C92-9EE7-4C5C7C3F42EA}" srcOrd="1" destOrd="0" presId="urn:microsoft.com/office/officeart/2005/8/layout/vList5"/>
    <dgm:cxn modelId="{9B60C6B8-54A6-4687-9CDA-1776460C597A}" type="presParOf" srcId="{B773A48E-E812-44B9-AD1E-C5C15457B136}" destId="{23647F5B-9977-4EFB-A8D2-C016F14F4227}" srcOrd="3" destOrd="0" presId="urn:microsoft.com/office/officeart/2005/8/layout/vList5"/>
    <dgm:cxn modelId="{734E8B24-3124-4B1A-8ECA-D9910A91C10C}" type="presParOf" srcId="{B773A48E-E812-44B9-AD1E-C5C15457B136}" destId="{2A9C1854-9553-44F6-B06D-02A245D5A0AF}" srcOrd="4" destOrd="0" presId="urn:microsoft.com/office/officeart/2005/8/layout/vList5"/>
    <dgm:cxn modelId="{C361B2AA-44CA-4447-8B73-0CF66DB652B5}" type="presParOf" srcId="{2A9C1854-9553-44F6-B06D-02A245D5A0AF}" destId="{2F1425A8-DE8F-4A81-A347-0844DE0DC81B}" srcOrd="0" destOrd="0" presId="urn:microsoft.com/office/officeart/2005/8/layout/vList5"/>
    <dgm:cxn modelId="{E8204FC3-C118-48BA-8B6E-DA8C0630E064}" type="presParOf" srcId="{2A9C1854-9553-44F6-B06D-02A245D5A0AF}" destId="{FAA5337A-1D14-40DA-AEC4-2BB5637683A9}"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544792-123D-443F-AE5C-3FB075B1EEBF}"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043945D9-29F0-41CD-BB66-0FAE024F2886}">
      <dgm:prSet phldrT="[文字]" custT="1"/>
      <dgm:spPr/>
      <dgm:t>
        <a:bodyPr/>
        <a:lstStyle/>
        <a:p>
          <a:r>
            <a:rPr lang="en-US" altLang="zh-TW" sz="1200" dirty="0" smtClean="0"/>
            <a:t>Compatible with a </a:t>
          </a:r>
          <a:r>
            <a:rPr lang="en-US" altLang="zh-TW" sz="1200" dirty="0" smtClean="0">
              <a:solidFill>
                <a:srgbClr val="0070C0"/>
              </a:solidFill>
            </a:rPr>
            <a:t>broad range of IP cameras</a:t>
          </a:r>
          <a:endParaRPr lang="en-US" sz="1200" dirty="0"/>
        </a:p>
      </dgm:t>
    </dgm:pt>
    <dgm:pt modelId="{F0B225C6-3493-43EA-9DB2-3EE9460B2594}" type="parTrans" cxnId="{E611D4F9-829A-48F0-BFD3-C06074199CAC}">
      <dgm:prSet/>
      <dgm:spPr/>
      <dgm:t>
        <a:bodyPr/>
        <a:lstStyle/>
        <a:p>
          <a:endParaRPr lang="en-US"/>
        </a:p>
      </dgm:t>
    </dgm:pt>
    <dgm:pt modelId="{A578FAFC-F431-4E9D-A9F8-D6B2B45D686A}" type="sibTrans" cxnId="{E611D4F9-829A-48F0-BFD3-C06074199CAC}">
      <dgm:prSet/>
      <dgm:spPr/>
      <dgm:t>
        <a:bodyPr/>
        <a:lstStyle/>
        <a:p>
          <a:endParaRPr lang="en-US"/>
        </a:p>
      </dgm:t>
    </dgm:pt>
    <dgm:pt modelId="{67B6E65E-ADEE-4F45-B68A-B8AD44281A7A}">
      <dgm:prSet phldrT="[文字]" custT="1"/>
      <dgm:spPr/>
      <dgm:t>
        <a:bodyPr/>
        <a:lstStyle/>
        <a:p>
          <a:r>
            <a:rPr lang="en-US" altLang="zh-TW" sz="1200" dirty="0" smtClean="0">
              <a:solidFill>
                <a:srgbClr val="0070C0"/>
              </a:solidFill>
            </a:rPr>
            <a:t>World’s first Linux-based NVR with HD local display </a:t>
          </a:r>
          <a:br>
            <a:rPr lang="en-US" altLang="zh-TW" sz="1200" dirty="0" smtClean="0">
              <a:solidFill>
                <a:srgbClr val="0070C0"/>
              </a:solidFill>
            </a:rPr>
          </a:br>
          <a:r>
            <a:rPr lang="en-US" altLang="zh-TW" sz="1200" dirty="0" smtClean="0"/>
            <a:t>(</a:t>
          </a:r>
          <a:r>
            <a:rPr lang="en-US" altLang="zh-TW" sz="1200" dirty="0" err="1" smtClean="0"/>
            <a:t>VioStor</a:t>
          </a:r>
          <a:r>
            <a:rPr lang="en-US" altLang="zh-TW" sz="1200" dirty="0" smtClean="0"/>
            <a:t> Pro(+) series)</a:t>
          </a:r>
          <a:endParaRPr lang="en-US" sz="1200" dirty="0"/>
        </a:p>
      </dgm:t>
    </dgm:pt>
    <dgm:pt modelId="{163EB5AD-FE80-49B9-8D0B-35B337E6FF07}" type="parTrans" cxnId="{75B31135-B2E2-48B2-8B41-AE7B17EDF18D}">
      <dgm:prSet/>
      <dgm:spPr/>
      <dgm:t>
        <a:bodyPr/>
        <a:lstStyle/>
        <a:p>
          <a:endParaRPr lang="en-US"/>
        </a:p>
      </dgm:t>
    </dgm:pt>
    <dgm:pt modelId="{AD6BC126-61DC-444D-AEE1-E4DC264F6C5F}" type="sibTrans" cxnId="{75B31135-B2E2-48B2-8B41-AE7B17EDF18D}">
      <dgm:prSet/>
      <dgm:spPr/>
      <dgm:t>
        <a:bodyPr/>
        <a:lstStyle/>
        <a:p>
          <a:endParaRPr lang="en-US"/>
        </a:p>
      </dgm:t>
    </dgm:pt>
    <dgm:pt modelId="{31C67CD9-F5DE-4E16-8213-2A2720AB3445}">
      <dgm:prSet phldrT="[文字]" custT="1"/>
      <dgm:spPr/>
      <dgm:t>
        <a:bodyPr/>
        <a:lstStyle/>
        <a:p>
          <a:r>
            <a:rPr lang="en-US" altLang="zh-TW" sz="1200" dirty="0" smtClean="0"/>
            <a:t>QNAP Surveillance Client for Windows and Mac</a:t>
          </a:r>
          <a:endParaRPr lang="en-US" sz="1200" dirty="0"/>
        </a:p>
      </dgm:t>
    </dgm:pt>
    <dgm:pt modelId="{25FC083C-A08B-496E-969E-4EF486A333D8}" type="parTrans" cxnId="{71FA29DD-F976-4F19-9BAC-55FB195E7EF5}">
      <dgm:prSet/>
      <dgm:spPr/>
      <dgm:t>
        <a:bodyPr/>
        <a:lstStyle/>
        <a:p>
          <a:endParaRPr lang="en-US"/>
        </a:p>
      </dgm:t>
    </dgm:pt>
    <dgm:pt modelId="{952F31B1-DAC2-4C67-8817-3E664F199AB9}" type="sibTrans" cxnId="{71FA29DD-F976-4F19-9BAC-55FB195E7EF5}">
      <dgm:prSet/>
      <dgm:spPr/>
      <dgm:t>
        <a:bodyPr/>
        <a:lstStyle/>
        <a:p>
          <a:endParaRPr lang="en-US"/>
        </a:p>
      </dgm:t>
    </dgm:pt>
    <dgm:pt modelId="{B3991341-B077-4A68-BFE9-46DC09ED1B10}">
      <dgm:prSet custT="1"/>
      <dgm:spPr/>
      <dgm:t>
        <a:bodyPr/>
        <a:lstStyle/>
        <a:p>
          <a:r>
            <a:rPr lang="en-US" altLang="zh-TW" sz="1200" dirty="0" smtClean="0"/>
            <a:t>Intelligent Video Analytics (IVA) for fast video search</a:t>
          </a:r>
        </a:p>
      </dgm:t>
    </dgm:pt>
    <dgm:pt modelId="{3F8D5F4E-1F68-4439-8D15-99E19C49DDA5}" type="parTrans" cxnId="{0FC6A7E8-5A86-4F06-80F1-77658EA6A9A5}">
      <dgm:prSet/>
      <dgm:spPr/>
      <dgm:t>
        <a:bodyPr/>
        <a:lstStyle/>
        <a:p>
          <a:endParaRPr lang="en-US"/>
        </a:p>
      </dgm:t>
    </dgm:pt>
    <dgm:pt modelId="{D97C73F9-8FB2-43BD-B2CD-628CE35F0CCB}" type="sibTrans" cxnId="{0FC6A7E8-5A86-4F06-80F1-77658EA6A9A5}">
      <dgm:prSet/>
      <dgm:spPr/>
      <dgm:t>
        <a:bodyPr/>
        <a:lstStyle/>
        <a:p>
          <a:endParaRPr lang="en-US"/>
        </a:p>
      </dgm:t>
    </dgm:pt>
    <dgm:pt modelId="{1130AFB4-11CB-4D9B-AFD4-497BD253A52F}">
      <dgm:prSet custT="1"/>
      <dgm:spPr/>
      <dgm:t>
        <a:bodyPr/>
        <a:lstStyle/>
        <a:p>
          <a:r>
            <a:rPr lang="en-US" altLang="zh-TW" sz="1200" dirty="0" smtClean="0"/>
            <a:t>Live view on mobile devices by </a:t>
          </a:r>
          <a:r>
            <a:rPr lang="en-US" altLang="zh-TW" sz="1200" dirty="0" err="1" smtClean="0"/>
            <a:t>VMobile</a:t>
          </a:r>
          <a:endParaRPr lang="en-US" altLang="zh-TW" sz="1200" dirty="0" smtClean="0"/>
        </a:p>
      </dgm:t>
    </dgm:pt>
    <dgm:pt modelId="{35A7D11A-8122-442F-8A53-A0B0187BFE47}" type="parTrans" cxnId="{54959477-19E6-4BFF-945C-1F8C5DC64D53}">
      <dgm:prSet/>
      <dgm:spPr/>
      <dgm:t>
        <a:bodyPr/>
        <a:lstStyle/>
        <a:p>
          <a:endParaRPr lang="en-US"/>
        </a:p>
      </dgm:t>
    </dgm:pt>
    <dgm:pt modelId="{35493376-86D2-4F08-9281-2F9B508CC0C4}" type="sibTrans" cxnId="{54959477-19E6-4BFF-945C-1F8C5DC64D53}">
      <dgm:prSet/>
      <dgm:spPr/>
      <dgm:t>
        <a:bodyPr/>
        <a:lstStyle/>
        <a:p>
          <a:endParaRPr lang="en-US"/>
        </a:p>
      </dgm:t>
    </dgm:pt>
    <dgm:pt modelId="{0CDF175D-8E10-42F2-864A-7E54A9592068}">
      <dgm:prSet custT="1"/>
      <dgm:spPr/>
      <dgm:t>
        <a:bodyPr/>
        <a:lstStyle/>
        <a:p>
          <a:r>
            <a:rPr lang="en-US" altLang="zh-TW" sz="1200" dirty="0" smtClean="0"/>
            <a:t>Green NVR solution</a:t>
          </a:r>
        </a:p>
      </dgm:t>
    </dgm:pt>
    <dgm:pt modelId="{BA09155F-D3A3-4D17-B8F1-7E198576CDAD}" type="parTrans" cxnId="{45C63202-A1A9-4F0B-9BEC-CB4288BF8DF8}">
      <dgm:prSet/>
      <dgm:spPr/>
      <dgm:t>
        <a:bodyPr/>
        <a:lstStyle/>
        <a:p>
          <a:endParaRPr lang="en-US"/>
        </a:p>
      </dgm:t>
    </dgm:pt>
    <dgm:pt modelId="{AAECD5E4-30C7-46BE-B4E0-3D5B10E05741}" type="sibTrans" cxnId="{45C63202-A1A9-4F0B-9BEC-CB4288BF8DF8}">
      <dgm:prSet/>
      <dgm:spPr/>
      <dgm:t>
        <a:bodyPr/>
        <a:lstStyle/>
        <a:p>
          <a:endParaRPr lang="en-US"/>
        </a:p>
      </dgm:t>
    </dgm:pt>
    <dgm:pt modelId="{E04108A0-BE3F-4CAA-8CDC-001B6E5861A6}">
      <dgm:prSet custT="1"/>
      <dgm:spPr/>
      <dgm:t>
        <a:bodyPr/>
        <a:lstStyle/>
        <a:p>
          <a:r>
            <a:rPr lang="en-US" altLang="zh-TW" sz="1200" dirty="0" smtClean="0"/>
            <a:t>Advanced event management for event handling</a:t>
          </a:r>
        </a:p>
      </dgm:t>
    </dgm:pt>
    <dgm:pt modelId="{F3DCB450-609B-40E2-9AB0-6815D8F17631}" type="parTrans" cxnId="{8DABFD8A-6449-4253-AEC6-0B3C9D550156}">
      <dgm:prSet/>
      <dgm:spPr/>
      <dgm:t>
        <a:bodyPr/>
        <a:lstStyle/>
        <a:p>
          <a:endParaRPr lang="zh-TW" altLang="en-US"/>
        </a:p>
      </dgm:t>
    </dgm:pt>
    <dgm:pt modelId="{5733D254-E6A1-429B-BE5F-89EC7671993D}" type="sibTrans" cxnId="{8DABFD8A-6449-4253-AEC6-0B3C9D550156}">
      <dgm:prSet/>
      <dgm:spPr/>
      <dgm:t>
        <a:bodyPr/>
        <a:lstStyle/>
        <a:p>
          <a:endParaRPr lang="zh-TW" altLang="en-US"/>
        </a:p>
      </dgm:t>
    </dgm:pt>
    <dgm:pt modelId="{D90DD9D7-5DA6-455D-8B95-04D52213811A}">
      <dgm:prSet phldrT="[文字]" custT="1"/>
      <dgm:spPr/>
      <dgm:t>
        <a:bodyPr/>
        <a:lstStyle/>
        <a:p>
          <a:r>
            <a:rPr lang="en-US" altLang="zh-TW" sz="1200" dirty="0" smtClean="0">
              <a:solidFill>
                <a:srgbClr val="0070C0"/>
              </a:solidFill>
            </a:rPr>
            <a:t>128-channel monitoring from multiple </a:t>
          </a:r>
          <a:r>
            <a:rPr lang="en-US" altLang="zh-TW" sz="1200" dirty="0" err="1" smtClean="0">
              <a:solidFill>
                <a:srgbClr val="0070C0"/>
              </a:solidFill>
            </a:rPr>
            <a:t>VioStor</a:t>
          </a:r>
          <a:r>
            <a:rPr lang="en-US" altLang="zh-TW" sz="1200" dirty="0" smtClean="0">
              <a:solidFill>
                <a:srgbClr val="0070C0"/>
              </a:solidFill>
            </a:rPr>
            <a:t> NVR servers</a:t>
          </a:r>
          <a:endParaRPr lang="en-US" sz="1200" dirty="0"/>
        </a:p>
      </dgm:t>
    </dgm:pt>
    <dgm:pt modelId="{C0FCC485-7DAF-468A-93B2-0A8857584168}" type="parTrans" cxnId="{117AB356-3FE8-413C-A4C4-9FE2C7E79F45}">
      <dgm:prSet/>
      <dgm:spPr/>
      <dgm:t>
        <a:bodyPr/>
        <a:lstStyle/>
        <a:p>
          <a:endParaRPr lang="zh-TW" altLang="en-US"/>
        </a:p>
      </dgm:t>
    </dgm:pt>
    <dgm:pt modelId="{B4EE7D09-153D-4722-9796-5D5C98718C6D}" type="sibTrans" cxnId="{117AB356-3FE8-413C-A4C4-9FE2C7E79F45}">
      <dgm:prSet/>
      <dgm:spPr/>
      <dgm:t>
        <a:bodyPr/>
        <a:lstStyle/>
        <a:p>
          <a:endParaRPr lang="zh-TW" altLang="en-US"/>
        </a:p>
      </dgm:t>
    </dgm:pt>
    <dgm:pt modelId="{96218588-B933-40E4-8298-A9B1F8377CDE}">
      <dgm:prSet custT="1"/>
      <dgm:spPr/>
      <dgm:t>
        <a:bodyPr/>
        <a:lstStyle/>
        <a:p>
          <a:r>
            <a:rPr lang="en-US" altLang="zh-TW" sz="1200" dirty="0" smtClean="0"/>
            <a:t>Megapixel recording</a:t>
          </a:r>
          <a:r>
            <a:rPr lang="zh-TW" altLang="en-US" sz="1200" dirty="0" smtClean="0"/>
            <a:t> </a:t>
          </a:r>
          <a:r>
            <a:rPr lang="en-US" altLang="zh-TW" sz="1200" dirty="0" smtClean="0"/>
            <a:t/>
          </a:r>
          <a:br>
            <a:rPr lang="en-US" altLang="zh-TW" sz="1200" dirty="0" smtClean="0"/>
          </a:br>
          <a:r>
            <a:rPr lang="en-US" altLang="zh-TW" sz="1200" dirty="0" smtClean="0"/>
            <a:t>(up to 10-megapixel camera)</a:t>
          </a:r>
        </a:p>
      </dgm:t>
    </dgm:pt>
    <dgm:pt modelId="{E6ADCCE3-38A6-4811-BD4E-4C5E43A19B14}" type="parTrans" cxnId="{EA4154A3-4CA3-45E5-99A7-F97B74621B0A}">
      <dgm:prSet/>
      <dgm:spPr/>
      <dgm:t>
        <a:bodyPr/>
        <a:lstStyle/>
        <a:p>
          <a:endParaRPr lang="zh-TW" altLang="en-US"/>
        </a:p>
      </dgm:t>
    </dgm:pt>
    <dgm:pt modelId="{D3C2D3B4-D784-4644-9A05-89D6CFDB490F}" type="sibTrans" cxnId="{EA4154A3-4CA3-45E5-99A7-F97B74621B0A}">
      <dgm:prSet/>
      <dgm:spPr/>
      <dgm:t>
        <a:bodyPr/>
        <a:lstStyle/>
        <a:p>
          <a:endParaRPr lang="zh-TW" altLang="en-US"/>
        </a:p>
      </dgm:t>
    </dgm:pt>
    <dgm:pt modelId="{D0988588-2DA7-4319-8FB4-9F8B5582FD4D}">
      <dgm:prSet custT="1"/>
      <dgm:spPr/>
      <dgm:t>
        <a:bodyPr/>
        <a:lstStyle/>
        <a:p>
          <a:r>
            <a:rPr lang="en-US" altLang="zh-TW" sz="1200" dirty="0" smtClean="0"/>
            <a:t>Fisheye </a:t>
          </a:r>
          <a:r>
            <a:rPr lang="en-US" altLang="zh-TW" sz="1200" dirty="0" err="1" smtClean="0"/>
            <a:t>dewarping</a:t>
          </a:r>
          <a:r>
            <a:rPr lang="en-US" altLang="zh-TW" sz="1200" dirty="0" smtClean="0"/>
            <a:t> support</a:t>
          </a:r>
        </a:p>
      </dgm:t>
    </dgm:pt>
    <dgm:pt modelId="{ACCD66E6-6D88-45B3-97A4-C43931726D3E}" type="parTrans" cxnId="{05550C09-C6A4-415B-82CF-96A879C35EC5}">
      <dgm:prSet/>
      <dgm:spPr/>
      <dgm:t>
        <a:bodyPr/>
        <a:lstStyle/>
        <a:p>
          <a:endParaRPr lang="zh-TW" altLang="en-US"/>
        </a:p>
      </dgm:t>
    </dgm:pt>
    <dgm:pt modelId="{0BD1EBE7-A244-458A-A3B5-EA4356292EDE}" type="sibTrans" cxnId="{05550C09-C6A4-415B-82CF-96A879C35EC5}">
      <dgm:prSet/>
      <dgm:spPr/>
      <dgm:t>
        <a:bodyPr/>
        <a:lstStyle/>
        <a:p>
          <a:endParaRPr lang="zh-TW" altLang="en-US"/>
        </a:p>
      </dgm:t>
    </dgm:pt>
    <dgm:pt modelId="{DE8A3FE9-3F2E-4F6F-93F1-47884BD6E614}" type="pres">
      <dgm:prSet presAssocID="{04544792-123D-443F-AE5C-3FB075B1EEBF}" presName="Name0" presStyleCnt="0">
        <dgm:presLayoutVars>
          <dgm:dir/>
          <dgm:resizeHandles val="exact"/>
        </dgm:presLayoutVars>
      </dgm:prSet>
      <dgm:spPr/>
      <dgm:t>
        <a:bodyPr/>
        <a:lstStyle/>
        <a:p>
          <a:endParaRPr lang="en-US"/>
        </a:p>
      </dgm:t>
    </dgm:pt>
    <dgm:pt modelId="{603A9EBD-573A-41CD-ACB0-1D4F27A32E1C}" type="pres">
      <dgm:prSet presAssocID="{043945D9-29F0-41CD-BB66-0FAE024F2886}" presName="compNode" presStyleCnt="0"/>
      <dgm:spPr/>
    </dgm:pt>
    <dgm:pt modelId="{8DEE0FC1-F063-4AE6-8F45-8BC588E4CC62}" type="pres">
      <dgm:prSet presAssocID="{043945D9-29F0-41CD-BB66-0FAE024F2886}" presName="pictRect" presStyleLbl="node1" presStyleIdx="0" presStyleCnt="10"/>
      <dgm:spPr>
        <a:noFill/>
        <a:ln>
          <a:solidFill>
            <a:schemeClr val="tx2"/>
          </a:solidFill>
        </a:ln>
      </dgm:spPr>
      <dgm:t>
        <a:bodyPr/>
        <a:lstStyle/>
        <a:p>
          <a:endParaRPr lang="en-US"/>
        </a:p>
      </dgm:t>
    </dgm:pt>
    <dgm:pt modelId="{E7DD0D98-46A7-4A62-9A78-3F7170FD705C}" type="pres">
      <dgm:prSet presAssocID="{043945D9-29F0-41CD-BB66-0FAE024F2886}" presName="textRect" presStyleLbl="revTx" presStyleIdx="0" presStyleCnt="10">
        <dgm:presLayoutVars>
          <dgm:bulletEnabled val="1"/>
        </dgm:presLayoutVars>
      </dgm:prSet>
      <dgm:spPr/>
      <dgm:t>
        <a:bodyPr/>
        <a:lstStyle/>
        <a:p>
          <a:endParaRPr lang="en-US"/>
        </a:p>
      </dgm:t>
    </dgm:pt>
    <dgm:pt modelId="{D5D76875-1F23-4B36-9227-87D5DCBDA489}" type="pres">
      <dgm:prSet presAssocID="{A578FAFC-F431-4E9D-A9F8-D6B2B45D686A}" presName="sibTrans" presStyleLbl="sibTrans2D1" presStyleIdx="0" presStyleCnt="0"/>
      <dgm:spPr/>
      <dgm:t>
        <a:bodyPr/>
        <a:lstStyle/>
        <a:p>
          <a:endParaRPr lang="en-US"/>
        </a:p>
      </dgm:t>
    </dgm:pt>
    <dgm:pt modelId="{D413118D-26C9-4DF1-8674-C746A5D23FA4}" type="pres">
      <dgm:prSet presAssocID="{67B6E65E-ADEE-4F45-B68A-B8AD44281A7A}" presName="compNode" presStyleCnt="0"/>
      <dgm:spPr/>
    </dgm:pt>
    <dgm:pt modelId="{03AE24B8-F828-48D0-A59B-E4F766C9A4E6}" type="pres">
      <dgm:prSet presAssocID="{67B6E65E-ADEE-4F45-B68A-B8AD44281A7A}" presName="pictRect" presStyleLbl="node1" presStyleIdx="1" presStyleCnt="10"/>
      <dgm:spPr>
        <a:noFill/>
        <a:ln>
          <a:solidFill>
            <a:schemeClr val="tx2"/>
          </a:solidFill>
        </a:ln>
      </dgm:spPr>
    </dgm:pt>
    <dgm:pt modelId="{D51BC168-499B-4CBE-8469-1D88700804DA}" type="pres">
      <dgm:prSet presAssocID="{67B6E65E-ADEE-4F45-B68A-B8AD44281A7A}" presName="textRect" presStyleLbl="revTx" presStyleIdx="1" presStyleCnt="10">
        <dgm:presLayoutVars>
          <dgm:bulletEnabled val="1"/>
        </dgm:presLayoutVars>
      </dgm:prSet>
      <dgm:spPr/>
      <dgm:t>
        <a:bodyPr/>
        <a:lstStyle/>
        <a:p>
          <a:endParaRPr lang="en-US"/>
        </a:p>
      </dgm:t>
    </dgm:pt>
    <dgm:pt modelId="{2B02E9F1-7FEA-4EF2-907D-54BEC607E4ED}" type="pres">
      <dgm:prSet presAssocID="{AD6BC126-61DC-444D-AEE1-E4DC264F6C5F}" presName="sibTrans" presStyleLbl="sibTrans2D1" presStyleIdx="0" presStyleCnt="0"/>
      <dgm:spPr/>
      <dgm:t>
        <a:bodyPr/>
        <a:lstStyle/>
        <a:p>
          <a:endParaRPr lang="en-US"/>
        </a:p>
      </dgm:t>
    </dgm:pt>
    <dgm:pt modelId="{23D3315D-3F7E-4311-BF80-4614F3105DE0}" type="pres">
      <dgm:prSet presAssocID="{31C67CD9-F5DE-4E16-8213-2A2720AB3445}" presName="compNode" presStyleCnt="0"/>
      <dgm:spPr/>
    </dgm:pt>
    <dgm:pt modelId="{514F16BB-2FC8-4CE0-9ED7-3C4347A50D2A}" type="pres">
      <dgm:prSet presAssocID="{31C67CD9-F5DE-4E16-8213-2A2720AB3445}" presName="pictRect" presStyleLbl="node1" presStyleIdx="2" presStyleCnt="10"/>
      <dgm:spPr>
        <a:noFill/>
        <a:ln>
          <a:solidFill>
            <a:schemeClr val="tx2"/>
          </a:solidFill>
        </a:ln>
      </dgm:spPr>
    </dgm:pt>
    <dgm:pt modelId="{14134579-8658-45D8-A3A2-935DEBA21009}" type="pres">
      <dgm:prSet presAssocID="{31C67CD9-F5DE-4E16-8213-2A2720AB3445}" presName="textRect" presStyleLbl="revTx" presStyleIdx="2" presStyleCnt="10">
        <dgm:presLayoutVars>
          <dgm:bulletEnabled val="1"/>
        </dgm:presLayoutVars>
      </dgm:prSet>
      <dgm:spPr/>
      <dgm:t>
        <a:bodyPr/>
        <a:lstStyle/>
        <a:p>
          <a:endParaRPr lang="en-US"/>
        </a:p>
      </dgm:t>
    </dgm:pt>
    <dgm:pt modelId="{33DA5771-E103-422D-88AD-36C0103765B1}" type="pres">
      <dgm:prSet presAssocID="{952F31B1-DAC2-4C67-8817-3E664F199AB9}" presName="sibTrans" presStyleLbl="sibTrans2D1" presStyleIdx="0" presStyleCnt="0"/>
      <dgm:spPr/>
      <dgm:t>
        <a:bodyPr/>
        <a:lstStyle/>
        <a:p>
          <a:endParaRPr lang="en-US"/>
        </a:p>
      </dgm:t>
    </dgm:pt>
    <dgm:pt modelId="{263CF64E-D58F-4327-BF9F-696713515E2A}" type="pres">
      <dgm:prSet presAssocID="{D90DD9D7-5DA6-455D-8B95-04D52213811A}" presName="compNode" presStyleCnt="0"/>
      <dgm:spPr/>
    </dgm:pt>
    <dgm:pt modelId="{CFA1EAF7-753B-4887-B74C-3A161CC76CC0}" type="pres">
      <dgm:prSet presAssocID="{D90DD9D7-5DA6-455D-8B95-04D52213811A}" presName="pictRect" presStyleLbl="node1" presStyleIdx="3" presStyleCnt="10"/>
      <dgm:spPr>
        <a:noFill/>
        <a:ln>
          <a:solidFill>
            <a:schemeClr val="tx2"/>
          </a:solidFill>
        </a:ln>
      </dgm:spPr>
      <dgm:t>
        <a:bodyPr/>
        <a:lstStyle/>
        <a:p>
          <a:endParaRPr lang="zh-TW" altLang="en-US"/>
        </a:p>
      </dgm:t>
    </dgm:pt>
    <dgm:pt modelId="{CA63204F-FDB7-4EE9-9BDB-84AE2A939441}" type="pres">
      <dgm:prSet presAssocID="{D90DD9D7-5DA6-455D-8B95-04D52213811A}" presName="textRect" presStyleLbl="revTx" presStyleIdx="3" presStyleCnt="10">
        <dgm:presLayoutVars>
          <dgm:bulletEnabled val="1"/>
        </dgm:presLayoutVars>
      </dgm:prSet>
      <dgm:spPr/>
      <dgm:t>
        <a:bodyPr/>
        <a:lstStyle/>
        <a:p>
          <a:endParaRPr lang="zh-TW" altLang="en-US"/>
        </a:p>
      </dgm:t>
    </dgm:pt>
    <dgm:pt modelId="{E2BE3E97-9C28-49A6-BA36-0B752ECC7CFD}" type="pres">
      <dgm:prSet presAssocID="{B4EE7D09-153D-4722-9796-5D5C98718C6D}" presName="sibTrans" presStyleLbl="sibTrans2D1" presStyleIdx="0" presStyleCnt="0"/>
      <dgm:spPr/>
      <dgm:t>
        <a:bodyPr/>
        <a:lstStyle/>
        <a:p>
          <a:endParaRPr lang="zh-TW" altLang="en-US"/>
        </a:p>
      </dgm:t>
    </dgm:pt>
    <dgm:pt modelId="{25E96931-4407-4730-885E-C3EA6774B4F1}" type="pres">
      <dgm:prSet presAssocID="{E04108A0-BE3F-4CAA-8CDC-001B6E5861A6}" presName="compNode" presStyleCnt="0"/>
      <dgm:spPr/>
    </dgm:pt>
    <dgm:pt modelId="{3FE5F577-9065-4B1A-A08C-046971AF758F}" type="pres">
      <dgm:prSet presAssocID="{E04108A0-BE3F-4CAA-8CDC-001B6E5861A6}" presName="pictRect" presStyleLbl="node1" presStyleIdx="4" presStyleCnt="10"/>
      <dgm:spPr>
        <a:noFill/>
        <a:ln>
          <a:solidFill>
            <a:schemeClr val="tx2"/>
          </a:solidFill>
        </a:ln>
      </dgm:spPr>
      <dgm:t>
        <a:bodyPr/>
        <a:lstStyle/>
        <a:p>
          <a:endParaRPr lang="zh-TW" altLang="en-US"/>
        </a:p>
      </dgm:t>
    </dgm:pt>
    <dgm:pt modelId="{F2032EBE-07D3-4099-BE84-3A305CA13409}" type="pres">
      <dgm:prSet presAssocID="{E04108A0-BE3F-4CAA-8CDC-001B6E5861A6}" presName="textRect" presStyleLbl="revTx" presStyleIdx="4" presStyleCnt="10">
        <dgm:presLayoutVars>
          <dgm:bulletEnabled val="1"/>
        </dgm:presLayoutVars>
      </dgm:prSet>
      <dgm:spPr/>
      <dgm:t>
        <a:bodyPr/>
        <a:lstStyle/>
        <a:p>
          <a:endParaRPr lang="zh-TW" altLang="en-US"/>
        </a:p>
      </dgm:t>
    </dgm:pt>
    <dgm:pt modelId="{BAC03934-761E-44FC-B325-300885EBD470}" type="pres">
      <dgm:prSet presAssocID="{5733D254-E6A1-429B-BE5F-89EC7671993D}" presName="sibTrans" presStyleLbl="sibTrans2D1" presStyleIdx="0" presStyleCnt="0"/>
      <dgm:spPr/>
      <dgm:t>
        <a:bodyPr/>
        <a:lstStyle/>
        <a:p>
          <a:endParaRPr lang="zh-TW" altLang="en-US"/>
        </a:p>
      </dgm:t>
    </dgm:pt>
    <dgm:pt modelId="{9104D308-B788-4B1E-B70A-F28DCE3952B2}" type="pres">
      <dgm:prSet presAssocID="{96218588-B933-40E4-8298-A9B1F8377CDE}" presName="compNode" presStyleCnt="0"/>
      <dgm:spPr/>
    </dgm:pt>
    <dgm:pt modelId="{A0D7EA52-998B-4E16-B78E-433F2CA43FB9}" type="pres">
      <dgm:prSet presAssocID="{96218588-B933-40E4-8298-A9B1F8377CDE}" presName="pictRect" presStyleLbl="node1" presStyleIdx="5" presStyleCnt="10"/>
      <dgm:spPr>
        <a:noFill/>
        <a:ln>
          <a:solidFill>
            <a:schemeClr val="tx2"/>
          </a:solidFill>
        </a:ln>
      </dgm:spPr>
      <dgm:t>
        <a:bodyPr/>
        <a:lstStyle/>
        <a:p>
          <a:endParaRPr lang="zh-TW" altLang="en-US"/>
        </a:p>
      </dgm:t>
    </dgm:pt>
    <dgm:pt modelId="{6F7DD89D-F35C-4CC2-B714-C318A871BDAD}" type="pres">
      <dgm:prSet presAssocID="{96218588-B933-40E4-8298-A9B1F8377CDE}" presName="textRect" presStyleLbl="revTx" presStyleIdx="5" presStyleCnt="10">
        <dgm:presLayoutVars>
          <dgm:bulletEnabled val="1"/>
        </dgm:presLayoutVars>
      </dgm:prSet>
      <dgm:spPr/>
      <dgm:t>
        <a:bodyPr/>
        <a:lstStyle/>
        <a:p>
          <a:endParaRPr lang="zh-TW" altLang="en-US"/>
        </a:p>
      </dgm:t>
    </dgm:pt>
    <dgm:pt modelId="{05FFEFE8-29E8-4F75-8D29-536416A90C0C}" type="pres">
      <dgm:prSet presAssocID="{D3C2D3B4-D784-4644-9A05-89D6CFDB490F}" presName="sibTrans" presStyleLbl="sibTrans2D1" presStyleIdx="0" presStyleCnt="0"/>
      <dgm:spPr/>
      <dgm:t>
        <a:bodyPr/>
        <a:lstStyle/>
        <a:p>
          <a:endParaRPr lang="zh-TW" altLang="en-US"/>
        </a:p>
      </dgm:t>
    </dgm:pt>
    <dgm:pt modelId="{DC1A0926-34CE-4270-A61A-4C63754C7A93}" type="pres">
      <dgm:prSet presAssocID="{D0988588-2DA7-4319-8FB4-9F8B5582FD4D}" presName="compNode" presStyleCnt="0"/>
      <dgm:spPr/>
    </dgm:pt>
    <dgm:pt modelId="{ACF56C4F-F99A-4F65-9DB1-8A930B2735A7}" type="pres">
      <dgm:prSet presAssocID="{D0988588-2DA7-4319-8FB4-9F8B5582FD4D}" presName="pictRect" presStyleLbl="node1" presStyleIdx="6" presStyleCnt="10"/>
      <dgm:spPr>
        <a:noFill/>
        <a:ln>
          <a:solidFill>
            <a:schemeClr val="tx2"/>
          </a:solidFill>
        </a:ln>
      </dgm:spPr>
      <dgm:t>
        <a:bodyPr/>
        <a:lstStyle/>
        <a:p>
          <a:endParaRPr lang="zh-TW" altLang="en-US"/>
        </a:p>
      </dgm:t>
    </dgm:pt>
    <dgm:pt modelId="{95591B5B-D483-455C-9A2B-DF010C7981D0}" type="pres">
      <dgm:prSet presAssocID="{D0988588-2DA7-4319-8FB4-9F8B5582FD4D}" presName="textRect" presStyleLbl="revTx" presStyleIdx="6" presStyleCnt="10">
        <dgm:presLayoutVars>
          <dgm:bulletEnabled val="1"/>
        </dgm:presLayoutVars>
      </dgm:prSet>
      <dgm:spPr/>
      <dgm:t>
        <a:bodyPr/>
        <a:lstStyle/>
        <a:p>
          <a:endParaRPr lang="zh-TW" altLang="en-US"/>
        </a:p>
      </dgm:t>
    </dgm:pt>
    <dgm:pt modelId="{C2DA84D8-FAF1-4FAB-80E1-D899FFAFF615}" type="pres">
      <dgm:prSet presAssocID="{0BD1EBE7-A244-458A-A3B5-EA4356292EDE}" presName="sibTrans" presStyleLbl="sibTrans2D1" presStyleIdx="0" presStyleCnt="0"/>
      <dgm:spPr/>
      <dgm:t>
        <a:bodyPr/>
        <a:lstStyle/>
        <a:p>
          <a:endParaRPr lang="zh-TW" altLang="en-US"/>
        </a:p>
      </dgm:t>
    </dgm:pt>
    <dgm:pt modelId="{BF101765-8604-4932-987F-566FFA065D7C}" type="pres">
      <dgm:prSet presAssocID="{B3991341-B077-4A68-BFE9-46DC09ED1B10}" presName="compNode" presStyleCnt="0"/>
      <dgm:spPr/>
    </dgm:pt>
    <dgm:pt modelId="{5223DDCA-3E4C-415C-BD2E-6007E4ABF264}" type="pres">
      <dgm:prSet presAssocID="{B3991341-B077-4A68-BFE9-46DC09ED1B10}" presName="pictRect" presStyleLbl="node1" presStyleIdx="7" presStyleCnt="10"/>
      <dgm:spPr>
        <a:noFill/>
        <a:ln>
          <a:solidFill>
            <a:schemeClr val="tx2"/>
          </a:solidFill>
        </a:ln>
      </dgm:spPr>
    </dgm:pt>
    <dgm:pt modelId="{46F2620E-7573-4926-BDE0-AC32B397B7EB}" type="pres">
      <dgm:prSet presAssocID="{B3991341-B077-4A68-BFE9-46DC09ED1B10}" presName="textRect" presStyleLbl="revTx" presStyleIdx="7" presStyleCnt="10">
        <dgm:presLayoutVars>
          <dgm:bulletEnabled val="1"/>
        </dgm:presLayoutVars>
      </dgm:prSet>
      <dgm:spPr/>
      <dgm:t>
        <a:bodyPr/>
        <a:lstStyle/>
        <a:p>
          <a:endParaRPr lang="en-US"/>
        </a:p>
      </dgm:t>
    </dgm:pt>
    <dgm:pt modelId="{9C83037A-1D06-4087-84E2-D88D757BA9F1}" type="pres">
      <dgm:prSet presAssocID="{D97C73F9-8FB2-43BD-B2CD-628CE35F0CCB}" presName="sibTrans" presStyleLbl="sibTrans2D1" presStyleIdx="0" presStyleCnt="0"/>
      <dgm:spPr/>
      <dgm:t>
        <a:bodyPr/>
        <a:lstStyle/>
        <a:p>
          <a:endParaRPr lang="en-US"/>
        </a:p>
      </dgm:t>
    </dgm:pt>
    <dgm:pt modelId="{876D9257-CABD-4A92-9AAE-F81A76B4CF61}" type="pres">
      <dgm:prSet presAssocID="{1130AFB4-11CB-4D9B-AFD4-497BD253A52F}" presName="compNode" presStyleCnt="0"/>
      <dgm:spPr/>
    </dgm:pt>
    <dgm:pt modelId="{DBF46C02-0960-41BF-87CD-D6723F5C21A8}" type="pres">
      <dgm:prSet presAssocID="{1130AFB4-11CB-4D9B-AFD4-497BD253A52F}" presName="pictRect" presStyleLbl="node1" presStyleIdx="8" presStyleCnt="10"/>
      <dgm:spPr>
        <a:noFill/>
        <a:ln>
          <a:solidFill>
            <a:schemeClr val="tx2"/>
          </a:solidFill>
        </a:ln>
      </dgm:spPr>
    </dgm:pt>
    <dgm:pt modelId="{5F34E204-3A8F-4E4D-AE3E-7E35F1FFCFDC}" type="pres">
      <dgm:prSet presAssocID="{1130AFB4-11CB-4D9B-AFD4-497BD253A52F}" presName="textRect" presStyleLbl="revTx" presStyleIdx="8" presStyleCnt="10">
        <dgm:presLayoutVars>
          <dgm:bulletEnabled val="1"/>
        </dgm:presLayoutVars>
      </dgm:prSet>
      <dgm:spPr/>
      <dgm:t>
        <a:bodyPr/>
        <a:lstStyle/>
        <a:p>
          <a:endParaRPr lang="en-US"/>
        </a:p>
      </dgm:t>
    </dgm:pt>
    <dgm:pt modelId="{99DA1BDE-593C-4457-94F6-A9FCCB2DF3C9}" type="pres">
      <dgm:prSet presAssocID="{35493376-86D2-4F08-9281-2F9B508CC0C4}" presName="sibTrans" presStyleLbl="sibTrans2D1" presStyleIdx="0" presStyleCnt="0"/>
      <dgm:spPr/>
      <dgm:t>
        <a:bodyPr/>
        <a:lstStyle/>
        <a:p>
          <a:endParaRPr lang="en-US"/>
        </a:p>
      </dgm:t>
    </dgm:pt>
    <dgm:pt modelId="{93A96767-3842-4B04-8D86-8A6B3B3CA9AF}" type="pres">
      <dgm:prSet presAssocID="{0CDF175D-8E10-42F2-864A-7E54A9592068}" presName="compNode" presStyleCnt="0"/>
      <dgm:spPr/>
    </dgm:pt>
    <dgm:pt modelId="{A43C7395-E815-4FA1-A8FF-70E1B4D5F871}" type="pres">
      <dgm:prSet presAssocID="{0CDF175D-8E10-42F2-864A-7E54A9592068}" presName="pictRect" presStyleLbl="node1" presStyleIdx="9" presStyleCnt="10"/>
      <dgm:spPr>
        <a:noFill/>
        <a:ln>
          <a:solidFill>
            <a:schemeClr val="tx2"/>
          </a:solidFill>
        </a:ln>
      </dgm:spPr>
    </dgm:pt>
    <dgm:pt modelId="{38B736F7-1BBB-4E1E-B07A-C9AD6C40D71B}" type="pres">
      <dgm:prSet presAssocID="{0CDF175D-8E10-42F2-864A-7E54A9592068}" presName="textRect" presStyleLbl="revTx" presStyleIdx="9" presStyleCnt="10">
        <dgm:presLayoutVars>
          <dgm:bulletEnabled val="1"/>
        </dgm:presLayoutVars>
      </dgm:prSet>
      <dgm:spPr/>
      <dgm:t>
        <a:bodyPr/>
        <a:lstStyle/>
        <a:p>
          <a:endParaRPr lang="en-US"/>
        </a:p>
      </dgm:t>
    </dgm:pt>
  </dgm:ptLst>
  <dgm:cxnLst>
    <dgm:cxn modelId="{8DABFD8A-6449-4253-AEC6-0B3C9D550156}" srcId="{04544792-123D-443F-AE5C-3FB075B1EEBF}" destId="{E04108A0-BE3F-4CAA-8CDC-001B6E5861A6}" srcOrd="4" destOrd="0" parTransId="{F3DCB450-609B-40E2-9AB0-6815D8F17631}" sibTransId="{5733D254-E6A1-429B-BE5F-89EC7671993D}"/>
    <dgm:cxn modelId="{4A67CF36-26E5-4CA7-867A-E96C8F08E45F}" type="presOf" srcId="{31C67CD9-F5DE-4E16-8213-2A2720AB3445}" destId="{14134579-8658-45D8-A3A2-935DEBA21009}" srcOrd="0" destOrd="0" presId="urn:microsoft.com/office/officeart/2005/8/layout/pList1"/>
    <dgm:cxn modelId="{71FA29DD-F976-4F19-9BAC-55FB195E7EF5}" srcId="{04544792-123D-443F-AE5C-3FB075B1EEBF}" destId="{31C67CD9-F5DE-4E16-8213-2A2720AB3445}" srcOrd="2" destOrd="0" parTransId="{25FC083C-A08B-496E-969E-4EF486A333D8}" sibTransId="{952F31B1-DAC2-4C67-8817-3E664F199AB9}"/>
    <dgm:cxn modelId="{E611D4F9-829A-48F0-BFD3-C06074199CAC}" srcId="{04544792-123D-443F-AE5C-3FB075B1EEBF}" destId="{043945D9-29F0-41CD-BB66-0FAE024F2886}" srcOrd="0" destOrd="0" parTransId="{F0B225C6-3493-43EA-9DB2-3EE9460B2594}" sibTransId="{A578FAFC-F431-4E9D-A9F8-D6B2B45D686A}"/>
    <dgm:cxn modelId="{54959477-19E6-4BFF-945C-1F8C5DC64D53}" srcId="{04544792-123D-443F-AE5C-3FB075B1EEBF}" destId="{1130AFB4-11CB-4D9B-AFD4-497BD253A52F}" srcOrd="8" destOrd="0" parTransId="{35A7D11A-8122-442F-8A53-A0B0187BFE47}" sibTransId="{35493376-86D2-4F08-9281-2F9B508CC0C4}"/>
    <dgm:cxn modelId="{8C5CEE66-3D0D-4C38-9BCA-E2A3D57961F5}" type="presOf" srcId="{96218588-B933-40E4-8298-A9B1F8377CDE}" destId="{6F7DD89D-F35C-4CC2-B714-C318A871BDAD}" srcOrd="0" destOrd="0" presId="urn:microsoft.com/office/officeart/2005/8/layout/pList1"/>
    <dgm:cxn modelId="{0FC6A7E8-5A86-4F06-80F1-77658EA6A9A5}" srcId="{04544792-123D-443F-AE5C-3FB075B1EEBF}" destId="{B3991341-B077-4A68-BFE9-46DC09ED1B10}" srcOrd="7" destOrd="0" parTransId="{3F8D5F4E-1F68-4439-8D15-99E19C49DDA5}" sibTransId="{D97C73F9-8FB2-43BD-B2CD-628CE35F0CCB}"/>
    <dgm:cxn modelId="{65DC6177-1B71-4EAE-B5D3-7670A2DCD9EA}" type="presOf" srcId="{35493376-86D2-4F08-9281-2F9B508CC0C4}" destId="{99DA1BDE-593C-4457-94F6-A9FCCB2DF3C9}" srcOrd="0" destOrd="0" presId="urn:microsoft.com/office/officeart/2005/8/layout/pList1"/>
    <dgm:cxn modelId="{910871B5-EFF4-4A45-AE49-4764FB83AC91}" type="presOf" srcId="{E04108A0-BE3F-4CAA-8CDC-001B6E5861A6}" destId="{F2032EBE-07D3-4099-BE84-3A305CA13409}" srcOrd="0" destOrd="0" presId="urn:microsoft.com/office/officeart/2005/8/layout/pList1"/>
    <dgm:cxn modelId="{F49EF939-04AF-4574-A7F0-5A2E6DCDAD98}" type="presOf" srcId="{5733D254-E6A1-429B-BE5F-89EC7671993D}" destId="{BAC03934-761E-44FC-B325-300885EBD470}" srcOrd="0" destOrd="0" presId="urn:microsoft.com/office/officeart/2005/8/layout/pList1"/>
    <dgm:cxn modelId="{6DC615E3-7D4B-4BB3-A4A1-C9ADFF292C70}" type="presOf" srcId="{952F31B1-DAC2-4C67-8817-3E664F199AB9}" destId="{33DA5771-E103-422D-88AD-36C0103765B1}" srcOrd="0" destOrd="0" presId="urn:microsoft.com/office/officeart/2005/8/layout/pList1"/>
    <dgm:cxn modelId="{97DE28F3-4406-4040-AA71-0F4729731D50}" type="presOf" srcId="{1130AFB4-11CB-4D9B-AFD4-497BD253A52F}" destId="{5F34E204-3A8F-4E4D-AE3E-7E35F1FFCFDC}" srcOrd="0" destOrd="0" presId="urn:microsoft.com/office/officeart/2005/8/layout/pList1"/>
    <dgm:cxn modelId="{9620688E-B5B2-4B94-AC1E-769E3823BE85}" type="presOf" srcId="{B4EE7D09-153D-4722-9796-5D5C98718C6D}" destId="{E2BE3E97-9C28-49A6-BA36-0B752ECC7CFD}" srcOrd="0" destOrd="0" presId="urn:microsoft.com/office/officeart/2005/8/layout/pList1"/>
    <dgm:cxn modelId="{2D470E81-FB5E-4965-ABA1-C1EC029F8EEE}" type="presOf" srcId="{0BD1EBE7-A244-458A-A3B5-EA4356292EDE}" destId="{C2DA84D8-FAF1-4FAB-80E1-D899FFAFF615}" srcOrd="0" destOrd="0" presId="urn:microsoft.com/office/officeart/2005/8/layout/pList1"/>
    <dgm:cxn modelId="{8D0E6FDE-993A-4E02-B37A-4E02B212E318}" type="presOf" srcId="{D3C2D3B4-D784-4644-9A05-89D6CFDB490F}" destId="{05FFEFE8-29E8-4F75-8D29-536416A90C0C}" srcOrd="0" destOrd="0" presId="urn:microsoft.com/office/officeart/2005/8/layout/pList1"/>
    <dgm:cxn modelId="{E9786FDB-DB04-4C13-84EB-4E2D953307E1}" type="presOf" srcId="{67B6E65E-ADEE-4F45-B68A-B8AD44281A7A}" destId="{D51BC168-499B-4CBE-8469-1D88700804DA}" srcOrd="0" destOrd="0" presId="urn:microsoft.com/office/officeart/2005/8/layout/pList1"/>
    <dgm:cxn modelId="{05550C09-C6A4-415B-82CF-96A879C35EC5}" srcId="{04544792-123D-443F-AE5C-3FB075B1EEBF}" destId="{D0988588-2DA7-4319-8FB4-9F8B5582FD4D}" srcOrd="6" destOrd="0" parTransId="{ACCD66E6-6D88-45B3-97A4-C43931726D3E}" sibTransId="{0BD1EBE7-A244-458A-A3B5-EA4356292EDE}"/>
    <dgm:cxn modelId="{45C63202-A1A9-4F0B-9BEC-CB4288BF8DF8}" srcId="{04544792-123D-443F-AE5C-3FB075B1EEBF}" destId="{0CDF175D-8E10-42F2-864A-7E54A9592068}" srcOrd="9" destOrd="0" parTransId="{BA09155F-D3A3-4D17-B8F1-7E198576CDAD}" sibTransId="{AAECD5E4-30C7-46BE-B4E0-3D5B10E05741}"/>
    <dgm:cxn modelId="{9B304332-2AF0-4262-B940-C22885822A35}" type="presOf" srcId="{D90DD9D7-5DA6-455D-8B95-04D52213811A}" destId="{CA63204F-FDB7-4EE9-9BDB-84AE2A939441}" srcOrd="0" destOrd="0" presId="urn:microsoft.com/office/officeart/2005/8/layout/pList1"/>
    <dgm:cxn modelId="{117AB356-3FE8-413C-A4C4-9FE2C7E79F45}" srcId="{04544792-123D-443F-AE5C-3FB075B1EEBF}" destId="{D90DD9D7-5DA6-455D-8B95-04D52213811A}" srcOrd="3" destOrd="0" parTransId="{C0FCC485-7DAF-468A-93B2-0A8857584168}" sibTransId="{B4EE7D09-153D-4722-9796-5D5C98718C6D}"/>
    <dgm:cxn modelId="{957536C8-4B49-4181-81B4-6930C5AE8C5D}" type="presOf" srcId="{043945D9-29F0-41CD-BB66-0FAE024F2886}" destId="{E7DD0D98-46A7-4A62-9A78-3F7170FD705C}" srcOrd="0" destOrd="0" presId="urn:microsoft.com/office/officeart/2005/8/layout/pList1"/>
    <dgm:cxn modelId="{FFC4C233-F114-436C-A306-2781ED5D94AE}" type="presOf" srcId="{04544792-123D-443F-AE5C-3FB075B1EEBF}" destId="{DE8A3FE9-3F2E-4F6F-93F1-47884BD6E614}" srcOrd="0" destOrd="0" presId="urn:microsoft.com/office/officeart/2005/8/layout/pList1"/>
    <dgm:cxn modelId="{DC8C8D0A-4F24-4685-9969-FE9A983C47DA}" type="presOf" srcId="{B3991341-B077-4A68-BFE9-46DC09ED1B10}" destId="{46F2620E-7573-4926-BDE0-AC32B397B7EB}" srcOrd="0" destOrd="0" presId="urn:microsoft.com/office/officeart/2005/8/layout/pList1"/>
    <dgm:cxn modelId="{F91A0F78-EA54-402F-B191-CD7D522A3E07}" type="presOf" srcId="{A578FAFC-F431-4E9D-A9F8-D6B2B45D686A}" destId="{D5D76875-1F23-4B36-9227-87D5DCBDA489}" srcOrd="0" destOrd="0" presId="urn:microsoft.com/office/officeart/2005/8/layout/pList1"/>
    <dgm:cxn modelId="{EA4154A3-4CA3-45E5-99A7-F97B74621B0A}" srcId="{04544792-123D-443F-AE5C-3FB075B1EEBF}" destId="{96218588-B933-40E4-8298-A9B1F8377CDE}" srcOrd="5" destOrd="0" parTransId="{E6ADCCE3-38A6-4811-BD4E-4C5E43A19B14}" sibTransId="{D3C2D3B4-D784-4644-9A05-89D6CFDB490F}"/>
    <dgm:cxn modelId="{B287F2B3-4903-4A92-86DF-F8754035B4FB}" type="presOf" srcId="{AD6BC126-61DC-444D-AEE1-E4DC264F6C5F}" destId="{2B02E9F1-7FEA-4EF2-907D-54BEC607E4ED}" srcOrd="0" destOrd="0" presId="urn:microsoft.com/office/officeart/2005/8/layout/pList1"/>
    <dgm:cxn modelId="{71D86043-D575-4749-B9C6-C3C2BF7C95A5}" type="presOf" srcId="{0CDF175D-8E10-42F2-864A-7E54A9592068}" destId="{38B736F7-1BBB-4E1E-B07A-C9AD6C40D71B}" srcOrd="0" destOrd="0" presId="urn:microsoft.com/office/officeart/2005/8/layout/pList1"/>
    <dgm:cxn modelId="{C77C8357-1EA8-4E56-B381-6A2AFF03D09D}" type="presOf" srcId="{D97C73F9-8FB2-43BD-B2CD-628CE35F0CCB}" destId="{9C83037A-1D06-4087-84E2-D88D757BA9F1}" srcOrd="0" destOrd="0" presId="urn:microsoft.com/office/officeart/2005/8/layout/pList1"/>
    <dgm:cxn modelId="{8235ECF3-0D64-46F5-88FA-5447454483C2}" type="presOf" srcId="{D0988588-2DA7-4319-8FB4-9F8B5582FD4D}" destId="{95591B5B-D483-455C-9A2B-DF010C7981D0}" srcOrd="0" destOrd="0" presId="urn:microsoft.com/office/officeart/2005/8/layout/pList1"/>
    <dgm:cxn modelId="{75B31135-B2E2-48B2-8B41-AE7B17EDF18D}" srcId="{04544792-123D-443F-AE5C-3FB075B1EEBF}" destId="{67B6E65E-ADEE-4F45-B68A-B8AD44281A7A}" srcOrd="1" destOrd="0" parTransId="{163EB5AD-FE80-49B9-8D0B-35B337E6FF07}" sibTransId="{AD6BC126-61DC-444D-AEE1-E4DC264F6C5F}"/>
    <dgm:cxn modelId="{E0B28AB9-A938-4BBA-90BA-45BBC4744F7B}" type="presParOf" srcId="{DE8A3FE9-3F2E-4F6F-93F1-47884BD6E614}" destId="{603A9EBD-573A-41CD-ACB0-1D4F27A32E1C}" srcOrd="0" destOrd="0" presId="urn:microsoft.com/office/officeart/2005/8/layout/pList1"/>
    <dgm:cxn modelId="{CA9D52E4-58F4-475D-9692-DF0910E956CA}" type="presParOf" srcId="{603A9EBD-573A-41CD-ACB0-1D4F27A32E1C}" destId="{8DEE0FC1-F063-4AE6-8F45-8BC588E4CC62}" srcOrd="0" destOrd="0" presId="urn:microsoft.com/office/officeart/2005/8/layout/pList1"/>
    <dgm:cxn modelId="{4E30F52D-C385-4FDC-B8E0-20247E79D86A}" type="presParOf" srcId="{603A9EBD-573A-41CD-ACB0-1D4F27A32E1C}" destId="{E7DD0D98-46A7-4A62-9A78-3F7170FD705C}" srcOrd="1" destOrd="0" presId="urn:microsoft.com/office/officeart/2005/8/layout/pList1"/>
    <dgm:cxn modelId="{9569EC4A-4547-470B-96F4-7D6A1B92C97A}" type="presParOf" srcId="{DE8A3FE9-3F2E-4F6F-93F1-47884BD6E614}" destId="{D5D76875-1F23-4B36-9227-87D5DCBDA489}" srcOrd="1" destOrd="0" presId="urn:microsoft.com/office/officeart/2005/8/layout/pList1"/>
    <dgm:cxn modelId="{FA91A13A-BC3E-4CDE-BD44-5077BFEEF936}" type="presParOf" srcId="{DE8A3FE9-3F2E-4F6F-93F1-47884BD6E614}" destId="{D413118D-26C9-4DF1-8674-C746A5D23FA4}" srcOrd="2" destOrd="0" presId="urn:microsoft.com/office/officeart/2005/8/layout/pList1"/>
    <dgm:cxn modelId="{56D498F5-B03E-4EFE-9B15-8EB298C123B9}" type="presParOf" srcId="{D413118D-26C9-4DF1-8674-C746A5D23FA4}" destId="{03AE24B8-F828-48D0-A59B-E4F766C9A4E6}" srcOrd="0" destOrd="0" presId="urn:microsoft.com/office/officeart/2005/8/layout/pList1"/>
    <dgm:cxn modelId="{D4B41F49-45C1-4F03-9E7A-535755EBE805}" type="presParOf" srcId="{D413118D-26C9-4DF1-8674-C746A5D23FA4}" destId="{D51BC168-499B-4CBE-8469-1D88700804DA}" srcOrd="1" destOrd="0" presId="urn:microsoft.com/office/officeart/2005/8/layout/pList1"/>
    <dgm:cxn modelId="{226630EF-CE74-42AF-91C7-A1E33650ABE1}" type="presParOf" srcId="{DE8A3FE9-3F2E-4F6F-93F1-47884BD6E614}" destId="{2B02E9F1-7FEA-4EF2-907D-54BEC607E4ED}" srcOrd="3" destOrd="0" presId="urn:microsoft.com/office/officeart/2005/8/layout/pList1"/>
    <dgm:cxn modelId="{6D1FBFA4-95B0-4283-8755-9B3404B9B1F5}" type="presParOf" srcId="{DE8A3FE9-3F2E-4F6F-93F1-47884BD6E614}" destId="{23D3315D-3F7E-4311-BF80-4614F3105DE0}" srcOrd="4" destOrd="0" presId="urn:microsoft.com/office/officeart/2005/8/layout/pList1"/>
    <dgm:cxn modelId="{E0ED32E2-9FE3-4CDE-90E1-D6A9A555FD7B}" type="presParOf" srcId="{23D3315D-3F7E-4311-BF80-4614F3105DE0}" destId="{514F16BB-2FC8-4CE0-9ED7-3C4347A50D2A}" srcOrd="0" destOrd="0" presId="urn:microsoft.com/office/officeart/2005/8/layout/pList1"/>
    <dgm:cxn modelId="{B60A71E6-FAB4-43E4-A75E-6BA229C24D0C}" type="presParOf" srcId="{23D3315D-3F7E-4311-BF80-4614F3105DE0}" destId="{14134579-8658-45D8-A3A2-935DEBA21009}" srcOrd="1" destOrd="0" presId="urn:microsoft.com/office/officeart/2005/8/layout/pList1"/>
    <dgm:cxn modelId="{2EB0B869-C7DA-41BF-8940-A07F52B1678E}" type="presParOf" srcId="{DE8A3FE9-3F2E-4F6F-93F1-47884BD6E614}" destId="{33DA5771-E103-422D-88AD-36C0103765B1}" srcOrd="5" destOrd="0" presId="urn:microsoft.com/office/officeart/2005/8/layout/pList1"/>
    <dgm:cxn modelId="{2787A7E7-28DF-4954-91E1-41A31A0C0EF2}" type="presParOf" srcId="{DE8A3FE9-3F2E-4F6F-93F1-47884BD6E614}" destId="{263CF64E-D58F-4327-BF9F-696713515E2A}" srcOrd="6" destOrd="0" presId="urn:microsoft.com/office/officeart/2005/8/layout/pList1"/>
    <dgm:cxn modelId="{7533FBD6-9786-4D77-A70C-0CAA99530B58}" type="presParOf" srcId="{263CF64E-D58F-4327-BF9F-696713515E2A}" destId="{CFA1EAF7-753B-4887-B74C-3A161CC76CC0}" srcOrd="0" destOrd="0" presId="urn:microsoft.com/office/officeart/2005/8/layout/pList1"/>
    <dgm:cxn modelId="{FAEA9003-EBD4-4677-B41F-66B4E72D0C65}" type="presParOf" srcId="{263CF64E-D58F-4327-BF9F-696713515E2A}" destId="{CA63204F-FDB7-4EE9-9BDB-84AE2A939441}" srcOrd="1" destOrd="0" presId="urn:microsoft.com/office/officeart/2005/8/layout/pList1"/>
    <dgm:cxn modelId="{4362ED5F-47CD-418F-B012-C373CEAB10C2}" type="presParOf" srcId="{DE8A3FE9-3F2E-4F6F-93F1-47884BD6E614}" destId="{E2BE3E97-9C28-49A6-BA36-0B752ECC7CFD}" srcOrd="7" destOrd="0" presId="urn:microsoft.com/office/officeart/2005/8/layout/pList1"/>
    <dgm:cxn modelId="{341D32CE-AEF1-4BE5-8E67-6C55436BD581}" type="presParOf" srcId="{DE8A3FE9-3F2E-4F6F-93F1-47884BD6E614}" destId="{25E96931-4407-4730-885E-C3EA6774B4F1}" srcOrd="8" destOrd="0" presId="urn:microsoft.com/office/officeart/2005/8/layout/pList1"/>
    <dgm:cxn modelId="{44A76EBF-BF0E-40DF-9ABA-185D467EC13A}" type="presParOf" srcId="{25E96931-4407-4730-885E-C3EA6774B4F1}" destId="{3FE5F577-9065-4B1A-A08C-046971AF758F}" srcOrd="0" destOrd="0" presId="urn:microsoft.com/office/officeart/2005/8/layout/pList1"/>
    <dgm:cxn modelId="{30DA9102-69B1-457D-BBF2-22A9734E0139}" type="presParOf" srcId="{25E96931-4407-4730-885E-C3EA6774B4F1}" destId="{F2032EBE-07D3-4099-BE84-3A305CA13409}" srcOrd="1" destOrd="0" presId="urn:microsoft.com/office/officeart/2005/8/layout/pList1"/>
    <dgm:cxn modelId="{F0BFE3A1-3F14-4C44-85E6-C05A762FB565}" type="presParOf" srcId="{DE8A3FE9-3F2E-4F6F-93F1-47884BD6E614}" destId="{BAC03934-761E-44FC-B325-300885EBD470}" srcOrd="9" destOrd="0" presId="urn:microsoft.com/office/officeart/2005/8/layout/pList1"/>
    <dgm:cxn modelId="{4321F049-F4F8-40F1-ACBD-43C952E53001}" type="presParOf" srcId="{DE8A3FE9-3F2E-4F6F-93F1-47884BD6E614}" destId="{9104D308-B788-4B1E-B70A-F28DCE3952B2}" srcOrd="10" destOrd="0" presId="urn:microsoft.com/office/officeart/2005/8/layout/pList1"/>
    <dgm:cxn modelId="{60506B92-EEF7-4624-8B20-46CC2F6B7F30}" type="presParOf" srcId="{9104D308-B788-4B1E-B70A-F28DCE3952B2}" destId="{A0D7EA52-998B-4E16-B78E-433F2CA43FB9}" srcOrd="0" destOrd="0" presId="urn:microsoft.com/office/officeart/2005/8/layout/pList1"/>
    <dgm:cxn modelId="{28D990C3-7FE5-4B51-81AA-CFE7A10EEEFC}" type="presParOf" srcId="{9104D308-B788-4B1E-B70A-F28DCE3952B2}" destId="{6F7DD89D-F35C-4CC2-B714-C318A871BDAD}" srcOrd="1" destOrd="0" presId="urn:microsoft.com/office/officeart/2005/8/layout/pList1"/>
    <dgm:cxn modelId="{BCE89801-F987-4B61-9613-6271B01ED27A}" type="presParOf" srcId="{DE8A3FE9-3F2E-4F6F-93F1-47884BD6E614}" destId="{05FFEFE8-29E8-4F75-8D29-536416A90C0C}" srcOrd="11" destOrd="0" presId="urn:microsoft.com/office/officeart/2005/8/layout/pList1"/>
    <dgm:cxn modelId="{8BA9131F-9B73-4E96-884B-188D925C9EC2}" type="presParOf" srcId="{DE8A3FE9-3F2E-4F6F-93F1-47884BD6E614}" destId="{DC1A0926-34CE-4270-A61A-4C63754C7A93}" srcOrd="12" destOrd="0" presId="urn:microsoft.com/office/officeart/2005/8/layout/pList1"/>
    <dgm:cxn modelId="{41035BB8-F51D-48A6-A79B-0B45291D265D}" type="presParOf" srcId="{DC1A0926-34CE-4270-A61A-4C63754C7A93}" destId="{ACF56C4F-F99A-4F65-9DB1-8A930B2735A7}" srcOrd="0" destOrd="0" presId="urn:microsoft.com/office/officeart/2005/8/layout/pList1"/>
    <dgm:cxn modelId="{FEB11211-7D62-41B2-B71A-907056D069FB}" type="presParOf" srcId="{DC1A0926-34CE-4270-A61A-4C63754C7A93}" destId="{95591B5B-D483-455C-9A2B-DF010C7981D0}" srcOrd="1" destOrd="0" presId="urn:microsoft.com/office/officeart/2005/8/layout/pList1"/>
    <dgm:cxn modelId="{B3E784A4-F9D5-4D61-81ED-E96A8878DE14}" type="presParOf" srcId="{DE8A3FE9-3F2E-4F6F-93F1-47884BD6E614}" destId="{C2DA84D8-FAF1-4FAB-80E1-D899FFAFF615}" srcOrd="13" destOrd="0" presId="urn:microsoft.com/office/officeart/2005/8/layout/pList1"/>
    <dgm:cxn modelId="{F2A5F38B-6D9A-4719-8FC3-E3D4CF715AE8}" type="presParOf" srcId="{DE8A3FE9-3F2E-4F6F-93F1-47884BD6E614}" destId="{BF101765-8604-4932-987F-566FFA065D7C}" srcOrd="14" destOrd="0" presId="urn:microsoft.com/office/officeart/2005/8/layout/pList1"/>
    <dgm:cxn modelId="{A5820E3F-BB41-4C8C-B32A-B398C70DC5FE}" type="presParOf" srcId="{BF101765-8604-4932-987F-566FFA065D7C}" destId="{5223DDCA-3E4C-415C-BD2E-6007E4ABF264}" srcOrd="0" destOrd="0" presId="urn:microsoft.com/office/officeart/2005/8/layout/pList1"/>
    <dgm:cxn modelId="{DC013FC9-272C-4465-A23B-76D408578407}" type="presParOf" srcId="{BF101765-8604-4932-987F-566FFA065D7C}" destId="{46F2620E-7573-4926-BDE0-AC32B397B7EB}" srcOrd="1" destOrd="0" presId="urn:microsoft.com/office/officeart/2005/8/layout/pList1"/>
    <dgm:cxn modelId="{3AEB6510-D076-4898-8DD8-34E8BEAEC1D3}" type="presParOf" srcId="{DE8A3FE9-3F2E-4F6F-93F1-47884BD6E614}" destId="{9C83037A-1D06-4087-84E2-D88D757BA9F1}" srcOrd="15" destOrd="0" presId="urn:microsoft.com/office/officeart/2005/8/layout/pList1"/>
    <dgm:cxn modelId="{EA98FA3E-8CAD-4ABC-A67A-8FABE7012EFE}" type="presParOf" srcId="{DE8A3FE9-3F2E-4F6F-93F1-47884BD6E614}" destId="{876D9257-CABD-4A92-9AAE-F81A76B4CF61}" srcOrd="16" destOrd="0" presId="urn:microsoft.com/office/officeart/2005/8/layout/pList1"/>
    <dgm:cxn modelId="{E07B6DC8-F3FD-41F9-BA77-F2426E2C3A23}" type="presParOf" srcId="{876D9257-CABD-4A92-9AAE-F81A76B4CF61}" destId="{DBF46C02-0960-41BF-87CD-D6723F5C21A8}" srcOrd="0" destOrd="0" presId="urn:microsoft.com/office/officeart/2005/8/layout/pList1"/>
    <dgm:cxn modelId="{901C61E0-1C5E-410F-8DC9-B0322725093A}" type="presParOf" srcId="{876D9257-CABD-4A92-9AAE-F81A76B4CF61}" destId="{5F34E204-3A8F-4E4D-AE3E-7E35F1FFCFDC}" srcOrd="1" destOrd="0" presId="urn:microsoft.com/office/officeart/2005/8/layout/pList1"/>
    <dgm:cxn modelId="{B1F3280C-CC65-4972-9986-86BB3AAE8B9F}" type="presParOf" srcId="{DE8A3FE9-3F2E-4F6F-93F1-47884BD6E614}" destId="{99DA1BDE-593C-4457-94F6-A9FCCB2DF3C9}" srcOrd="17" destOrd="0" presId="urn:microsoft.com/office/officeart/2005/8/layout/pList1"/>
    <dgm:cxn modelId="{66641343-BE41-4DE1-B428-565DC6B11DC1}" type="presParOf" srcId="{DE8A3FE9-3F2E-4F6F-93F1-47884BD6E614}" destId="{93A96767-3842-4B04-8D86-8A6B3B3CA9AF}" srcOrd="18" destOrd="0" presId="urn:microsoft.com/office/officeart/2005/8/layout/pList1"/>
    <dgm:cxn modelId="{3614B015-1F08-43BC-AFB4-C6997416FAF3}" type="presParOf" srcId="{93A96767-3842-4B04-8D86-8A6B3B3CA9AF}" destId="{A43C7395-E815-4FA1-A8FF-70E1B4D5F871}" srcOrd="0" destOrd="0" presId="urn:microsoft.com/office/officeart/2005/8/layout/pList1"/>
    <dgm:cxn modelId="{B3E3ACBC-AE97-4FA2-B352-58A524448FA8}" type="presParOf" srcId="{93A96767-3842-4B04-8D86-8A6B3B3CA9AF}" destId="{38B736F7-1BBB-4E1E-B07A-C9AD6C40D71B}" srcOrd="1" destOrd="0" presId="urn:microsoft.com/office/officeart/2005/8/layout/p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5133B6-77DC-4E7A-AD52-BE30CACDE96A}" type="doc">
      <dgm:prSet loTypeId="urn:microsoft.com/office/officeart/2005/8/layout/vList6" loCatId="process" qsTypeId="urn:microsoft.com/office/officeart/2005/8/quickstyle/simple1" qsCatId="simple" csTypeId="urn:microsoft.com/office/officeart/2005/8/colors/accent1_5" csCatId="accent1" phldr="1"/>
      <dgm:spPr/>
      <dgm:t>
        <a:bodyPr/>
        <a:lstStyle/>
        <a:p>
          <a:endParaRPr lang="zh-TW" altLang="en-US"/>
        </a:p>
      </dgm:t>
    </dgm:pt>
    <dgm:pt modelId="{DF1C5B1B-E9E6-4914-A843-3BB99712D421}">
      <dgm:prSet phldrT="[文字]"/>
      <dgm:spPr/>
      <dgm:t>
        <a:bodyPr/>
        <a:lstStyle/>
        <a:p>
          <a:r>
            <a:rPr lang="en-US" altLang="zh-TW" dirty="0" smtClean="0"/>
            <a:t>Events</a:t>
          </a:r>
          <a:endParaRPr lang="zh-TW" altLang="en-US" dirty="0"/>
        </a:p>
      </dgm:t>
    </dgm:pt>
    <dgm:pt modelId="{E0E233B6-A570-448C-BFFF-E71C38043C99}" type="parTrans" cxnId="{DF3366A4-7662-4C19-AEAB-10C6D40C9D0C}">
      <dgm:prSet/>
      <dgm:spPr/>
      <dgm:t>
        <a:bodyPr/>
        <a:lstStyle/>
        <a:p>
          <a:endParaRPr lang="zh-TW" altLang="en-US"/>
        </a:p>
      </dgm:t>
    </dgm:pt>
    <dgm:pt modelId="{675E9975-C788-422A-B86E-D8F0D9179F32}" type="sibTrans" cxnId="{DF3366A4-7662-4C19-AEAB-10C6D40C9D0C}">
      <dgm:prSet/>
      <dgm:spPr/>
      <dgm:t>
        <a:bodyPr/>
        <a:lstStyle/>
        <a:p>
          <a:endParaRPr lang="zh-TW" altLang="en-US"/>
        </a:p>
      </dgm:t>
    </dgm:pt>
    <dgm:pt modelId="{EB1EA6E5-2B33-457C-90D4-0226D50A1186}">
      <dgm:prSet phldrT="[文字]"/>
      <dgm:spPr/>
      <dgm:t>
        <a:bodyPr/>
        <a:lstStyle/>
        <a:p>
          <a:r>
            <a:rPr lang="en-US" altLang="zh-TW" dirty="0" smtClean="0"/>
            <a:t>Camera Event: Motion detection, alarm input, connection failure</a:t>
          </a:r>
          <a:endParaRPr lang="zh-TW" altLang="en-US" dirty="0"/>
        </a:p>
      </dgm:t>
    </dgm:pt>
    <dgm:pt modelId="{6A485D0B-C490-4BD0-A88E-400D9C266B2B}" type="parTrans" cxnId="{13432950-9271-4394-8A80-548B2ED922BF}">
      <dgm:prSet/>
      <dgm:spPr/>
      <dgm:t>
        <a:bodyPr/>
        <a:lstStyle/>
        <a:p>
          <a:endParaRPr lang="zh-TW" altLang="en-US"/>
        </a:p>
      </dgm:t>
    </dgm:pt>
    <dgm:pt modelId="{71C30B92-144D-4BFA-B69C-B2A5AE48B2F8}" type="sibTrans" cxnId="{13432950-9271-4394-8A80-548B2ED922BF}">
      <dgm:prSet/>
      <dgm:spPr/>
      <dgm:t>
        <a:bodyPr/>
        <a:lstStyle/>
        <a:p>
          <a:endParaRPr lang="zh-TW" altLang="en-US"/>
        </a:p>
      </dgm:t>
    </dgm:pt>
    <dgm:pt modelId="{5087D058-68E1-46BD-9AD1-71BF678F07C0}">
      <dgm:prSet phldrT="[文字]"/>
      <dgm:spPr/>
      <dgm:t>
        <a:bodyPr/>
        <a:lstStyle/>
        <a:p>
          <a:r>
            <a:rPr lang="en-US" altLang="zh-TW" dirty="0" smtClean="0"/>
            <a:t>NVR Event: Recording failure</a:t>
          </a:r>
          <a:endParaRPr lang="zh-TW" altLang="en-US" dirty="0"/>
        </a:p>
      </dgm:t>
    </dgm:pt>
    <dgm:pt modelId="{FE342457-9A0F-4BC0-8B35-9D4007C46305}" type="parTrans" cxnId="{DD356EB2-236A-465D-A0E0-618B2484D034}">
      <dgm:prSet/>
      <dgm:spPr/>
      <dgm:t>
        <a:bodyPr/>
        <a:lstStyle/>
        <a:p>
          <a:endParaRPr lang="zh-TW" altLang="en-US"/>
        </a:p>
      </dgm:t>
    </dgm:pt>
    <dgm:pt modelId="{36FC5BA2-ED57-43BE-B620-3C7F79892BBE}" type="sibTrans" cxnId="{DD356EB2-236A-465D-A0E0-618B2484D034}">
      <dgm:prSet/>
      <dgm:spPr/>
      <dgm:t>
        <a:bodyPr/>
        <a:lstStyle/>
        <a:p>
          <a:endParaRPr lang="zh-TW" altLang="en-US"/>
        </a:p>
      </dgm:t>
    </dgm:pt>
    <dgm:pt modelId="{CB4561C9-054C-4EDF-B74E-FC3CE6884780}">
      <dgm:prSet phldrT="[文字]"/>
      <dgm:spPr/>
      <dgm:t>
        <a:bodyPr/>
        <a:lstStyle/>
        <a:p>
          <a:r>
            <a:rPr lang="en-US" altLang="zh-TW" dirty="0" smtClean="0"/>
            <a:t>Actions</a:t>
          </a:r>
          <a:endParaRPr lang="zh-TW" altLang="en-US" dirty="0"/>
        </a:p>
      </dgm:t>
    </dgm:pt>
    <dgm:pt modelId="{99FCB94F-4113-4A6E-A9B8-B468D07F90D6}" type="parTrans" cxnId="{465212EE-362B-4279-BA0B-E8043EF42F21}">
      <dgm:prSet/>
      <dgm:spPr/>
      <dgm:t>
        <a:bodyPr/>
        <a:lstStyle/>
        <a:p>
          <a:endParaRPr lang="zh-TW" altLang="en-US"/>
        </a:p>
      </dgm:t>
    </dgm:pt>
    <dgm:pt modelId="{371B8D19-7ABE-4627-B29F-BD8AE23FA32B}" type="sibTrans" cxnId="{465212EE-362B-4279-BA0B-E8043EF42F21}">
      <dgm:prSet/>
      <dgm:spPr/>
      <dgm:t>
        <a:bodyPr/>
        <a:lstStyle/>
        <a:p>
          <a:endParaRPr lang="zh-TW" altLang="en-US"/>
        </a:p>
      </dgm:t>
    </dgm:pt>
    <dgm:pt modelId="{8C8A2AB3-3F43-40C0-ADE6-BCEBA7F40DAB}">
      <dgm:prSet phldrT="[文字]"/>
      <dgm:spPr/>
      <dgm:t>
        <a:bodyPr/>
        <a:lstStyle/>
        <a:p>
          <a:r>
            <a:rPr lang="en-US" altLang="zh-TW" dirty="0" smtClean="0"/>
            <a:t>External Event: User-defined event</a:t>
          </a:r>
          <a:endParaRPr lang="zh-TW" altLang="en-US" dirty="0"/>
        </a:p>
      </dgm:t>
    </dgm:pt>
    <dgm:pt modelId="{15482C54-E6E9-443D-92A7-32E67D865DF4}" type="parTrans" cxnId="{196B8C61-694A-4545-9A75-DA59A50AE2E5}">
      <dgm:prSet/>
      <dgm:spPr/>
      <dgm:t>
        <a:bodyPr/>
        <a:lstStyle/>
        <a:p>
          <a:endParaRPr lang="zh-TW" altLang="en-US"/>
        </a:p>
      </dgm:t>
    </dgm:pt>
    <dgm:pt modelId="{4DF82426-7D92-46E2-9555-818788A7EE13}" type="sibTrans" cxnId="{196B8C61-694A-4545-9A75-DA59A50AE2E5}">
      <dgm:prSet/>
      <dgm:spPr/>
      <dgm:t>
        <a:bodyPr/>
        <a:lstStyle/>
        <a:p>
          <a:endParaRPr lang="zh-TW" altLang="en-US"/>
        </a:p>
      </dgm:t>
    </dgm:pt>
    <dgm:pt modelId="{D608FDBD-F80A-446E-9FB5-8AE7A811BE75}">
      <dgm:prSet phldrT="[文字]"/>
      <dgm:spPr/>
      <dgm:t>
        <a:bodyPr/>
        <a:lstStyle/>
        <a:p>
          <a:r>
            <a:rPr lang="en-US" altLang="zh-TW" dirty="0" smtClean="0"/>
            <a:t>User-defined action</a:t>
          </a:r>
          <a:endParaRPr lang="zh-TW" altLang="en-US" dirty="0"/>
        </a:p>
      </dgm:t>
    </dgm:pt>
    <dgm:pt modelId="{DBBF0A2D-5825-4C7E-A7D0-A319F976F0AC}" type="sibTrans" cxnId="{CFE1628B-FD0E-4BEB-A509-D0A1ED597BA6}">
      <dgm:prSet/>
      <dgm:spPr/>
      <dgm:t>
        <a:bodyPr/>
        <a:lstStyle/>
        <a:p>
          <a:endParaRPr lang="en-US"/>
        </a:p>
      </dgm:t>
    </dgm:pt>
    <dgm:pt modelId="{374D274A-1FAD-40ED-A609-A60C550509BF}" type="parTrans" cxnId="{CFE1628B-FD0E-4BEB-A509-D0A1ED597BA6}">
      <dgm:prSet/>
      <dgm:spPr/>
      <dgm:t>
        <a:bodyPr/>
        <a:lstStyle/>
        <a:p>
          <a:endParaRPr lang="en-US"/>
        </a:p>
      </dgm:t>
    </dgm:pt>
    <dgm:pt modelId="{19B7A1BC-2897-401B-922E-07BAE81B7F05}">
      <dgm:prSet phldrT="[文字]"/>
      <dgm:spPr/>
      <dgm:t>
        <a:bodyPr/>
        <a:lstStyle/>
        <a:p>
          <a:r>
            <a:rPr lang="en-US" altLang="zh-TW" dirty="0" smtClean="0"/>
            <a:t>SMS and email alert</a:t>
          </a:r>
          <a:endParaRPr lang="zh-TW" altLang="en-US" dirty="0"/>
        </a:p>
      </dgm:t>
    </dgm:pt>
    <dgm:pt modelId="{2CEFEA0C-5B86-41C9-B495-B326EAFE4E7C}" type="sibTrans" cxnId="{D0125A7F-DBB4-4FFD-A01B-89037C567990}">
      <dgm:prSet/>
      <dgm:spPr/>
      <dgm:t>
        <a:bodyPr/>
        <a:lstStyle/>
        <a:p>
          <a:endParaRPr lang="zh-TW" altLang="en-US"/>
        </a:p>
      </dgm:t>
    </dgm:pt>
    <dgm:pt modelId="{2A125EA9-A982-4485-A0E9-CF1613D4FA5E}" type="parTrans" cxnId="{D0125A7F-DBB4-4FFD-A01B-89037C567990}">
      <dgm:prSet/>
      <dgm:spPr/>
      <dgm:t>
        <a:bodyPr/>
        <a:lstStyle/>
        <a:p>
          <a:endParaRPr lang="zh-TW" altLang="en-US"/>
        </a:p>
      </dgm:t>
    </dgm:pt>
    <dgm:pt modelId="{038F6CA6-CC29-4A2A-A1BE-698D34BEDE5E}">
      <dgm:prSet phldrT="[文字]"/>
      <dgm:spPr/>
      <dgm:t>
        <a:bodyPr/>
        <a:lstStyle/>
        <a:p>
          <a:r>
            <a:rPr lang="en-US" altLang="zh-TW" dirty="0" smtClean="0"/>
            <a:t>PTZ camera control, alarm output</a:t>
          </a:r>
          <a:endParaRPr lang="zh-TW" altLang="en-US" dirty="0"/>
        </a:p>
      </dgm:t>
    </dgm:pt>
    <dgm:pt modelId="{DCE77E68-F34F-4598-B1D8-D6E9CBAB82AC}" type="sibTrans" cxnId="{57743D31-F0FA-47B8-A993-4D0EBFCD5126}">
      <dgm:prSet/>
      <dgm:spPr/>
      <dgm:t>
        <a:bodyPr/>
        <a:lstStyle/>
        <a:p>
          <a:endParaRPr lang="en-US"/>
        </a:p>
      </dgm:t>
    </dgm:pt>
    <dgm:pt modelId="{2B924345-A0D5-4C27-BD76-62E64C05D4D0}" type="parTrans" cxnId="{57743D31-F0FA-47B8-A993-4D0EBFCD5126}">
      <dgm:prSet/>
      <dgm:spPr/>
      <dgm:t>
        <a:bodyPr/>
        <a:lstStyle/>
        <a:p>
          <a:endParaRPr lang="en-US"/>
        </a:p>
      </dgm:t>
    </dgm:pt>
    <dgm:pt modelId="{BFA95B05-4181-4EB0-A028-B1632CC7CC3A}">
      <dgm:prSet phldrT="[文字]"/>
      <dgm:spPr/>
      <dgm:t>
        <a:bodyPr/>
        <a:lstStyle/>
        <a:p>
          <a:r>
            <a:rPr lang="en-US" altLang="zh-TW" dirty="0" smtClean="0"/>
            <a:t>Multi-channel recording, NVR buzzer</a:t>
          </a:r>
          <a:endParaRPr lang="zh-TW" altLang="en-US" dirty="0"/>
        </a:p>
      </dgm:t>
    </dgm:pt>
    <dgm:pt modelId="{987AFF26-AA28-4985-9EF6-CC484AF1FD6C}" type="sibTrans" cxnId="{77A67E6F-30D0-4BEA-8000-F68B1650779D}">
      <dgm:prSet/>
      <dgm:spPr/>
      <dgm:t>
        <a:bodyPr/>
        <a:lstStyle/>
        <a:p>
          <a:endParaRPr lang="zh-TW" altLang="en-US"/>
        </a:p>
      </dgm:t>
    </dgm:pt>
    <dgm:pt modelId="{B441EC35-2A23-4EE5-86FE-3598AD72676F}" type="parTrans" cxnId="{77A67E6F-30D0-4BEA-8000-F68B1650779D}">
      <dgm:prSet/>
      <dgm:spPr/>
      <dgm:t>
        <a:bodyPr/>
        <a:lstStyle/>
        <a:p>
          <a:endParaRPr lang="zh-TW" altLang="en-US"/>
        </a:p>
      </dgm:t>
    </dgm:pt>
    <dgm:pt modelId="{816C8622-445A-455D-89A1-6B0B5D874CAF}" type="pres">
      <dgm:prSet presAssocID="{655133B6-77DC-4E7A-AD52-BE30CACDE96A}" presName="Name0" presStyleCnt="0">
        <dgm:presLayoutVars>
          <dgm:dir/>
          <dgm:animLvl val="lvl"/>
          <dgm:resizeHandles/>
        </dgm:presLayoutVars>
      </dgm:prSet>
      <dgm:spPr/>
      <dgm:t>
        <a:bodyPr/>
        <a:lstStyle/>
        <a:p>
          <a:endParaRPr lang="zh-TW" altLang="en-US"/>
        </a:p>
      </dgm:t>
    </dgm:pt>
    <dgm:pt modelId="{EB219E76-8570-4126-910D-58BAE4EB91F7}" type="pres">
      <dgm:prSet presAssocID="{DF1C5B1B-E9E6-4914-A843-3BB99712D421}" presName="linNode" presStyleCnt="0"/>
      <dgm:spPr/>
    </dgm:pt>
    <dgm:pt modelId="{A56E74F5-F400-4766-B2DD-41A14466A097}" type="pres">
      <dgm:prSet presAssocID="{DF1C5B1B-E9E6-4914-A843-3BB99712D421}" presName="parentShp" presStyleLbl="node1" presStyleIdx="0" presStyleCnt="2" custScaleX="73998">
        <dgm:presLayoutVars>
          <dgm:bulletEnabled val="1"/>
        </dgm:presLayoutVars>
      </dgm:prSet>
      <dgm:spPr/>
      <dgm:t>
        <a:bodyPr/>
        <a:lstStyle/>
        <a:p>
          <a:endParaRPr lang="zh-TW" altLang="en-US"/>
        </a:p>
      </dgm:t>
    </dgm:pt>
    <dgm:pt modelId="{CD84BF6B-99DB-49D9-AE67-E3B8639B5AD0}" type="pres">
      <dgm:prSet presAssocID="{DF1C5B1B-E9E6-4914-A843-3BB99712D421}" presName="childShp" presStyleLbl="bgAccFollowNode1" presStyleIdx="0" presStyleCnt="2">
        <dgm:presLayoutVars>
          <dgm:bulletEnabled val="1"/>
        </dgm:presLayoutVars>
      </dgm:prSet>
      <dgm:spPr/>
      <dgm:t>
        <a:bodyPr/>
        <a:lstStyle/>
        <a:p>
          <a:endParaRPr lang="zh-TW" altLang="en-US"/>
        </a:p>
      </dgm:t>
    </dgm:pt>
    <dgm:pt modelId="{FBADFE74-1B23-4BE6-BC9D-7F8D0C5B5E6C}" type="pres">
      <dgm:prSet presAssocID="{675E9975-C788-422A-B86E-D8F0D9179F32}" presName="spacing" presStyleCnt="0"/>
      <dgm:spPr/>
    </dgm:pt>
    <dgm:pt modelId="{870A0307-7C4F-45F1-9D30-B217B931148E}" type="pres">
      <dgm:prSet presAssocID="{CB4561C9-054C-4EDF-B74E-FC3CE6884780}" presName="linNode" presStyleCnt="0"/>
      <dgm:spPr/>
    </dgm:pt>
    <dgm:pt modelId="{CBA930E4-01A0-4B70-844B-B1D309AC120B}" type="pres">
      <dgm:prSet presAssocID="{CB4561C9-054C-4EDF-B74E-FC3CE6884780}" presName="parentShp" presStyleLbl="node1" presStyleIdx="1" presStyleCnt="2" custScaleX="73998">
        <dgm:presLayoutVars>
          <dgm:bulletEnabled val="1"/>
        </dgm:presLayoutVars>
      </dgm:prSet>
      <dgm:spPr/>
      <dgm:t>
        <a:bodyPr/>
        <a:lstStyle/>
        <a:p>
          <a:endParaRPr lang="zh-TW" altLang="en-US"/>
        </a:p>
      </dgm:t>
    </dgm:pt>
    <dgm:pt modelId="{F19F72BD-4E34-400A-95CB-9ABC91E5AA85}" type="pres">
      <dgm:prSet presAssocID="{CB4561C9-054C-4EDF-B74E-FC3CE6884780}" presName="childShp" presStyleLbl="bgAccFollowNode1" presStyleIdx="1" presStyleCnt="2">
        <dgm:presLayoutVars>
          <dgm:bulletEnabled val="1"/>
        </dgm:presLayoutVars>
      </dgm:prSet>
      <dgm:spPr/>
      <dgm:t>
        <a:bodyPr/>
        <a:lstStyle/>
        <a:p>
          <a:endParaRPr lang="zh-TW" altLang="en-US"/>
        </a:p>
      </dgm:t>
    </dgm:pt>
  </dgm:ptLst>
  <dgm:cxnLst>
    <dgm:cxn modelId="{F8CCDD36-06B7-48BB-ADE5-56EE62F75043}" type="presOf" srcId="{5087D058-68E1-46BD-9AD1-71BF678F07C0}" destId="{CD84BF6B-99DB-49D9-AE67-E3B8639B5AD0}" srcOrd="0" destOrd="1" presId="urn:microsoft.com/office/officeart/2005/8/layout/vList6"/>
    <dgm:cxn modelId="{DF3366A4-7662-4C19-AEAB-10C6D40C9D0C}" srcId="{655133B6-77DC-4E7A-AD52-BE30CACDE96A}" destId="{DF1C5B1B-E9E6-4914-A843-3BB99712D421}" srcOrd="0" destOrd="0" parTransId="{E0E233B6-A570-448C-BFFF-E71C38043C99}" sibTransId="{675E9975-C788-422A-B86E-D8F0D9179F32}"/>
    <dgm:cxn modelId="{A317009D-25F7-4142-8DCA-9C9781DB8767}" type="presOf" srcId="{CB4561C9-054C-4EDF-B74E-FC3CE6884780}" destId="{CBA930E4-01A0-4B70-844B-B1D309AC120B}" srcOrd="0" destOrd="0" presId="urn:microsoft.com/office/officeart/2005/8/layout/vList6"/>
    <dgm:cxn modelId="{6093D111-D3FA-4373-AF3B-199F085563CD}" type="presOf" srcId="{038F6CA6-CC29-4A2A-A1BE-698D34BEDE5E}" destId="{F19F72BD-4E34-400A-95CB-9ABC91E5AA85}" srcOrd="0" destOrd="1" presId="urn:microsoft.com/office/officeart/2005/8/layout/vList6"/>
    <dgm:cxn modelId="{DD356EB2-236A-465D-A0E0-618B2484D034}" srcId="{DF1C5B1B-E9E6-4914-A843-3BB99712D421}" destId="{5087D058-68E1-46BD-9AD1-71BF678F07C0}" srcOrd="1" destOrd="0" parTransId="{FE342457-9A0F-4BC0-8B35-9D4007C46305}" sibTransId="{36FC5BA2-ED57-43BE-B620-3C7F79892BBE}"/>
    <dgm:cxn modelId="{13432950-9271-4394-8A80-548B2ED922BF}" srcId="{DF1C5B1B-E9E6-4914-A843-3BB99712D421}" destId="{EB1EA6E5-2B33-457C-90D4-0226D50A1186}" srcOrd="0" destOrd="0" parTransId="{6A485D0B-C490-4BD0-A88E-400D9C266B2B}" sibTransId="{71C30B92-144D-4BFA-B69C-B2A5AE48B2F8}"/>
    <dgm:cxn modelId="{DFCC8F1A-3359-4241-95D1-186135ACC12F}" type="presOf" srcId="{BFA95B05-4181-4EB0-A028-B1632CC7CC3A}" destId="{F19F72BD-4E34-400A-95CB-9ABC91E5AA85}" srcOrd="0" destOrd="0" presId="urn:microsoft.com/office/officeart/2005/8/layout/vList6"/>
    <dgm:cxn modelId="{0863028B-9198-4AC9-BAA2-023EDE764AC7}" type="presOf" srcId="{DF1C5B1B-E9E6-4914-A843-3BB99712D421}" destId="{A56E74F5-F400-4766-B2DD-41A14466A097}" srcOrd="0" destOrd="0" presId="urn:microsoft.com/office/officeart/2005/8/layout/vList6"/>
    <dgm:cxn modelId="{C813BED9-FDE0-456B-B8D1-AFD0F09AD664}" type="presOf" srcId="{D608FDBD-F80A-446E-9FB5-8AE7A811BE75}" destId="{F19F72BD-4E34-400A-95CB-9ABC91E5AA85}" srcOrd="0" destOrd="3" presId="urn:microsoft.com/office/officeart/2005/8/layout/vList6"/>
    <dgm:cxn modelId="{D0125A7F-DBB4-4FFD-A01B-89037C567990}" srcId="{CB4561C9-054C-4EDF-B74E-FC3CE6884780}" destId="{19B7A1BC-2897-401B-922E-07BAE81B7F05}" srcOrd="2" destOrd="0" parTransId="{2A125EA9-A982-4485-A0E9-CF1613D4FA5E}" sibTransId="{2CEFEA0C-5B86-41C9-B495-B326EAFE4E7C}"/>
    <dgm:cxn modelId="{8EC4F5D3-EAB8-4A61-84B8-185686AA5968}" type="presOf" srcId="{8C8A2AB3-3F43-40C0-ADE6-BCEBA7F40DAB}" destId="{CD84BF6B-99DB-49D9-AE67-E3B8639B5AD0}" srcOrd="0" destOrd="2" presId="urn:microsoft.com/office/officeart/2005/8/layout/vList6"/>
    <dgm:cxn modelId="{57743D31-F0FA-47B8-A993-4D0EBFCD5126}" srcId="{CB4561C9-054C-4EDF-B74E-FC3CE6884780}" destId="{038F6CA6-CC29-4A2A-A1BE-698D34BEDE5E}" srcOrd="1" destOrd="0" parTransId="{2B924345-A0D5-4C27-BD76-62E64C05D4D0}" sibTransId="{DCE77E68-F34F-4598-B1D8-D6E9CBAB82AC}"/>
    <dgm:cxn modelId="{B07BF45D-D159-417E-AE2F-BD27772B6473}" type="presOf" srcId="{19B7A1BC-2897-401B-922E-07BAE81B7F05}" destId="{F19F72BD-4E34-400A-95CB-9ABC91E5AA85}" srcOrd="0" destOrd="2" presId="urn:microsoft.com/office/officeart/2005/8/layout/vList6"/>
    <dgm:cxn modelId="{196B8C61-694A-4545-9A75-DA59A50AE2E5}" srcId="{DF1C5B1B-E9E6-4914-A843-3BB99712D421}" destId="{8C8A2AB3-3F43-40C0-ADE6-BCEBA7F40DAB}" srcOrd="2" destOrd="0" parTransId="{15482C54-E6E9-443D-92A7-32E67D865DF4}" sibTransId="{4DF82426-7D92-46E2-9555-818788A7EE13}"/>
    <dgm:cxn modelId="{CE3F917D-CA3A-469F-B324-D1C34A0C8D06}" type="presOf" srcId="{655133B6-77DC-4E7A-AD52-BE30CACDE96A}" destId="{816C8622-445A-455D-89A1-6B0B5D874CAF}" srcOrd="0" destOrd="0" presId="urn:microsoft.com/office/officeart/2005/8/layout/vList6"/>
    <dgm:cxn modelId="{CFE1628B-FD0E-4BEB-A509-D0A1ED597BA6}" srcId="{CB4561C9-054C-4EDF-B74E-FC3CE6884780}" destId="{D608FDBD-F80A-446E-9FB5-8AE7A811BE75}" srcOrd="3" destOrd="0" parTransId="{374D274A-1FAD-40ED-A609-A60C550509BF}" sibTransId="{DBBF0A2D-5825-4C7E-A7D0-A319F976F0AC}"/>
    <dgm:cxn modelId="{77A67E6F-30D0-4BEA-8000-F68B1650779D}" srcId="{CB4561C9-054C-4EDF-B74E-FC3CE6884780}" destId="{BFA95B05-4181-4EB0-A028-B1632CC7CC3A}" srcOrd="0" destOrd="0" parTransId="{B441EC35-2A23-4EE5-86FE-3598AD72676F}" sibTransId="{987AFF26-AA28-4985-9EF6-CC484AF1FD6C}"/>
    <dgm:cxn modelId="{465212EE-362B-4279-BA0B-E8043EF42F21}" srcId="{655133B6-77DC-4E7A-AD52-BE30CACDE96A}" destId="{CB4561C9-054C-4EDF-B74E-FC3CE6884780}" srcOrd="1" destOrd="0" parTransId="{99FCB94F-4113-4A6E-A9B8-B468D07F90D6}" sibTransId="{371B8D19-7ABE-4627-B29F-BD8AE23FA32B}"/>
    <dgm:cxn modelId="{9808F9B6-5C4F-4ECE-9D51-8BCFDC76472B}" type="presOf" srcId="{EB1EA6E5-2B33-457C-90D4-0226D50A1186}" destId="{CD84BF6B-99DB-49D9-AE67-E3B8639B5AD0}" srcOrd="0" destOrd="0" presId="urn:microsoft.com/office/officeart/2005/8/layout/vList6"/>
    <dgm:cxn modelId="{56CB308B-01F2-43B2-B42D-A98342610265}" type="presParOf" srcId="{816C8622-445A-455D-89A1-6B0B5D874CAF}" destId="{EB219E76-8570-4126-910D-58BAE4EB91F7}" srcOrd="0" destOrd="0" presId="urn:microsoft.com/office/officeart/2005/8/layout/vList6"/>
    <dgm:cxn modelId="{599A7920-E0F4-47DC-88DE-6719C3F87D0F}" type="presParOf" srcId="{EB219E76-8570-4126-910D-58BAE4EB91F7}" destId="{A56E74F5-F400-4766-B2DD-41A14466A097}" srcOrd="0" destOrd="0" presId="urn:microsoft.com/office/officeart/2005/8/layout/vList6"/>
    <dgm:cxn modelId="{1A706917-504B-403A-8B39-33E38D7EAB55}" type="presParOf" srcId="{EB219E76-8570-4126-910D-58BAE4EB91F7}" destId="{CD84BF6B-99DB-49D9-AE67-E3B8639B5AD0}" srcOrd="1" destOrd="0" presId="urn:microsoft.com/office/officeart/2005/8/layout/vList6"/>
    <dgm:cxn modelId="{3E586D43-4AAD-484B-AE95-3A57A5EB8C35}" type="presParOf" srcId="{816C8622-445A-455D-89A1-6B0B5D874CAF}" destId="{FBADFE74-1B23-4BE6-BC9D-7F8D0C5B5E6C}" srcOrd="1" destOrd="0" presId="urn:microsoft.com/office/officeart/2005/8/layout/vList6"/>
    <dgm:cxn modelId="{17F3D3B2-D060-4925-9918-22E9072B5151}" type="presParOf" srcId="{816C8622-445A-455D-89A1-6B0B5D874CAF}" destId="{870A0307-7C4F-45F1-9D30-B217B931148E}" srcOrd="2" destOrd="0" presId="urn:microsoft.com/office/officeart/2005/8/layout/vList6"/>
    <dgm:cxn modelId="{9637D56C-A6D6-4DE8-BD90-2C5ECBEE5183}" type="presParOf" srcId="{870A0307-7C4F-45F1-9D30-B217B931148E}" destId="{CBA930E4-01A0-4B70-844B-B1D309AC120B}" srcOrd="0" destOrd="0" presId="urn:microsoft.com/office/officeart/2005/8/layout/vList6"/>
    <dgm:cxn modelId="{EAF3BFCC-1937-491F-B6BF-193E4CC4CB7F}" type="presParOf" srcId="{870A0307-7C4F-45F1-9D30-B217B931148E}" destId="{F19F72BD-4E34-400A-95CB-9ABC91E5AA85}" srcOrd="1" destOrd="0" presId="urn:microsoft.com/office/officeart/2005/8/layout/v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A49B9BE-8F6D-4BA9-BC14-3BB18794164C}">
      <dsp:nvSpPr>
        <dsp:cNvPr id="0" name=""/>
        <dsp:cNvSpPr/>
      </dsp:nvSpPr>
      <dsp:spPr>
        <a:xfrm rot="5400000">
          <a:off x="4388572" y="-1660094"/>
          <a:ext cx="1113873" cy="4654597"/>
        </a:xfrm>
        <a:prstGeom prst="round2Same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altLang="zh-TW" sz="2000" kern="1200" dirty="0" smtClean="0"/>
            <a:t>Suggested limitation for recording network throughput: 360 </a:t>
          </a:r>
          <a:r>
            <a:rPr lang="en-US" altLang="zh-TW" sz="2000" kern="1200" dirty="0" smtClean="0"/>
            <a:t>Mbps.</a:t>
          </a:r>
          <a:endParaRPr lang="zh-TW" altLang="en-US" sz="2000" kern="1200" dirty="0"/>
        </a:p>
        <a:p>
          <a:pPr marL="228600" lvl="1" indent="-228600" algn="l" defTabSz="889000">
            <a:lnSpc>
              <a:spcPct val="90000"/>
            </a:lnSpc>
            <a:spcBef>
              <a:spcPct val="0"/>
            </a:spcBef>
            <a:spcAft>
              <a:spcPct val="15000"/>
            </a:spcAft>
            <a:buChar char="••"/>
          </a:pPr>
          <a:r>
            <a:rPr lang="en-US" altLang="zh-TW" sz="2000" kern="1200" dirty="0" smtClean="0"/>
            <a:t>One NVR to up to 4 NAS devices</a:t>
          </a:r>
          <a:endParaRPr lang="zh-TW" altLang="en-US" sz="2000" kern="1200" dirty="0"/>
        </a:p>
      </dsp:txBody>
      <dsp:txXfrm rot="5400000">
        <a:off x="4388572" y="-1660094"/>
        <a:ext cx="1113873" cy="4654597"/>
      </dsp:txXfrm>
    </dsp:sp>
    <dsp:sp modelId="{71F1B52F-986F-4092-8990-A92271F8FA52}">
      <dsp:nvSpPr>
        <dsp:cNvPr id="0" name=""/>
        <dsp:cNvSpPr/>
      </dsp:nvSpPr>
      <dsp:spPr>
        <a:xfrm>
          <a:off x="0" y="2109"/>
          <a:ext cx="2618210" cy="1392342"/>
        </a:xfrm>
        <a:prstGeom prst="round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altLang="zh-TW" sz="2100" kern="1000" dirty="0" smtClean="0"/>
            <a:t>VS-8100 Pro+/8100U-RP Pro(+)/12100U-RP Pro(+) series</a:t>
          </a:r>
          <a:endParaRPr lang="zh-TW" altLang="en-US" sz="2100" kern="1000" spc="0" baseline="0" dirty="0"/>
        </a:p>
      </dsp:txBody>
      <dsp:txXfrm>
        <a:off x="0" y="2109"/>
        <a:ext cx="2618210" cy="1392342"/>
      </dsp:txXfrm>
    </dsp:sp>
    <dsp:sp modelId="{BB59D5B8-7FFF-4C92-9EE7-4C5C7C3F42EA}">
      <dsp:nvSpPr>
        <dsp:cNvPr id="0" name=""/>
        <dsp:cNvSpPr/>
      </dsp:nvSpPr>
      <dsp:spPr>
        <a:xfrm rot="5400000">
          <a:off x="4388572" y="-167058"/>
          <a:ext cx="1113873" cy="4654597"/>
        </a:xfrm>
        <a:prstGeom prst="round2Same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altLang="zh-TW" sz="2000" kern="1200" dirty="0" smtClean="0"/>
            <a:t>Suggested </a:t>
          </a:r>
          <a:r>
            <a:rPr lang="en-US" altLang="zh-TW" sz="2000" kern="1200" dirty="0" smtClean="0"/>
            <a:t>limitation of recording network throughput: </a:t>
          </a:r>
          <a:r>
            <a:rPr lang="en-US" altLang="zh-TW" sz="2000" kern="1200" dirty="0" smtClean="0"/>
            <a:t>160 </a:t>
          </a:r>
          <a:r>
            <a:rPr lang="en-US" altLang="zh-TW" sz="2000" kern="1200" dirty="0" smtClean="0"/>
            <a:t>Mbps.</a:t>
          </a:r>
          <a:endParaRPr lang="zh-TW" altLang="en-US" sz="2000" kern="1200" dirty="0"/>
        </a:p>
        <a:p>
          <a:pPr marL="228600" lvl="1" indent="-228600" algn="l" defTabSz="889000">
            <a:lnSpc>
              <a:spcPct val="90000"/>
            </a:lnSpc>
            <a:spcBef>
              <a:spcPct val="0"/>
            </a:spcBef>
            <a:spcAft>
              <a:spcPct val="15000"/>
            </a:spcAft>
            <a:buChar char="••"/>
          </a:pPr>
          <a:r>
            <a:rPr lang="en-US" altLang="zh-TW" sz="2000" kern="1200" dirty="0" smtClean="0"/>
            <a:t>One NVR to up to 3 NAS devices</a:t>
          </a:r>
          <a:endParaRPr lang="zh-TW" altLang="en-US" sz="2000" kern="1200" dirty="0"/>
        </a:p>
      </dsp:txBody>
      <dsp:txXfrm rot="5400000">
        <a:off x="4388572" y="-167058"/>
        <a:ext cx="1113873" cy="4654597"/>
      </dsp:txXfrm>
    </dsp:sp>
    <dsp:sp modelId="{11DC03BF-A159-4DBB-B717-312011E2EE1C}">
      <dsp:nvSpPr>
        <dsp:cNvPr id="0" name=""/>
        <dsp:cNvSpPr/>
      </dsp:nvSpPr>
      <dsp:spPr>
        <a:xfrm>
          <a:off x="0" y="1464068"/>
          <a:ext cx="2618210" cy="1392342"/>
        </a:xfrm>
        <a:prstGeom prst="roundRect">
          <a:avLst/>
        </a:prstGeom>
        <a:solidFill>
          <a:schemeClr val="accent1">
            <a:shade val="50000"/>
            <a:hueOff val="240958"/>
            <a:satOff val="-5040"/>
            <a:lumOff val="280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it-IT" altLang="en-US" sz="2100" kern="1200" dirty="0" smtClean="0"/>
            <a:t>VS-2100 Pro+/4100 Pro+/6100 Pro+ series</a:t>
          </a:r>
          <a:endParaRPr lang="zh-TW" altLang="en-US" sz="2100" kern="1200" dirty="0"/>
        </a:p>
      </dsp:txBody>
      <dsp:txXfrm>
        <a:off x="0" y="1464068"/>
        <a:ext cx="2618210" cy="1392342"/>
      </dsp:txXfrm>
    </dsp:sp>
    <dsp:sp modelId="{FAA5337A-1D14-40DA-AEC4-2BB5637683A9}">
      <dsp:nvSpPr>
        <dsp:cNvPr id="0" name=""/>
        <dsp:cNvSpPr/>
      </dsp:nvSpPr>
      <dsp:spPr>
        <a:xfrm rot="5400000">
          <a:off x="4388572" y="1294900"/>
          <a:ext cx="1113873" cy="4654597"/>
        </a:xfrm>
        <a:prstGeom prst="round2SameRect">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altLang="zh-TW" sz="2000" kern="1200" dirty="0" smtClean="0"/>
            <a:t>Suggested </a:t>
          </a:r>
          <a:r>
            <a:rPr lang="en-US" altLang="zh-TW" sz="2000" kern="1200" dirty="0" smtClean="0"/>
            <a:t>limitation of recording network throughput: 90 Mbps.</a:t>
          </a:r>
          <a:endParaRPr lang="zh-TW" altLang="en-US" sz="2000" kern="1200" dirty="0"/>
        </a:p>
        <a:p>
          <a:pPr marL="228600" lvl="1" indent="-228600" algn="l" defTabSz="889000">
            <a:lnSpc>
              <a:spcPct val="90000"/>
            </a:lnSpc>
            <a:spcBef>
              <a:spcPct val="0"/>
            </a:spcBef>
            <a:spcAft>
              <a:spcPct val="15000"/>
            </a:spcAft>
            <a:buChar char="••"/>
          </a:pPr>
          <a:r>
            <a:rPr lang="en-US" altLang="zh-TW" sz="2000" kern="1200" dirty="0" smtClean="0"/>
            <a:t>One NVR to up to 2 NAS devices</a:t>
          </a:r>
          <a:endParaRPr lang="zh-TW" altLang="en-US" sz="2000" kern="1200" dirty="0"/>
        </a:p>
      </dsp:txBody>
      <dsp:txXfrm rot="5400000">
        <a:off x="4388572" y="1294900"/>
        <a:ext cx="1113873" cy="4654597"/>
      </dsp:txXfrm>
    </dsp:sp>
    <dsp:sp modelId="{2F1425A8-DE8F-4A81-A347-0844DE0DC81B}">
      <dsp:nvSpPr>
        <dsp:cNvPr id="0" name=""/>
        <dsp:cNvSpPr/>
      </dsp:nvSpPr>
      <dsp:spPr>
        <a:xfrm>
          <a:off x="0" y="2926028"/>
          <a:ext cx="2618210" cy="1392342"/>
        </a:xfrm>
        <a:prstGeom prst="roundRect">
          <a:avLst/>
        </a:prstGeom>
        <a:solidFill>
          <a:schemeClr val="accent1">
            <a:shade val="50000"/>
            <a:hueOff val="240958"/>
            <a:satOff val="-5040"/>
            <a:lumOff val="280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lvl="0" algn="ctr" defTabSz="933450">
            <a:lnSpc>
              <a:spcPct val="90000"/>
            </a:lnSpc>
            <a:spcBef>
              <a:spcPct val="0"/>
            </a:spcBef>
            <a:spcAft>
              <a:spcPct val="35000"/>
            </a:spcAft>
          </a:pPr>
          <a:r>
            <a:rPr lang="en-US" altLang="zh-TW" sz="2100" kern="1200" dirty="0" smtClean="0"/>
            <a:t>VS-2000 Pro/4000 Pro/6000 Pro series</a:t>
          </a:r>
          <a:endParaRPr lang="zh-TW" altLang="en-US" sz="2100" kern="1200" dirty="0"/>
        </a:p>
      </dsp:txBody>
      <dsp:txXfrm>
        <a:off x="0" y="2926028"/>
        <a:ext cx="2618210" cy="139234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DEE0FC1-F063-4AE6-8F45-8BC588E4CC62}">
      <dsp:nvSpPr>
        <dsp:cNvPr id="0" name=""/>
        <dsp:cNvSpPr/>
      </dsp:nvSpPr>
      <dsp:spPr>
        <a:xfrm>
          <a:off x="4632" y="618124"/>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E7DD0D98-46A7-4A62-9A78-3F7170FD705C}">
      <dsp:nvSpPr>
        <dsp:cNvPr id="0" name=""/>
        <dsp:cNvSpPr/>
      </dsp:nvSpPr>
      <dsp:spPr>
        <a:xfrm>
          <a:off x="4632" y="1719430"/>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t>Compatible with a </a:t>
          </a:r>
          <a:r>
            <a:rPr lang="en-US" altLang="zh-TW" sz="1200" kern="1200" dirty="0" smtClean="0">
              <a:solidFill>
                <a:srgbClr val="0070C0"/>
              </a:solidFill>
            </a:rPr>
            <a:t>broad range of IP cameras</a:t>
          </a:r>
          <a:endParaRPr lang="en-US" sz="1200" kern="1200" dirty="0"/>
        </a:p>
      </dsp:txBody>
      <dsp:txXfrm>
        <a:off x="4632" y="1719430"/>
        <a:ext cx="1598412" cy="593010"/>
      </dsp:txXfrm>
    </dsp:sp>
    <dsp:sp modelId="{03AE24B8-F828-48D0-A59B-E4F766C9A4E6}">
      <dsp:nvSpPr>
        <dsp:cNvPr id="0" name=""/>
        <dsp:cNvSpPr/>
      </dsp:nvSpPr>
      <dsp:spPr>
        <a:xfrm>
          <a:off x="1762953" y="618124"/>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D51BC168-499B-4CBE-8469-1D88700804DA}">
      <dsp:nvSpPr>
        <dsp:cNvPr id="0" name=""/>
        <dsp:cNvSpPr/>
      </dsp:nvSpPr>
      <dsp:spPr>
        <a:xfrm>
          <a:off x="1762953" y="1719430"/>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solidFill>
                <a:srgbClr val="0070C0"/>
              </a:solidFill>
            </a:rPr>
            <a:t>World’s first Linux-based NVR with HD local display </a:t>
          </a:r>
          <a:br>
            <a:rPr lang="en-US" altLang="zh-TW" sz="1200" kern="1200" dirty="0" smtClean="0">
              <a:solidFill>
                <a:srgbClr val="0070C0"/>
              </a:solidFill>
            </a:rPr>
          </a:br>
          <a:r>
            <a:rPr lang="en-US" altLang="zh-TW" sz="1200" kern="1200" dirty="0" smtClean="0"/>
            <a:t>(</a:t>
          </a:r>
          <a:r>
            <a:rPr lang="en-US" altLang="zh-TW" sz="1200" kern="1200" dirty="0" err="1" smtClean="0"/>
            <a:t>VioStor</a:t>
          </a:r>
          <a:r>
            <a:rPr lang="en-US" altLang="zh-TW" sz="1200" kern="1200" dirty="0" smtClean="0"/>
            <a:t> Pro(+) series)</a:t>
          </a:r>
          <a:endParaRPr lang="en-US" sz="1200" kern="1200" dirty="0"/>
        </a:p>
      </dsp:txBody>
      <dsp:txXfrm>
        <a:off x="1762953" y="1719430"/>
        <a:ext cx="1598412" cy="593010"/>
      </dsp:txXfrm>
    </dsp:sp>
    <dsp:sp modelId="{514F16BB-2FC8-4CE0-9ED7-3C4347A50D2A}">
      <dsp:nvSpPr>
        <dsp:cNvPr id="0" name=""/>
        <dsp:cNvSpPr/>
      </dsp:nvSpPr>
      <dsp:spPr>
        <a:xfrm>
          <a:off x="3521273" y="618124"/>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14134579-8658-45D8-A3A2-935DEBA21009}">
      <dsp:nvSpPr>
        <dsp:cNvPr id="0" name=""/>
        <dsp:cNvSpPr/>
      </dsp:nvSpPr>
      <dsp:spPr>
        <a:xfrm>
          <a:off x="3521273" y="1719430"/>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t>QNAP Surveillance Client for Windows and Mac</a:t>
          </a:r>
          <a:endParaRPr lang="en-US" sz="1200" kern="1200" dirty="0"/>
        </a:p>
      </dsp:txBody>
      <dsp:txXfrm>
        <a:off x="3521273" y="1719430"/>
        <a:ext cx="1598412" cy="593010"/>
      </dsp:txXfrm>
    </dsp:sp>
    <dsp:sp modelId="{CFA1EAF7-753B-4887-B74C-3A161CC76CC0}">
      <dsp:nvSpPr>
        <dsp:cNvPr id="0" name=""/>
        <dsp:cNvSpPr/>
      </dsp:nvSpPr>
      <dsp:spPr>
        <a:xfrm>
          <a:off x="5279594" y="618124"/>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CA63204F-FDB7-4EE9-9BDB-84AE2A939441}">
      <dsp:nvSpPr>
        <dsp:cNvPr id="0" name=""/>
        <dsp:cNvSpPr/>
      </dsp:nvSpPr>
      <dsp:spPr>
        <a:xfrm>
          <a:off x="5279594" y="1719430"/>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solidFill>
                <a:srgbClr val="0070C0"/>
              </a:solidFill>
            </a:rPr>
            <a:t>128-channel monitoring from multiple </a:t>
          </a:r>
          <a:r>
            <a:rPr lang="en-US" altLang="zh-TW" sz="1200" kern="1200" dirty="0" err="1" smtClean="0">
              <a:solidFill>
                <a:srgbClr val="0070C0"/>
              </a:solidFill>
            </a:rPr>
            <a:t>VioStor</a:t>
          </a:r>
          <a:r>
            <a:rPr lang="en-US" altLang="zh-TW" sz="1200" kern="1200" dirty="0" smtClean="0">
              <a:solidFill>
                <a:srgbClr val="0070C0"/>
              </a:solidFill>
            </a:rPr>
            <a:t> NVR servers</a:t>
          </a:r>
          <a:endParaRPr lang="en-US" sz="1200" kern="1200" dirty="0"/>
        </a:p>
      </dsp:txBody>
      <dsp:txXfrm>
        <a:off x="5279594" y="1719430"/>
        <a:ext cx="1598412" cy="593010"/>
      </dsp:txXfrm>
    </dsp:sp>
    <dsp:sp modelId="{3FE5F577-9065-4B1A-A08C-046971AF758F}">
      <dsp:nvSpPr>
        <dsp:cNvPr id="0" name=""/>
        <dsp:cNvSpPr/>
      </dsp:nvSpPr>
      <dsp:spPr>
        <a:xfrm>
          <a:off x="7037915" y="618124"/>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F2032EBE-07D3-4099-BE84-3A305CA13409}">
      <dsp:nvSpPr>
        <dsp:cNvPr id="0" name=""/>
        <dsp:cNvSpPr/>
      </dsp:nvSpPr>
      <dsp:spPr>
        <a:xfrm>
          <a:off x="7037915" y="1719430"/>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t>Advanced event management for event handling</a:t>
          </a:r>
        </a:p>
      </dsp:txBody>
      <dsp:txXfrm>
        <a:off x="7037915" y="1719430"/>
        <a:ext cx="1598412" cy="593010"/>
      </dsp:txXfrm>
    </dsp:sp>
    <dsp:sp modelId="{A0D7EA52-998B-4E16-B78E-433F2CA43FB9}">
      <dsp:nvSpPr>
        <dsp:cNvPr id="0" name=""/>
        <dsp:cNvSpPr/>
      </dsp:nvSpPr>
      <dsp:spPr>
        <a:xfrm>
          <a:off x="4632" y="2472283"/>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6F7DD89D-F35C-4CC2-B714-C318A871BDAD}">
      <dsp:nvSpPr>
        <dsp:cNvPr id="0" name=""/>
        <dsp:cNvSpPr/>
      </dsp:nvSpPr>
      <dsp:spPr>
        <a:xfrm>
          <a:off x="4632" y="3573589"/>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t>Megapixel recording</a:t>
          </a:r>
          <a:r>
            <a:rPr lang="zh-TW" altLang="en-US" sz="1200" kern="1200" dirty="0" smtClean="0"/>
            <a:t> </a:t>
          </a:r>
          <a:r>
            <a:rPr lang="en-US" altLang="zh-TW" sz="1200" kern="1200" dirty="0" smtClean="0"/>
            <a:t/>
          </a:r>
          <a:br>
            <a:rPr lang="en-US" altLang="zh-TW" sz="1200" kern="1200" dirty="0" smtClean="0"/>
          </a:br>
          <a:r>
            <a:rPr lang="en-US" altLang="zh-TW" sz="1200" kern="1200" dirty="0" smtClean="0"/>
            <a:t>(up to 10-megapixel camera)</a:t>
          </a:r>
        </a:p>
      </dsp:txBody>
      <dsp:txXfrm>
        <a:off x="4632" y="3573589"/>
        <a:ext cx="1598412" cy="593010"/>
      </dsp:txXfrm>
    </dsp:sp>
    <dsp:sp modelId="{ACF56C4F-F99A-4F65-9DB1-8A930B2735A7}">
      <dsp:nvSpPr>
        <dsp:cNvPr id="0" name=""/>
        <dsp:cNvSpPr/>
      </dsp:nvSpPr>
      <dsp:spPr>
        <a:xfrm>
          <a:off x="1762953" y="2472283"/>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95591B5B-D483-455C-9A2B-DF010C7981D0}">
      <dsp:nvSpPr>
        <dsp:cNvPr id="0" name=""/>
        <dsp:cNvSpPr/>
      </dsp:nvSpPr>
      <dsp:spPr>
        <a:xfrm>
          <a:off x="1762953" y="3573589"/>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t>Fisheye </a:t>
          </a:r>
          <a:r>
            <a:rPr lang="en-US" altLang="zh-TW" sz="1200" kern="1200" dirty="0" err="1" smtClean="0"/>
            <a:t>dewarping</a:t>
          </a:r>
          <a:r>
            <a:rPr lang="en-US" altLang="zh-TW" sz="1200" kern="1200" dirty="0" smtClean="0"/>
            <a:t> support</a:t>
          </a:r>
        </a:p>
      </dsp:txBody>
      <dsp:txXfrm>
        <a:off x="1762953" y="3573589"/>
        <a:ext cx="1598412" cy="593010"/>
      </dsp:txXfrm>
    </dsp:sp>
    <dsp:sp modelId="{5223DDCA-3E4C-415C-BD2E-6007E4ABF264}">
      <dsp:nvSpPr>
        <dsp:cNvPr id="0" name=""/>
        <dsp:cNvSpPr/>
      </dsp:nvSpPr>
      <dsp:spPr>
        <a:xfrm>
          <a:off x="3521273" y="2472283"/>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46F2620E-7573-4926-BDE0-AC32B397B7EB}">
      <dsp:nvSpPr>
        <dsp:cNvPr id="0" name=""/>
        <dsp:cNvSpPr/>
      </dsp:nvSpPr>
      <dsp:spPr>
        <a:xfrm>
          <a:off x="3521273" y="3573589"/>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t>Intelligent Video Analytics (IVA) for fast video search</a:t>
          </a:r>
        </a:p>
      </dsp:txBody>
      <dsp:txXfrm>
        <a:off x="3521273" y="3573589"/>
        <a:ext cx="1598412" cy="593010"/>
      </dsp:txXfrm>
    </dsp:sp>
    <dsp:sp modelId="{DBF46C02-0960-41BF-87CD-D6723F5C21A8}">
      <dsp:nvSpPr>
        <dsp:cNvPr id="0" name=""/>
        <dsp:cNvSpPr/>
      </dsp:nvSpPr>
      <dsp:spPr>
        <a:xfrm>
          <a:off x="5279594" y="2472283"/>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5F34E204-3A8F-4E4D-AE3E-7E35F1FFCFDC}">
      <dsp:nvSpPr>
        <dsp:cNvPr id="0" name=""/>
        <dsp:cNvSpPr/>
      </dsp:nvSpPr>
      <dsp:spPr>
        <a:xfrm>
          <a:off x="5279594" y="3573589"/>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t>Live view on mobile devices by </a:t>
          </a:r>
          <a:r>
            <a:rPr lang="en-US" altLang="zh-TW" sz="1200" kern="1200" dirty="0" err="1" smtClean="0"/>
            <a:t>VMobile</a:t>
          </a:r>
          <a:endParaRPr lang="en-US" altLang="zh-TW" sz="1200" kern="1200" dirty="0" smtClean="0"/>
        </a:p>
      </dsp:txBody>
      <dsp:txXfrm>
        <a:off x="5279594" y="3573589"/>
        <a:ext cx="1598412" cy="593010"/>
      </dsp:txXfrm>
    </dsp:sp>
    <dsp:sp modelId="{A43C7395-E815-4FA1-A8FF-70E1B4D5F871}">
      <dsp:nvSpPr>
        <dsp:cNvPr id="0" name=""/>
        <dsp:cNvSpPr/>
      </dsp:nvSpPr>
      <dsp:spPr>
        <a:xfrm>
          <a:off x="7037915" y="2472283"/>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38B736F7-1BBB-4E1E-B07A-C9AD6C40D71B}">
      <dsp:nvSpPr>
        <dsp:cNvPr id="0" name=""/>
        <dsp:cNvSpPr/>
      </dsp:nvSpPr>
      <dsp:spPr>
        <a:xfrm>
          <a:off x="7037915" y="3573589"/>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t>Green NVR solution</a:t>
          </a:r>
        </a:p>
      </dsp:txBody>
      <dsp:txXfrm>
        <a:off x="7037915" y="3573589"/>
        <a:ext cx="1598412" cy="59301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84BF6B-99DB-49D9-AE67-E3B8639B5AD0}">
      <dsp:nvSpPr>
        <dsp:cNvPr id="0" name=""/>
        <dsp:cNvSpPr/>
      </dsp:nvSpPr>
      <dsp:spPr>
        <a:xfrm>
          <a:off x="2305982" y="293"/>
          <a:ext cx="3975878" cy="114295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altLang="zh-TW" sz="1300" kern="1200" dirty="0" smtClean="0"/>
            <a:t>Camera Event: Motion detection, alarm input, connection failure</a:t>
          </a:r>
          <a:endParaRPr lang="zh-TW" altLang="en-US" sz="1300" kern="1200" dirty="0"/>
        </a:p>
        <a:p>
          <a:pPr marL="114300" lvl="1" indent="-114300" algn="l" defTabSz="577850">
            <a:lnSpc>
              <a:spcPct val="90000"/>
            </a:lnSpc>
            <a:spcBef>
              <a:spcPct val="0"/>
            </a:spcBef>
            <a:spcAft>
              <a:spcPct val="15000"/>
            </a:spcAft>
            <a:buChar char="••"/>
          </a:pPr>
          <a:r>
            <a:rPr lang="en-US" altLang="zh-TW" sz="1300" kern="1200" dirty="0" smtClean="0"/>
            <a:t>NVR Event: Recording failure</a:t>
          </a:r>
          <a:endParaRPr lang="zh-TW" altLang="en-US" sz="1300" kern="1200" dirty="0"/>
        </a:p>
        <a:p>
          <a:pPr marL="114300" lvl="1" indent="-114300" algn="l" defTabSz="577850">
            <a:lnSpc>
              <a:spcPct val="90000"/>
            </a:lnSpc>
            <a:spcBef>
              <a:spcPct val="0"/>
            </a:spcBef>
            <a:spcAft>
              <a:spcPct val="15000"/>
            </a:spcAft>
            <a:buChar char="••"/>
          </a:pPr>
          <a:r>
            <a:rPr lang="en-US" altLang="zh-TW" sz="1300" kern="1200" dirty="0" smtClean="0"/>
            <a:t>External Event: User-defined event</a:t>
          </a:r>
          <a:endParaRPr lang="zh-TW" altLang="en-US" sz="1300" kern="1200" dirty="0"/>
        </a:p>
      </dsp:txBody>
      <dsp:txXfrm>
        <a:off x="2305982" y="293"/>
        <a:ext cx="3975878" cy="1142952"/>
      </dsp:txXfrm>
    </dsp:sp>
    <dsp:sp modelId="{A56E74F5-F400-4766-B2DD-41A14466A097}">
      <dsp:nvSpPr>
        <dsp:cNvPr id="0" name=""/>
        <dsp:cNvSpPr/>
      </dsp:nvSpPr>
      <dsp:spPr>
        <a:xfrm>
          <a:off x="344602" y="293"/>
          <a:ext cx="1961380" cy="1142952"/>
        </a:xfrm>
        <a:prstGeom prst="round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en-US" altLang="zh-TW" sz="3800" kern="1200" dirty="0" smtClean="0"/>
            <a:t>Events</a:t>
          </a:r>
          <a:endParaRPr lang="zh-TW" altLang="en-US" sz="3800" kern="1200" dirty="0"/>
        </a:p>
      </dsp:txBody>
      <dsp:txXfrm>
        <a:off x="344602" y="293"/>
        <a:ext cx="1961380" cy="1142952"/>
      </dsp:txXfrm>
    </dsp:sp>
    <dsp:sp modelId="{F19F72BD-4E34-400A-95CB-9ABC91E5AA85}">
      <dsp:nvSpPr>
        <dsp:cNvPr id="0" name=""/>
        <dsp:cNvSpPr/>
      </dsp:nvSpPr>
      <dsp:spPr>
        <a:xfrm>
          <a:off x="2305982" y="1257541"/>
          <a:ext cx="3975878" cy="114295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altLang="zh-TW" sz="1300" kern="1200" dirty="0" smtClean="0"/>
            <a:t>Multi-channel recording, NVR buzzer</a:t>
          </a:r>
          <a:endParaRPr lang="zh-TW" altLang="en-US" sz="1300" kern="1200" dirty="0"/>
        </a:p>
        <a:p>
          <a:pPr marL="114300" lvl="1" indent="-114300" algn="l" defTabSz="577850">
            <a:lnSpc>
              <a:spcPct val="90000"/>
            </a:lnSpc>
            <a:spcBef>
              <a:spcPct val="0"/>
            </a:spcBef>
            <a:spcAft>
              <a:spcPct val="15000"/>
            </a:spcAft>
            <a:buChar char="••"/>
          </a:pPr>
          <a:r>
            <a:rPr lang="en-US" altLang="zh-TW" sz="1300" kern="1200" dirty="0" smtClean="0"/>
            <a:t>PTZ camera control, alarm output</a:t>
          </a:r>
          <a:endParaRPr lang="zh-TW" altLang="en-US" sz="1300" kern="1200" dirty="0"/>
        </a:p>
        <a:p>
          <a:pPr marL="114300" lvl="1" indent="-114300" algn="l" defTabSz="577850">
            <a:lnSpc>
              <a:spcPct val="90000"/>
            </a:lnSpc>
            <a:spcBef>
              <a:spcPct val="0"/>
            </a:spcBef>
            <a:spcAft>
              <a:spcPct val="15000"/>
            </a:spcAft>
            <a:buChar char="••"/>
          </a:pPr>
          <a:r>
            <a:rPr lang="en-US" altLang="zh-TW" sz="1300" kern="1200" dirty="0" smtClean="0"/>
            <a:t>SMS and email alert</a:t>
          </a:r>
          <a:endParaRPr lang="zh-TW" altLang="en-US" sz="1300" kern="1200" dirty="0"/>
        </a:p>
        <a:p>
          <a:pPr marL="114300" lvl="1" indent="-114300" algn="l" defTabSz="577850">
            <a:lnSpc>
              <a:spcPct val="90000"/>
            </a:lnSpc>
            <a:spcBef>
              <a:spcPct val="0"/>
            </a:spcBef>
            <a:spcAft>
              <a:spcPct val="15000"/>
            </a:spcAft>
            <a:buChar char="••"/>
          </a:pPr>
          <a:r>
            <a:rPr lang="en-US" altLang="zh-TW" sz="1300" kern="1200" dirty="0" smtClean="0"/>
            <a:t>User-defined action</a:t>
          </a:r>
          <a:endParaRPr lang="zh-TW" altLang="en-US" sz="1300" kern="1200" dirty="0"/>
        </a:p>
      </dsp:txBody>
      <dsp:txXfrm>
        <a:off x="2305982" y="1257541"/>
        <a:ext cx="3975878" cy="1142952"/>
      </dsp:txXfrm>
    </dsp:sp>
    <dsp:sp modelId="{CBA930E4-01A0-4B70-844B-B1D309AC120B}">
      <dsp:nvSpPr>
        <dsp:cNvPr id="0" name=""/>
        <dsp:cNvSpPr/>
      </dsp:nvSpPr>
      <dsp:spPr>
        <a:xfrm>
          <a:off x="344602" y="1257541"/>
          <a:ext cx="1961380" cy="1142952"/>
        </a:xfrm>
        <a:prstGeom prst="round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en-US" altLang="zh-TW" sz="3800" kern="1200" dirty="0" smtClean="0"/>
            <a:t>Actions</a:t>
          </a:r>
          <a:endParaRPr lang="zh-TW" altLang="en-US" sz="3800" kern="1200" dirty="0"/>
        </a:p>
      </dsp:txBody>
      <dsp:txXfrm>
        <a:off x="344602" y="1257541"/>
        <a:ext cx="1961380" cy="114295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image" Target="../media/image8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image" Target="../media/image8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C92F27-2AED-4551-A2B8-C9A473A08518}" type="datetimeFigureOut">
              <a:rPr lang="zh-TW" altLang="en-US" smtClean="0"/>
              <a:pPr/>
              <a:t>2013/11/7</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9F8849-641C-417D-8CE4-C053A08ED03A}"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A29F8849-641C-417D-8CE4-C053A08ED03A}" type="slidenum">
              <a:rPr lang="zh-TW" altLang="en-US" smtClean="0"/>
              <a:pPr/>
              <a:t>1</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083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20836" name="投影片編號版面配置區 3"/>
          <p:cNvSpPr>
            <a:spLocks noGrp="1"/>
          </p:cNvSpPr>
          <p:nvPr>
            <p:ph type="sldNum" sz="quarter" idx="5"/>
          </p:nvPr>
        </p:nvSpPr>
        <p:spPr bwMode="auto">
          <a:noFill/>
          <a:ln>
            <a:miter lim="800000"/>
            <a:headEnd/>
            <a:tailEnd/>
          </a:ln>
        </p:spPr>
        <p:txBody>
          <a:bodyPr/>
          <a:lstStyle/>
          <a:p>
            <a:fld id="{496F2700-2D58-40ED-981D-BD2C7B15B204}" type="slidenum">
              <a:rPr lang="zh-TW" altLang="en-US" smtClean="0"/>
              <a:pPr/>
              <a:t>11</a:t>
            </a:fld>
            <a:endParaRPr lang="en-US" altLang="zh-TW"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0667E810-A21B-4DA0-BC89-9324730066B8}" type="slidenum">
              <a:rPr lang="zh-TW" altLang="en-US" smtClean="0"/>
              <a:pPr/>
              <a:t>14</a:t>
            </a:fld>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969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smtClean="0"/>
          </a:p>
        </p:txBody>
      </p:sp>
      <p:sp>
        <p:nvSpPr>
          <p:cNvPr id="29700" name="投影片編號版面配置區 3"/>
          <p:cNvSpPr>
            <a:spLocks noGrp="1"/>
          </p:cNvSpPr>
          <p:nvPr>
            <p:ph type="sldNum" sz="quarter" idx="5"/>
          </p:nvPr>
        </p:nvSpPr>
        <p:spPr bwMode="auto">
          <a:noFill/>
          <a:ln>
            <a:miter lim="800000"/>
            <a:headEnd/>
            <a:tailEnd/>
          </a:ln>
        </p:spPr>
        <p:txBody>
          <a:bodyPr/>
          <a:lstStyle/>
          <a:p>
            <a:fld id="{11FE7E39-E843-49CF-9B0C-812877F10790}" type="slidenum">
              <a:rPr lang="zh-TW" altLang="en-US" smtClean="0"/>
              <a:pPr/>
              <a:t>20</a:t>
            </a:fld>
            <a:endParaRPr lang="en-US" altLang="zh-TW"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TW" altLang="en-US" dirty="0" smtClean="0"/>
              <a:t>接幾台</a:t>
            </a:r>
            <a:r>
              <a:rPr lang="en-US" altLang="zh-TW" dirty="0" smtClean="0"/>
              <a:t>NAS</a:t>
            </a:r>
            <a:endParaRPr lang="zh-TW" altLang="en-US" dirty="0"/>
          </a:p>
        </p:txBody>
      </p:sp>
      <p:sp>
        <p:nvSpPr>
          <p:cNvPr id="4" name="投影片編號版面配置區 3"/>
          <p:cNvSpPr>
            <a:spLocks noGrp="1"/>
          </p:cNvSpPr>
          <p:nvPr>
            <p:ph type="sldNum" sz="quarter" idx="10"/>
          </p:nvPr>
        </p:nvSpPr>
        <p:spPr/>
        <p:txBody>
          <a:bodyPr/>
          <a:lstStyle/>
          <a:p>
            <a:fld id="{1399807D-D128-4837-BF84-5EA633F317AE}" type="slidenum">
              <a:rPr lang="en-US" smtClean="0"/>
              <a:pPr/>
              <a:t>21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6175" y="687388"/>
            <a:ext cx="4565650" cy="3425825"/>
          </a:xfrm>
        </p:spPr>
      </p:sp>
      <p:sp>
        <p:nvSpPr>
          <p:cNvPr id="3" name="備忘稿版面配置區 2"/>
          <p:cNvSpPr>
            <a:spLocks noGrp="1"/>
          </p:cNvSpPr>
          <p:nvPr>
            <p:ph type="body" idx="1"/>
          </p:nvPr>
        </p:nvSpPr>
        <p:spPr/>
        <p:txBody>
          <a:bodyPr>
            <a:normAutofit/>
          </a:bodyPr>
          <a:lstStyle/>
          <a:p>
            <a:r>
              <a:rPr lang="en-US" altLang="zh-TW" dirty="0" smtClean="0"/>
              <a:t>Schedule for other camera</a:t>
            </a:r>
            <a:r>
              <a:rPr lang="en-US" altLang="zh-TW" baseline="0" dirty="0" smtClean="0"/>
              <a:t> brand and models</a:t>
            </a:r>
            <a:endParaRPr lang="zh-TW" altLang="en-US" dirty="0"/>
          </a:p>
        </p:txBody>
      </p:sp>
      <p:sp>
        <p:nvSpPr>
          <p:cNvPr id="4" name="投影片編號版面配置區 3"/>
          <p:cNvSpPr>
            <a:spLocks noGrp="1"/>
          </p:cNvSpPr>
          <p:nvPr>
            <p:ph type="sldNum" sz="quarter" idx="10"/>
          </p:nvPr>
        </p:nvSpPr>
        <p:spPr>
          <a:xfrm>
            <a:off x="3884614" y="8685214"/>
            <a:ext cx="2971800" cy="457200"/>
          </a:xfrm>
          <a:prstGeom prst="rect">
            <a:avLst/>
          </a:prstGeom>
        </p:spPr>
        <p:txBody>
          <a:bodyPr/>
          <a:lstStyle/>
          <a:p>
            <a:fld id="{1399807D-D128-4837-BF84-5EA633F317AE}" type="slidenum">
              <a:rPr lang="en-US" smtClean="0"/>
              <a:pPr/>
              <a:t>26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1399807D-D128-4837-BF84-5EA633F317AE}" type="slidenum">
              <a:rPr lang="en-US" smtClean="0"/>
              <a:pPr/>
              <a:t>30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1399807D-D128-4837-BF84-5EA633F317AE}" type="slidenum">
              <a:rPr lang="en-US" smtClean="0"/>
              <a:pPr/>
              <a:t>32</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083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20836" name="投影片編號版面配置區 3"/>
          <p:cNvSpPr>
            <a:spLocks noGrp="1"/>
          </p:cNvSpPr>
          <p:nvPr>
            <p:ph type="sldNum" sz="quarter" idx="5"/>
          </p:nvPr>
        </p:nvSpPr>
        <p:spPr bwMode="auto">
          <a:noFill/>
          <a:ln>
            <a:miter lim="800000"/>
            <a:headEnd/>
            <a:tailEnd/>
          </a:ln>
        </p:spPr>
        <p:txBody>
          <a:bodyPr/>
          <a:lstStyle/>
          <a:p>
            <a:fld id="{496F2700-2D58-40ED-981D-BD2C7B15B204}" type="slidenum">
              <a:rPr lang="zh-TW" altLang="en-US" smtClean="0"/>
              <a:pPr/>
              <a:t>33</a:t>
            </a:fld>
            <a:endParaRPr lang="en-US" altLang="zh-TW"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34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03428" name="投影片編號版面配置區 3"/>
          <p:cNvSpPr>
            <a:spLocks noGrp="1"/>
          </p:cNvSpPr>
          <p:nvPr>
            <p:ph type="sldNum" sz="quarter" idx="5"/>
          </p:nvPr>
        </p:nvSpPr>
        <p:spPr bwMode="auto">
          <a:noFill/>
          <a:ln>
            <a:miter lim="800000"/>
            <a:headEnd/>
            <a:tailEnd/>
          </a:ln>
        </p:spPr>
        <p:txBody>
          <a:bodyPr/>
          <a:lstStyle/>
          <a:p>
            <a:fld id="{C1A2CA93-9423-4AE7-9C16-64BB08711419}" type="slidenum">
              <a:rPr lang="zh-TW" altLang="en-US" smtClean="0"/>
              <a:pPr/>
              <a:t>34</a:t>
            </a:fld>
            <a:endParaRPr lang="en-US" altLang="zh-TW"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445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04452" name="投影片編號版面配置區 3"/>
          <p:cNvSpPr>
            <a:spLocks noGrp="1"/>
          </p:cNvSpPr>
          <p:nvPr>
            <p:ph type="sldNum" sz="quarter" idx="5"/>
          </p:nvPr>
        </p:nvSpPr>
        <p:spPr bwMode="auto">
          <a:noFill/>
          <a:ln>
            <a:miter lim="800000"/>
            <a:headEnd/>
            <a:tailEnd/>
          </a:ln>
        </p:spPr>
        <p:txBody>
          <a:bodyPr/>
          <a:lstStyle/>
          <a:p>
            <a:fld id="{97251366-8E81-4A92-ABCF-D049E4D9255F}" type="slidenum">
              <a:rPr lang="zh-TW" altLang="en-US" smtClean="0"/>
              <a:pPr/>
              <a:t>35</a:t>
            </a:fld>
            <a:endParaRPr lang="en-US" altLang="zh-TW"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083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20836" name="投影片編號版面配置區 3"/>
          <p:cNvSpPr>
            <a:spLocks noGrp="1"/>
          </p:cNvSpPr>
          <p:nvPr>
            <p:ph type="sldNum" sz="quarter" idx="5"/>
          </p:nvPr>
        </p:nvSpPr>
        <p:spPr bwMode="auto">
          <a:noFill/>
          <a:ln>
            <a:miter lim="800000"/>
            <a:headEnd/>
            <a:tailEnd/>
          </a:ln>
        </p:spPr>
        <p:txBody>
          <a:bodyPr/>
          <a:lstStyle/>
          <a:p>
            <a:fld id="{496F2700-2D58-40ED-981D-BD2C7B15B204}" type="slidenum">
              <a:rPr lang="zh-TW" altLang="en-US" smtClean="0"/>
              <a:pPr/>
              <a:t>2</a:t>
            </a:fld>
            <a:endParaRPr lang="en-US" altLang="zh-TW"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752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07524" name="投影片編號版面配置區 3"/>
          <p:cNvSpPr>
            <a:spLocks noGrp="1"/>
          </p:cNvSpPr>
          <p:nvPr>
            <p:ph type="sldNum" sz="quarter" idx="5"/>
          </p:nvPr>
        </p:nvSpPr>
        <p:spPr bwMode="auto">
          <a:noFill/>
          <a:ln>
            <a:miter lim="800000"/>
            <a:headEnd/>
            <a:tailEnd/>
          </a:ln>
        </p:spPr>
        <p:txBody>
          <a:bodyPr/>
          <a:lstStyle/>
          <a:p>
            <a:fld id="{FA9742BC-5407-485F-83DE-B8F6F4E31263}" type="slidenum">
              <a:rPr lang="zh-TW" altLang="en-US" smtClean="0"/>
              <a:pPr/>
              <a:t>36</a:t>
            </a:fld>
            <a:endParaRPr lang="en-US" altLang="zh-TW"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PC</a:t>
            </a:r>
            <a:r>
              <a:rPr lang="zh-TW" altLang="en-US" dirty="0" smtClean="0"/>
              <a:t> </a:t>
            </a:r>
            <a:r>
              <a:rPr lang="en-US" altLang="zh-TW" dirty="0" smtClean="0"/>
              <a:t>&amp;</a:t>
            </a:r>
            <a:r>
              <a:rPr lang="zh-TW" altLang="en-US" dirty="0" smtClean="0"/>
              <a:t> </a:t>
            </a:r>
            <a:r>
              <a:rPr lang="en-US" altLang="zh-TW" dirty="0" smtClean="0"/>
              <a:t>Mac</a:t>
            </a:r>
            <a:r>
              <a:rPr lang="en-US" altLang="zh-TW" baseline="0" dirty="0" smtClean="0"/>
              <a:t> </a:t>
            </a:r>
            <a:r>
              <a:rPr lang="zh-TW" altLang="en-US" baseline="0" dirty="0" smtClean="0"/>
              <a:t>比較表</a:t>
            </a:r>
            <a:endParaRPr lang="en-US" altLang="zh-TW" baseline="0" dirty="0" smtClean="0"/>
          </a:p>
          <a:p>
            <a:r>
              <a:rPr lang="zh-TW" altLang="en-US" baseline="0" smtClean="0"/>
              <a:t>準備上市</a:t>
            </a:r>
            <a:endParaRPr lang="zh-TW" altLang="en-US"/>
          </a:p>
        </p:txBody>
      </p:sp>
      <p:sp>
        <p:nvSpPr>
          <p:cNvPr id="4" name="投影片編號版面配置區 3"/>
          <p:cNvSpPr>
            <a:spLocks noGrp="1"/>
          </p:cNvSpPr>
          <p:nvPr>
            <p:ph type="sldNum" sz="quarter" idx="10"/>
          </p:nvPr>
        </p:nvSpPr>
        <p:spPr/>
        <p:txBody>
          <a:bodyPr/>
          <a:lstStyle/>
          <a:p>
            <a:fld id="{A29F8849-641C-417D-8CE4-C053A08ED03A}" type="slidenum">
              <a:rPr lang="zh-TW" altLang="en-US" smtClean="0"/>
              <a:pPr/>
              <a:t>38</a:t>
            </a:fld>
            <a:endParaRPr lang="zh-TW"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normAutofit/>
          </a:bodyPr>
          <a:lstStyle/>
          <a:p>
            <a:r>
              <a:rPr lang="zh-TW" altLang="en-US" dirty="0" smtClean="0"/>
              <a:t>彈性拖拉要秀圖</a:t>
            </a:r>
            <a:endParaRPr lang="en-US" altLang="zh-TW" dirty="0" smtClean="0"/>
          </a:p>
          <a:p>
            <a:r>
              <a:rPr lang="en-US" altLang="zh-TW" dirty="0" smtClean="0"/>
              <a:t>From</a:t>
            </a:r>
            <a:r>
              <a:rPr lang="en-US" altLang="zh-TW" baseline="0" dirty="0" smtClean="0"/>
              <a:t> 42 to 64 channel</a:t>
            </a:r>
          </a:p>
          <a:p>
            <a:r>
              <a:rPr lang="zh-TW" altLang="en-US" baseline="0" dirty="0" smtClean="0"/>
              <a:t>秀</a:t>
            </a:r>
            <a:r>
              <a:rPr lang="en-US" altLang="zh-TW" baseline="0" dirty="0" smtClean="0"/>
              <a:t>disk error </a:t>
            </a:r>
            <a:r>
              <a:rPr lang="zh-TW" altLang="en-US" baseline="0" dirty="0" smtClean="0"/>
              <a:t>視窗</a:t>
            </a:r>
            <a:endParaRPr lang="en-US" altLang="zh-TW" dirty="0" smtClean="0"/>
          </a:p>
          <a:p>
            <a:r>
              <a:rPr lang="en-US" altLang="zh-TW" dirty="0" smtClean="0"/>
              <a:t>project-option =&gt; 64 channel</a:t>
            </a:r>
            <a:endParaRPr lang="zh-TW" altLang="en-US" dirty="0"/>
          </a:p>
        </p:txBody>
      </p:sp>
      <p:sp>
        <p:nvSpPr>
          <p:cNvPr id="4" name="投影片編號版面配置區 3"/>
          <p:cNvSpPr>
            <a:spLocks noGrp="1"/>
          </p:cNvSpPr>
          <p:nvPr>
            <p:ph type="sldNum" sz="quarter" idx="10"/>
          </p:nvPr>
        </p:nvSpPr>
        <p:spPr/>
        <p:txBody>
          <a:bodyPr/>
          <a:lstStyle/>
          <a:p>
            <a:fld id="{A29F8849-641C-417D-8CE4-C053A08ED03A}" type="slidenum">
              <a:rPr lang="zh-TW" altLang="en-US" smtClean="0"/>
              <a:pPr/>
              <a:t>40</a:t>
            </a:fld>
            <a:endParaRPr lang="zh-TW"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571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15716" name="投影片編號版面配置區 3"/>
          <p:cNvSpPr>
            <a:spLocks noGrp="1"/>
          </p:cNvSpPr>
          <p:nvPr>
            <p:ph type="sldNum" sz="quarter" idx="5"/>
          </p:nvPr>
        </p:nvSpPr>
        <p:spPr bwMode="auto">
          <a:noFill/>
          <a:ln>
            <a:miter lim="800000"/>
            <a:headEnd/>
            <a:tailEnd/>
          </a:ln>
        </p:spPr>
        <p:txBody>
          <a:bodyPr/>
          <a:lstStyle/>
          <a:p>
            <a:fld id="{F2801221-C587-480F-8AAA-EE66C599872D}" type="slidenum">
              <a:rPr lang="zh-TW" altLang="en-US" smtClean="0"/>
              <a:pPr/>
              <a:t>42</a:t>
            </a:fld>
            <a:endParaRPr lang="en-US" altLang="zh-TW"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161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11620" name="投影片編號版面配置區 3"/>
          <p:cNvSpPr>
            <a:spLocks noGrp="1"/>
          </p:cNvSpPr>
          <p:nvPr>
            <p:ph type="sldNum" sz="quarter" idx="5"/>
          </p:nvPr>
        </p:nvSpPr>
        <p:spPr bwMode="auto">
          <a:noFill/>
          <a:ln>
            <a:miter lim="800000"/>
            <a:headEnd/>
            <a:tailEnd/>
          </a:ln>
        </p:spPr>
        <p:txBody>
          <a:bodyPr/>
          <a:lstStyle/>
          <a:p>
            <a:fld id="{F7FE5526-1D17-49A5-BDCC-5226D37B37EB}" type="slidenum">
              <a:rPr lang="zh-TW" altLang="en-US" smtClean="0"/>
              <a:pPr/>
              <a:t>43</a:t>
            </a:fld>
            <a:endParaRPr lang="en-US" altLang="zh-TW"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366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13668" name="投影片編號版面配置區 3"/>
          <p:cNvSpPr>
            <a:spLocks noGrp="1"/>
          </p:cNvSpPr>
          <p:nvPr>
            <p:ph type="sldNum" sz="quarter" idx="5"/>
          </p:nvPr>
        </p:nvSpPr>
        <p:spPr bwMode="auto">
          <a:noFill/>
          <a:ln>
            <a:miter lim="800000"/>
            <a:headEnd/>
            <a:tailEnd/>
          </a:ln>
        </p:spPr>
        <p:txBody>
          <a:bodyPr/>
          <a:lstStyle/>
          <a:p>
            <a:fld id="{0012DAA0-F5E8-4F6D-BC2D-B101372F885B}" type="slidenum">
              <a:rPr lang="zh-TW" altLang="en-US" smtClean="0"/>
              <a:pPr/>
              <a:t>46</a:t>
            </a:fld>
            <a:endParaRPr lang="en-US" altLang="zh-TW"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776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17764" name="投影片編號版面配置區 3"/>
          <p:cNvSpPr>
            <a:spLocks noGrp="1"/>
          </p:cNvSpPr>
          <p:nvPr>
            <p:ph type="sldNum" sz="quarter" idx="5"/>
          </p:nvPr>
        </p:nvSpPr>
        <p:spPr bwMode="auto">
          <a:noFill/>
          <a:ln>
            <a:miter lim="800000"/>
            <a:headEnd/>
            <a:tailEnd/>
          </a:ln>
        </p:spPr>
        <p:txBody>
          <a:bodyPr/>
          <a:lstStyle/>
          <a:p>
            <a:fld id="{93963648-927C-42FD-9C03-ADF73332139C}" type="slidenum">
              <a:rPr lang="zh-TW" altLang="en-US" smtClean="0"/>
              <a:pPr/>
              <a:t>47</a:t>
            </a:fld>
            <a:endParaRPr lang="en-US" altLang="zh-TW"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981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19812" name="投影片編號版面配置區 3"/>
          <p:cNvSpPr>
            <a:spLocks noGrp="1"/>
          </p:cNvSpPr>
          <p:nvPr>
            <p:ph type="sldNum" sz="quarter" idx="5"/>
          </p:nvPr>
        </p:nvSpPr>
        <p:spPr bwMode="auto">
          <a:noFill/>
          <a:ln>
            <a:miter lim="800000"/>
            <a:headEnd/>
            <a:tailEnd/>
          </a:ln>
        </p:spPr>
        <p:txBody>
          <a:bodyPr/>
          <a:lstStyle/>
          <a:p>
            <a:fld id="{E7D55304-11AF-466A-BF8A-5E702EE27DAD}" type="slidenum">
              <a:rPr lang="zh-TW" altLang="en-US" smtClean="0"/>
              <a:pPr/>
              <a:t>49</a:t>
            </a:fld>
            <a:endParaRPr lang="en-US" altLang="zh-TW"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083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20836" name="投影片編號版面配置區 3"/>
          <p:cNvSpPr>
            <a:spLocks noGrp="1"/>
          </p:cNvSpPr>
          <p:nvPr>
            <p:ph type="sldNum" sz="quarter" idx="5"/>
          </p:nvPr>
        </p:nvSpPr>
        <p:spPr bwMode="auto">
          <a:noFill/>
          <a:ln>
            <a:miter lim="800000"/>
            <a:headEnd/>
            <a:tailEnd/>
          </a:ln>
        </p:spPr>
        <p:txBody>
          <a:bodyPr/>
          <a:lstStyle/>
          <a:p>
            <a:fld id="{496F2700-2D58-40ED-981D-BD2C7B15B204}" type="slidenum">
              <a:rPr lang="zh-TW" altLang="en-US" smtClean="0"/>
              <a:pPr/>
              <a:t>50</a:t>
            </a:fld>
            <a:endParaRPr lang="en-US" altLang="zh-TW"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083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20836" name="投影片編號版面配置區 3"/>
          <p:cNvSpPr>
            <a:spLocks noGrp="1"/>
          </p:cNvSpPr>
          <p:nvPr>
            <p:ph type="sldNum" sz="quarter" idx="5"/>
          </p:nvPr>
        </p:nvSpPr>
        <p:spPr bwMode="auto">
          <a:noFill/>
          <a:ln>
            <a:miter lim="800000"/>
            <a:headEnd/>
            <a:tailEnd/>
          </a:ln>
        </p:spPr>
        <p:txBody>
          <a:bodyPr/>
          <a:lstStyle/>
          <a:p>
            <a:fld id="{496F2700-2D58-40ED-981D-BD2C7B15B204}" type="slidenum">
              <a:rPr lang="zh-TW" altLang="en-US" smtClean="0"/>
              <a:pPr/>
              <a:t>52</a:t>
            </a:fld>
            <a:endParaRPr lang="en-US" altLang="zh-TW"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4211" name="備忘稿版面配置區 2"/>
          <p:cNvSpPr>
            <a:spLocks noGrp="1"/>
          </p:cNvSpPr>
          <p:nvPr>
            <p:ph type="body" idx="1"/>
          </p:nvPr>
        </p:nvSpPr>
        <p:spPr bwMode="auto">
          <a:noFill/>
        </p:spPr>
        <p:txBody>
          <a:bodyPr wrap="square" numCol="1" anchor="t" anchorCtr="0" compatLnSpc="1">
            <a:prstTxWarp prst="textNoShape">
              <a:avLst/>
            </a:prstTxWarp>
          </a:bodyPr>
          <a:lstStyle/>
          <a:p>
            <a:r>
              <a:rPr lang="en-US" altLang="zh-TW" dirty="0" err="1" smtClean="0"/>
              <a:t>stardot</a:t>
            </a:r>
            <a:endParaRPr lang="zh-TW" altLang="zh-TW" dirty="0" smtClean="0"/>
          </a:p>
        </p:txBody>
      </p:sp>
      <p:sp>
        <p:nvSpPr>
          <p:cNvPr id="94212" name="投影片編號版面配置區 3"/>
          <p:cNvSpPr>
            <a:spLocks noGrp="1"/>
          </p:cNvSpPr>
          <p:nvPr>
            <p:ph type="sldNum" sz="quarter" idx="5"/>
          </p:nvPr>
        </p:nvSpPr>
        <p:spPr bwMode="auto">
          <a:noFill/>
          <a:ln>
            <a:miter lim="800000"/>
            <a:headEnd/>
            <a:tailEnd/>
          </a:ln>
        </p:spPr>
        <p:txBody>
          <a:bodyPr/>
          <a:lstStyle/>
          <a:p>
            <a:fld id="{C8AE2977-1438-43FB-8865-045D3E44527F}" type="slidenum">
              <a:rPr lang="zh-TW" altLang="en-US" smtClean="0"/>
              <a:pPr/>
              <a:t>4</a:t>
            </a:fld>
            <a:endParaRPr lang="en-US" altLang="zh-TW"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66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26628" name="投影片編號版面配置區 3"/>
          <p:cNvSpPr>
            <a:spLocks noGrp="1"/>
          </p:cNvSpPr>
          <p:nvPr>
            <p:ph type="sldNum" sz="quarter" idx="5"/>
          </p:nvPr>
        </p:nvSpPr>
        <p:spPr bwMode="auto">
          <a:noFill/>
          <a:ln>
            <a:miter lim="800000"/>
            <a:headEnd/>
            <a:tailEnd/>
          </a:ln>
        </p:spPr>
        <p:txBody>
          <a:bodyPr/>
          <a:lstStyle/>
          <a:p>
            <a:fld id="{F51B71FF-C5A6-422D-82CA-8B83930B9D40}" type="slidenum">
              <a:rPr lang="zh-TW" altLang="en-US" smtClean="0"/>
              <a:pPr/>
              <a:t>54</a:t>
            </a:fld>
            <a:endParaRPr lang="en-US" altLang="zh-TW"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zh-TW" altLang="en-US"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8675"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
        <p:nvSpPr>
          <p:cNvPr id="28676" name="投影片編號版面配置區 3"/>
          <p:cNvSpPr>
            <a:spLocks noGrp="1"/>
          </p:cNvSpPr>
          <p:nvPr>
            <p:ph type="sldNum" sz="quarter" idx="5"/>
          </p:nvPr>
        </p:nvSpPr>
        <p:spPr bwMode="auto">
          <a:noFill/>
          <a:ln>
            <a:miter lim="800000"/>
            <a:headEnd/>
            <a:tailEnd/>
          </a:ln>
        </p:spPr>
        <p:txBody>
          <a:bodyPr/>
          <a:lstStyle/>
          <a:p>
            <a:fld id="{95BCB3F5-8FFF-4562-9565-31ED2F6DF3ED}" type="slidenum">
              <a:rPr lang="zh-TW" altLang="en-US" smtClean="0">
                <a:latin typeface="Arial" charset="0"/>
              </a:rPr>
              <a:pPr/>
              <a:t>56</a:t>
            </a:fld>
            <a:endParaRPr lang="en-US" altLang="zh-TW" smtClean="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969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
        <p:nvSpPr>
          <p:cNvPr id="29700" name="投影片編號版面配置區 3"/>
          <p:cNvSpPr>
            <a:spLocks noGrp="1"/>
          </p:cNvSpPr>
          <p:nvPr>
            <p:ph type="sldNum" sz="quarter" idx="5"/>
          </p:nvPr>
        </p:nvSpPr>
        <p:spPr bwMode="auto">
          <a:noFill/>
          <a:ln>
            <a:miter lim="800000"/>
            <a:headEnd/>
            <a:tailEnd/>
          </a:ln>
        </p:spPr>
        <p:txBody>
          <a:bodyPr/>
          <a:lstStyle/>
          <a:p>
            <a:fld id="{56CD8DF0-C58A-484C-8206-8CBB98CE5FC7}" type="slidenum">
              <a:rPr lang="zh-TW" altLang="en-US" smtClean="0">
                <a:latin typeface="Arial" charset="0"/>
              </a:rPr>
              <a:pPr/>
              <a:t>57</a:t>
            </a:fld>
            <a:endParaRPr lang="en-US" altLang="zh-TW"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072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
        <p:nvSpPr>
          <p:cNvPr id="30724" name="投影片編號版面配置區 3"/>
          <p:cNvSpPr>
            <a:spLocks noGrp="1"/>
          </p:cNvSpPr>
          <p:nvPr>
            <p:ph type="sldNum" sz="quarter" idx="5"/>
          </p:nvPr>
        </p:nvSpPr>
        <p:spPr bwMode="auto">
          <a:noFill/>
          <a:ln>
            <a:miter lim="800000"/>
            <a:headEnd/>
            <a:tailEnd/>
          </a:ln>
        </p:spPr>
        <p:txBody>
          <a:bodyPr/>
          <a:lstStyle/>
          <a:p>
            <a:fld id="{33DF1D90-25F8-416F-AA08-EFBD4FF09219}" type="slidenum">
              <a:rPr lang="zh-TW" altLang="en-US" smtClean="0"/>
              <a:pPr/>
              <a:t>58</a:t>
            </a:fld>
            <a:endParaRPr lang="en-US" altLang="zh-TW"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174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31748" name="投影片編號版面配置區 3"/>
          <p:cNvSpPr>
            <a:spLocks noGrp="1"/>
          </p:cNvSpPr>
          <p:nvPr>
            <p:ph type="sldNum" sz="quarter" idx="5"/>
          </p:nvPr>
        </p:nvSpPr>
        <p:spPr bwMode="auto">
          <a:noFill/>
          <a:ln>
            <a:miter lim="800000"/>
            <a:headEnd/>
            <a:tailEnd/>
          </a:ln>
        </p:spPr>
        <p:txBody>
          <a:bodyPr/>
          <a:lstStyle/>
          <a:p>
            <a:fld id="{39064D11-AB60-4EEB-9C4B-AF7AB7328DA4}" type="slidenum">
              <a:rPr lang="zh-TW" altLang="en-US" smtClean="0"/>
              <a:pPr/>
              <a:t>59</a:t>
            </a:fld>
            <a:endParaRPr lang="en-US" altLang="zh-TW"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77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latin typeface="Arial" charset="0"/>
            </a:endParaRPr>
          </a:p>
        </p:txBody>
      </p:sp>
      <p:sp>
        <p:nvSpPr>
          <p:cNvPr id="32772" name="投影片編號版面配置區 3"/>
          <p:cNvSpPr>
            <a:spLocks noGrp="1"/>
          </p:cNvSpPr>
          <p:nvPr>
            <p:ph type="sldNum" sz="quarter" idx="5"/>
          </p:nvPr>
        </p:nvSpPr>
        <p:spPr bwMode="auto">
          <a:noFill/>
          <a:ln>
            <a:miter lim="800000"/>
            <a:headEnd/>
            <a:tailEnd/>
          </a:ln>
        </p:spPr>
        <p:txBody>
          <a:bodyPr/>
          <a:lstStyle/>
          <a:p>
            <a:fld id="{E06F87BE-84FD-4A9B-9CED-D42C8F783D46}" type="slidenum">
              <a:rPr lang="zh-TW" altLang="en-US" smtClean="0">
                <a:latin typeface="Arial" charset="0"/>
              </a:rPr>
              <a:pPr/>
              <a:t>60</a:t>
            </a:fld>
            <a:endParaRPr lang="en-US" altLang="zh-TW"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zh-TW" alt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885275" y="8686362"/>
            <a:ext cx="2971092" cy="456177"/>
          </a:xfrm>
          <a:prstGeom prst="rect">
            <a:avLst/>
          </a:prstGeom>
          <a:noFill/>
          <a:ln w="9525">
            <a:noFill/>
            <a:miter lim="800000"/>
            <a:headEnd/>
            <a:tailEnd/>
          </a:ln>
        </p:spPr>
        <p:txBody>
          <a:bodyPr lIns="94838" tIns="47419" rIns="94838" bIns="47419" anchor="b"/>
          <a:lstStyle/>
          <a:p>
            <a:pPr algn="r" defTabSz="947738"/>
            <a:fld id="{3B59B2D5-B310-441D-945C-457602FC2955}" type="slidenum">
              <a:rPr lang="zh-TW" altLang="en-US" sz="1200" i="0">
                <a:latin typeface="Arial" charset="0"/>
              </a:rPr>
              <a:pPr algn="r" defTabSz="947738"/>
              <a:t>5</a:t>
            </a:fld>
            <a:endParaRPr lang="en-US" altLang="zh-TW" sz="1200" i="0">
              <a:latin typeface="Arial" charset="0"/>
            </a:endParaRPr>
          </a:p>
        </p:txBody>
      </p:sp>
      <p:sp>
        <p:nvSpPr>
          <p:cNvPr id="20483" name="Rectangle 2"/>
          <p:cNvSpPr>
            <a:spLocks noGrp="1" noRot="1" noChangeAspect="1" noChangeArrowheads="1" noTextEdit="1"/>
          </p:cNvSpPr>
          <p:nvPr>
            <p:ph type="sldImg"/>
          </p:nvPr>
        </p:nvSpPr>
        <p:spPr>
          <a:xfrm>
            <a:off x="1146175" y="687388"/>
            <a:ext cx="4567238" cy="3425825"/>
          </a:xfrm>
          <a:ln/>
        </p:spPr>
      </p:sp>
      <p:sp>
        <p:nvSpPr>
          <p:cNvPr id="20484" name="Rectangle 3"/>
          <p:cNvSpPr>
            <a:spLocks noGrp="1" noChangeArrowheads="1"/>
          </p:cNvSpPr>
          <p:nvPr>
            <p:ph type="body" idx="1"/>
          </p:nvPr>
        </p:nvSpPr>
        <p:spPr>
          <a:noFill/>
          <a:ln/>
        </p:spPr>
        <p:txBody>
          <a:bodyPr lIns="94838" tIns="47419" rIns="94838" bIns="47419"/>
          <a:lstStyle/>
          <a:p>
            <a:endParaRPr lang="zh-TW"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728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97284" name="投影片編號版面配置區 3"/>
          <p:cNvSpPr>
            <a:spLocks noGrp="1"/>
          </p:cNvSpPr>
          <p:nvPr>
            <p:ph type="sldNum" sz="quarter" idx="5"/>
          </p:nvPr>
        </p:nvSpPr>
        <p:spPr bwMode="auto">
          <a:noFill/>
          <a:ln>
            <a:miter lim="800000"/>
            <a:headEnd/>
            <a:tailEnd/>
          </a:ln>
        </p:spPr>
        <p:txBody>
          <a:bodyPr/>
          <a:lstStyle/>
          <a:p>
            <a:fld id="{A0198CF3-0D76-4365-B869-FB40F891534F}" type="slidenum">
              <a:rPr lang="zh-TW" altLang="en-US" smtClean="0"/>
              <a:pPr/>
              <a:t>6</a:t>
            </a:fld>
            <a:endParaRPr lang="en-US" altLang="zh-TW"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083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20836" name="投影片編號版面配置區 3"/>
          <p:cNvSpPr>
            <a:spLocks noGrp="1"/>
          </p:cNvSpPr>
          <p:nvPr>
            <p:ph type="sldNum" sz="quarter" idx="5"/>
          </p:nvPr>
        </p:nvSpPr>
        <p:spPr bwMode="auto">
          <a:noFill/>
          <a:ln>
            <a:miter lim="800000"/>
            <a:headEnd/>
            <a:tailEnd/>
          </a:ln>
        </p:spPr>
        <p:txBody>
          <a:bodyPr/>
          <a:lstStyle/>
          <a:p>
            <a:fld id="{496F2700-2D58-40ED-981D-BD2C7B15B204}" type="slidenum">
              <a:rPr lang="zh-TW" altLang="en-US" smtClean="0"/>
              <a:pPr/>
              <a:t>7</a:t>
            </a:fld>
            <a:endParaRPr lang="en-US" altLang="zh-TW"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035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00356" name="投影片編號版面配置區 3"/>
          <p:cNvSpPr>
            <a:spLocks noGrp="1"/>
          </p:cNvSpPr>
          <p:nvPr>
            <p:ph type="sldNum" sz="quarter" idx="5"/>
          </p:nvPr>
        </p:nvSpPr>
        <p:spPr bwMode="auto">
          <a:noFill/>
          <a:ln>
            <a:miter lim="800000"/>
            <a:headEnd/>
            <a:tailEnd/>
          </a:ln>
        </p:spPr>
        <p:txBody>
          <a:bodyPr/>
          <a:lstStyle/>
          <a:p>
            <a:fld id="{48658F06-0C77-44B1-ABBF-F82302C43A9E}" type="slidenum">
              <a:rPr lang="zh-TW" altLang="en-US" smtClean="0"/>
              <a:pPr/>
              <a:t>8</a:t>
            </a:fld>
            <a:endParaRPr lang="en-US" altLang="zh-TW"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933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en-US" altLang="zh-TW" dirty="0" smtClean="0"/>
          </a:p>
        </p:txBody>
      </p:sp>
      <p:sp>
        <p:nvSpPr>
          <p:cNvPr id="99332" name="投影片編號版面配置區 3"/>
          <p:cNvSpPr>
            <a:spLocks noGrp="1"/>
          </p:cNvSpPr>
          <p:nvPr>
            <p:ph type="sldNum" sz="quarter" idx="5"/>
          </p:nvPr>
        </p:nvSpPr>
        <p:spPr bwMode="auto">
          <a:noFill/>
          <a:ln>
            <a:miter lim="800000"/>
            <a:headEnd/>
            <a:tailEnd/>
          </a:ln>
        </p:spPr>
        <p:txBody>
          <a:bodyPr/>
          <a:lstStyle/>
          <a:p>
            <a:fld id="{751B5583-65BC-4F1D-ACBC-86E45CEB485B}" type="slidenum">
              <a:rPr lang="zh-TW" altLang="en-US" smtClean="0"/>
              <a:pPr/>
              <a:t>9</a:t>
            </a:fld>
            <a:endParaRPr lang="en-US" altLang="zh-TW"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137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01380" name="投影片編號版面配置區 3"/>
          <p:cNvSpPr>
            <a:spLocks noGrp="1"/>
          </p:cNvSpPr>
          <p:nvPr>
            <p:ph type="sldNum" sz="quarter" idx="5"/>
          </p:nvPr>
        </p:nvSpPr>
        <p:spPr bwMode="auto">
          <a:noFill/>
          <a:ln>
            <a:miter lim="800000"/>
            <a:headEnd/>
            <a:tailEnd/>
          </a:ln>
        </p:spPr>
        <p:txBody>
          <a:bodyPr/>
          <a:lstStyle/>
          <a:p>
            <a:fld id="{C627F690-3733-43FF-B4E3-6EAD4024D5BF}" type="slidenum">
              <a:rPr lang="zh-TW" altLang="en-US" smtClean="0"/>
              <a:pPr/>
              <a:t>10</a:t>
            </a:fld>
            <a:endParaRPr lang="en-US" altLang="zh-TW"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8" name="矩形 7"/>
          <p:cNvSpPr/>
          <p:nvPr userDrawn="1"/>
        </p:nvSpPr>
        <p:spPr>
          <a:xfrm>
            <a:off x="0" y="1124744"/>
            <a:ext cx="9144000" cy="566124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 name="標題 1"/>
          <p:cNvSpPr>
            <a:spLocks noGrp="1"/>
          </p:cNvSpPr>
          <p:nvPr>
            <p:ph type="ctrTitle"/>
          </p:nvPr>
        </p:nvSpPr>
        <p:spPr>
          <a:xfrm>
            <a:off x="685800" y="2852937"/>
            <a:ext cx="7772400" cy="1080120"/>
          </a:xfrm>
        </p:spPr>
        <p:txBody>
          <a:bodyPr>
            <a:normAutofit/>
          </a:bodyPr>
          <a:lstStyle>
            <a:lvl1pPr>
              <a:defRPr sz="4400">
                <a:solidFill>
                  <a:schemeClr val="bg1"/>
                </a:solidFill>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933056"/>
            <a:ext cx="6400800" cy="1008112"/>
          </a:xfrm>
        </p:spPr>
        <p:txBody>
          <a:bodyPr>
            <a:normAutofit/>
          </a:bodyPr>
          <a:lstStyle>
            <a:lvl1pPr marL="0" indent="0" algn="ctr">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4" name="日期版面配置區 3"/>
          <p:cNvSpPr>
            <a:spLocks noGrp="1"/>
          </p:cNvSpPr>
          <p:nvPr>
            <p:ph type="dt" sz="half" idx="10"/>
          </p:nvPr>
        </p:nvSpPr>
        <p:spPr/>
        <p:txBody>
          <a:bodyPr/>
          <a:lstStyle/>
          <a:p>
            <a:fld id="{A4559BE8-F8AD-4BA2-897E-25D2A48A5F79}" type="datetimeFigureOut">
              <a:rPr lang="zh-TW" altLang="en-US" smtClean="0"/>
              <a:pPr/>
              <a:t>2013/11/7</a:t>
            </a:fld>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57FACD4-1738-4CE3-851C-EAA43CE6F29B}" type="slidenum">
              <a:rPr lang="zh-TW" altLang="en-US" smtClean="0"/>
              <a:pPr/>
              <a:t>‹#›</a:t>
            </a:fld>
            <a:endParaRPr lang="zh-TW" altLang="en-US"/>
          </a:p>
        </p:txBody>
      </p:sp>
      <p:grpSp>
        <p:nvGrpSpPr>
          <p:cNvPr id="22" name="群組 21"/>
          <p:cNvGrpSpPr/>
          <p:nvPr userDrawn="1"/>
        </p:nvGrpSpPr>
        <p:grpSpPr>
          <a:xfrm>
            <a:off x="0" y="44624"/>
            <a:ext cx="9144000" cy="6840760"/>
            <a:chOff x="0" y="44624"/>
            <a:chExt cx="9144000" cy="6840760"/>
          </a:xfrm>
        </p:grpSpPr>
        <p:pic>
          <p:nvPicPr>
            <p:cNvPr id="23" name="Picture 3"/>
            <p:cNvPicPr>
              <a:picLocks noChangeAspect="1" noChangeArrowheads="1"/>
            </p:cNvPicPr>
            <p:nvPr/>
          </p:nvPicPr>
          <p:blipFill>
            <a:blip r:embed="rId2" cstate="print"/>
            <a:srcRect/>
            <a:stretch>
              <a:fillRect/>
            </a:stretch>
          </p:blipFill>
          <p:spPr bwMode="auto">
            <a:xfrm>
              <a:off x="2123728" y="44624"/>
              <a:ext cx="4896544" cy="3068959"/>
            </a:xfrm>
            <a:prstGeom prst="rect">
              <a:avLst/>
            </a:prstGeom>
            <a:noFill/>
            <a:ln w="9525">
              <a:noFill/>
              <a:miter lim="800000"/>
              <a:headEnd/>
              <a:tailEnd/>
            </a:ln>
          </p:spPr>
        </p:pic>
        <p:sp>
          <p:nvSpPr>
            <p:cNvPr id="24" name="文字方塊 23"/>
            <p:cNvSpPr txBox="1"/>
            <p:nvPr/>
          </p:nvSpPr>
          <p:spPr>
            <a:xfrm>
              <a:off x="1763688" y="1681644"/>
              <a:ext cx="1440160" cy="523220"/>
            </a:xfrm>
            <a:prstGeom prst="rect">
              <a:avLst/>
            </a:prstGeom>
            <a:noFill/>
          </p:spPr>
          <p:txBody>
            <a:bodyPr wrap="square" rtlCol="0">
              <a:spAutoFit/>
            </a:bodyPr>
            <a:lstStyle/>
            <a:p>
              <a:r>
                <a:rPr lang="en-US" altLang="zh-TW" sz="1400" b="1" dirty="0" smtClean="0">
                  <a:solidFill>
                    <a:schemeClr val="tx1">
                      <a:lumMod val="65000"/>
                    </a:schemeClr>
                  </a:solidFill>
                  <a:latin typeface="Ebrima" pitchFamily="2" charset="0"/>
                  <a:ea typeface="Ebrima" pitchFamily="2" charset="0"/>
                  <a:cs typeface="Ebrima" pitchFamily="2" charset="0"/>
                </a:rPr>
                <a:t>Scalability?</a:t>
              </a:r>
            </a:p>
            <a:p>
              <a:endParaRPr lang="zh-TW" altLang="en-US" sz="1400" b="1" dirty="0">
                <a:solidFill>
                  <a:schemeClr val="tx1">
                    <a:lumMod val="65000"/>
                  </a:schemeClr>
                </a:solidFill>
                <a:latin typeface="Ebrima" pitchFamily="2" charset="0"/>
                <a:cs typeface="Ebrima" pitchFamily="2" charset="0"/>
              </a:endParaRPr>
            </a:p>
          </p:txBody>
        </p:sp>
        <p:sp>
          <p:nvSpPr>
            <p:cNvPr id="25" name="文字方塊 24"/>
            <p:cNvSpPr txBox="1"/>
            <p:nvPr/>
          </p:nvSpPr>
          <p:spPr>
            <a:xfrm>
              <a:off x="6084168" y="1321604"/>
              <a:ext cx="1944216" cy="523220"/>
            </a:xfrm>
            <a:prstGeom prst="rect">
              <a:avLst/>
            </a:prstGeom>
            <a:noFill/>
          </p:spPr>
          <p:txBody>
            <a:bodyPr wrap="square" rtlCol="0">
              <a:spAutoFit/>
            </a:bodyPr>
            <a:lstStyle/>
            <a:p>
              <a:r>
                <a:rPr lang="en-US" altLang="zh-TW" sz="1400" b="1" dirty="0" smtClean="0">
                  <a:solidFill>
                    <a:schemeClr val="tx1">
                      <a:lumMod val="65000"/>
                    </a:schemeClr>
                  </a:solidFill>
                  <a:latin typeface="Ebrima" pitchFamily="2" charset="0"/>
                  <a:ea typeface="Ebrima" pitchFamily="2" charset="0"/>
                  <a:cs typeface="Ebrima" pitchFamily="2" charset="0"/>
                </a:rPr>
                <a:t>Storage extension?</a:t>
              </a:r>
            </a:p>
            <a:p>
              <a:endParaRPr lang="zh-TW" altLang="en-US" sz="1400" b="1" dirty="0">
                <a:solidFill>
                  <a:schemeClr val="tx1">
                    <a:lumMod val="65000"/>
                  </a:schemeClr>
                </a:solidFill>
                <a:latin typeface="Ebrima" pitchFamily="2" charset="0"/>
                <a:cs typeface="Ebrima" pitchFamily="2" charset="0"/>
              </a:endParaRPr>
            </a:p>
          </p:txBody>
        </p:sp>
        <p:sp>
          <p:nvSpPr>
            <p:cNvPr id="26" name="文字方塊 25"/>
            <p:cNvSpPr txBox="1"/>
            <p:nvPr/>
          </p:nvSpPr>
          <p:spPr>
            <a:xfrm>
              <a:off x="6516216" y="2401724"/>
              <a:ext cx="1944216" cy="523220"/>
            </a:xfrm>
            <a:prstGeom prst="rect">
              <a:avLst/>
            </a:prstGeom>
            <a:noFill/>
          </p:spPr>
          <p:txBody>
            <a:bodyPr wrap="square" rtlCol="0">
              <a:spAutoFit/>
            </a:bodyPr>
            <a:lstStyle/>
            <a:p>
              <a:r>
                <a:rPr lang="en-US" altLang="zh-TW" sz="1400" b="1" dirty="0" smtClean="0">
                  <a:solidFill>
                    <a:schemeClr val="bg1">
                      <a:lumMod val="65000"/>
                      <a:lumOff val="35000"/>
                    </a:schemeClr>
                  </a:solidFill>
                  <a:latin typeface="Ebrima" pitchFamily="2" charset="0"/>
                  <a:ea typeface="Ebrima" pitchFamily="2" charset="0"/>
                  <a:cs typeface="Ebrima" pitchFamily="2" charset="0"/>
                </a:rPr>
                <a:t>Full function?</a:t>
              </a:r>
            </a:p>
            <a:p>
              <a:endParaRPr lang="zh-TW" altLang="en-US" sz="1400" b="1" dirty="0">
                <a:solidFill>
                  <a:schemeClr val="bg1">
                    <a:lumMod val="65000"/>
                    <a:lumOff val="35000"/>
                  </a:schemeClr>
                </a:solidFill>
                <a:latin typeface="Ebrima" pitchFamily="2" charset="0"/>
                <a:cs typeface="Ebrima" pitchFamily="2" charset="0"/>
              </a:endParaRPr>
            </a:p>
          </p:txBody>
        </p:sp>
        <p:sp>
          <p:nvSpPr>
            <p:cNvPr id="27" name="文字方塊 26"/>
            <p:cNvSpPr txBox="1"/>
            <p:nvPr/>
          </p:nvSpPr>
          <p:spPr>
            <a:xfrm>
              <a:off x="323528" y="1033572"/>
              <a:ext cx="1944216" cy="523220"/>
            </a:xfrm>
            <a:prstGeom prst="rect">
              <a:avLst/>
            </a:prstGeom>
            <a:noFill/>
          </p:spPr>
          <p:txBody>
            <a:bodyPr wrap="square" rtlCol="0">
              <a:spAutoFit/>
            </a:bodyPr>
            <a:lstStyle/>
            <a:p>
              <a:r>
                <a:rPr lang="en-US" altLang="zh-TW" sz="1400" b="1" dirty="0" smtClean="0">
                  <a:solidFill>
                    <a:schemeClr val="tx2">
                      <a:lumMod val="50000"/>
                    </a:schemeClr>
                  </a:solidFill>
                  <a:latin typeface="Ebrima" pitchFamily="2" charset="0"/>
                  <a:ea typeface="Ebrima" pitchFamily="2" charset="0"/>
                  <a:cs typeface="Ebrima" pitchFamily="2" charset="0"/>
                </a:rPr>
                <a:t>IP convergence?</a:t>
              </a:r>
            </a:p>
            <a:p>
              <a:endParaRPr lang="zh-TW" altLang="en-US" sz="1400" b="1" dirty="0">
                <a:solidFill>
                  <a:schemeClr val="tx2">
                    <a:lumMod val="50000"/>
                  </a:schemeClr>
                </a:solidFill>
                <a:latin typeface="Ebrima" pitchFamily="2" charset="0"/>
                <a:cs typeface="Ebrima" pitchFamily="2" charset="0"/>
              </a:endParaRPr>
            </a:p>
          </p:txBody>
        </p:sp>
        <p:sp>
          <p:nvSpPr>
            <p:cNvPr id="28" name="文字方塊 27"/>
            <p:cNvSpPr txBox="1"/>
            <p:nvPr/>
          </p:nvSpPr>
          <p:spPr>
            <a:xfrm>
              <a:off x="323528" y="2257708"/>
              <a:ext cx="1944216" cy="523220"/>
            </a:xfrm>
            <a:prstGeom prst="rect">
              <a:avLst/>
            </a:prstGeom>
            <a:noFill/>
          </p:spPr>
          <p:txBody>
            <a:bodyPr wrap="square" rtlCol="0">
              <a:spAutoFit/>
            </a:bodyPr>
            <a:lstStyle/>
            <a:p>
              <a:r>
                <a:rPr lang="en-US" altLang="zh-TW" sz="1400" b="1" dirty="0" smtClean="0">
                  <a:solidFill>
                    <a:schemeClr val="bg1">
                      <a:lumMod val="75000"/>
                      <a:lumOff val="25000"/>
                    </a:schemeClr>
                  </a:solidFill>
                  <a:latin typeface="Ebrima" pitchFamily="2" charset="0"/>
                  <a:ea typeface="Ebrima" pitchFamily="2" charset="0"/>
                  <a:cs typeface="Ebrima" pitchFamily="2" charset="0"/>
                </a:rPr>
                <a:t>Wide selection?</a:t>
              </a:r>
            </a:p>
            <a:p>
              <a:endParaRPr lang="zh-TW" altLang="en-US" sz="1400" b="1" dirty="0">
                <a:solidFill>
                  <a:schemeClr val="bg1">
                    <a:lumMod val="75000"/>
                    <a:lumOff val="25000"/>
                  </a:schemeClr>
                </a:solidFill>
                <a:latin typeface="Ebrima" pitchFamily="2" charset="0"/>
                <a:cs typeface="Ebrima" pitchFamily="2" charset="0"/>
              </a:endParaRPr>
            </a:p>
          </p:txBody>
        </p:sp>
        <p:sp>
          <p:nvSpPr>
            <p:cNvPr id="29" name="文字方塊 28"/>
            <p:cNvSpPr txBox="1"/>
            <p:nvPr/>
          </p:nvSpPr>
          <p:spPr>
            <a:xfrm>
              <a:off x="7452320" y="196860"/>
              <a:ext cx="1512168" cy="523220"/>
            </a:xfrm>
            <a:prstGeom prst="rect">
              <a:avLst/>
            </a:prstGeom>
            <a:noFill/>
          </p:spPr>
          <p:txBody>
            <a:bodyPr wrap="square" rtlCol="0">
              <a:spAutoFit/>
            </a:bodyPr>
            <a:lstStyle/>
            <a:p>
              <a:r>
                <a:rPr lang="en-US" altLang="zh-TW" sz="1400" b="1" dirty="0" smtClean="0">
                  <a:solidFill>
                    <a:schemeClr val="tx2">
                      <a:lumMod val="75000"/>
                    </a:schemeClr>
                  </a:solidFill>
                  <a:latin typeface="Ebrima" pitchFamily="2" charset="0"/>
                  <a:ea typeface="Ebrima" pitchFamily="2" charset="0"/>
                  <a:cs typeface="Ebrima" pitchFamily="2" charset="0"/>
                </a:rPr>
                <a:t>Cost effective?</a:t>
              </a:r>
            </a:p>
            <a:p>
              <a:endParaRPr lang="zh-TW" altLang="en-US" sz="1400" b="1" dirty="0">
                <a:solidFill>
                  <a:schemeClr val="tx2">
                    <a:lumMod val="75000"/>
                  </a:schemeClr>
                </a:solidFill>
                <a:latin typeface="Ebrima" pitchFamily="2" charset="0"/>
                <a:cs typeface="Ebrima" pitchFamily="2" charset="0"/>
              </a:endParaRPr>
            </a:p>
          </p:txBody>
        </p:sp>
        <p:sp>
          <p:nvSpPr>
            <p:cNvPr id="30" name="文字方塊 29"/>
            <p:cNvSpPr txBox="1"/>
            <p:nvPr/>
          </p:nvSpPr>
          <p:spPr>
            <a:xfrm>
              <a:off x="971600" y="268868"/>
              <a:ext cx="1944216" cy="523220"/>
            </a:xfrm>
            <a:prstGeom prst="rect">
              <a:avLst/>
            </a:prstGeom>
            <a:noFill/>
          </p:spPr>
          <p:txBody>
            <a:bodyPr wrap="square" rtlCol="0">
              <a:spAutoFit/>
            </a:bodyPr>
            <a:lstStyle/>
            <a:p>
              <a:r>
                <a:rPr lang="en-US" altLang="zh-TW" sz="1400" b="1" dirty="0" smtClean="0">
                  <a:solidFill>
                    <a:schemeClr val="tx2">
                      <a:lumMod val="75000"/>
                    </a:schemeClr>
                  </a:solidFill>
                  <a:latin typeface="Ebrima" pitchFamily="2" charset="0"/>
                  <a:ea typeface="Ebrima" pitchFamily="2" charset="0"/>
                  <a:cs typeface="Ebrima" pitchFamily="2" charset="0"/>
                </a:rPr>
                <a:t>Easy management?</a:t>
              </a:r>
            </a:p>
            <a:p>
              <a:endParaRPr lang="zh-TW" altLang="en-US" sz="1400" b="1" dirty="0">
                <a:solidFill>
                  <a:schemeClr val="tx2">
                    <a:lumMod val="75000"/>
                  </a:schemeClr>
                </a:solidFill>
                <a:latin typeface="Ebrima" pitchFamily="2" charset="0"/>
                <a:cs typeface="Ebrima" pitchFamily="2" charset="0"/>
              </a:endParaRPr>
            </a:p>
          </p:txBody>
        </p:sp>
        <p:sp>
          <p:nvSpPr>
            <p:cNvPr id="31" name="文字方塊 30"/>
            <p:cNvSpPr txBox="1"/>
            <p:nvPr/>
          </p:nvSpPr>
          <p:spPr>
            <a:xfrm>
              <a:off x="7703840" y="1878504"/>
              <a:ext cx="1440160" cy="523220"/>
            </a:xfrm>
            <a:prstGeom prst="rect">
              <a:avLst/>
            </a:prstGeom>
            <a:noFill/>
          </p:spPr>
          <p:txBody>
            <a:bodyPr wrap="square" rtlCol="0">
              <a:spAutoFit/>
            </a:bodyPr>
            <a:lstStyle/>
            <a:p>
              <a:r>
                <a:rPr lang="en-US" altLang="zh-TW" sz="1400" b="1" dirty="0" smtClean="0">
                  <a:solidFill>
                    <a:schemeClr val="tx2">
                      <a:lumMod val="50000"/>
                    </a:schemeClr>
                  </a:solidFill>
                  <a:latin typeface="Ebrima" pitchFamily="2" charset="0"/>
                  <a:ea typeface="Ebrima" pitchFamily="2" charset="0"/>
                  <a:cs typeface="Ebrima" pitchFamily="2" charset="0"/>
                </a:rPr>
                <a:t>User friendly?</a:t>
              </a:r>
            </a:p>
            <a:p>
              <a:endParaRPr lang="zh-TW" altLang="en-US" sz="1400" b="1" dirty="0">
                <a:solidFill>
                  <a:schemeClr val="tx2">
                    <a:lumMod val="50000"/>
                  </a:schemeClr>
                </a:solidFill>
                <a:latin typeface="Ebrima" pitchFamily="2" charset="0"/>
                <a:cs typeface="Ebrima" pitchFamily="2" charset="0"/>
              </a:endParaRPr>
            </a:p>
          </p:txBody>
        </p:sp>
        <p:sp>
          <p:nvSpPr>
            <p:cNvPr id="32" name="文字方塊 31"/>
            <p:cNvSpPr txBox="1"/>
            <p:nvPr/>
          </p:nvSpPr>
          <p:spPr>
            <a:xfrm>
              <a:off x="7092280" y="817548"/>
              <a:ext cx="1800200" cy="523220"/>
            </a:xfrm>
            <a:prstGeom prst="rect">
              <a:avLst/>
            </a:prstGeom>
            <a:noFill/>
          </p:spPr>
          <p:txBody>
            <a:bodyPr wrap="square" rtlCol="0">
              <a:spAutoFit/>
            </a:bodyPr>
            <a:lstStyle/>
            <a:p>
              <a:r>
                <a:rPr lang="en-US" altLang="zh-TW" sz="1400" b="1" dirty="0" smtClean="0">
                  <a:solidFill>
                    <a:schemeClr val="bg2">
                      <a:lumMod val="75000"/>
                    </a:schemeClr>
                  </a:solidFill>
                  <a:latin typeface="Ebrima" pitchFamily="2" charset="0"/>
                  <a:ea typeface="Ebrima" pitchFamily="2" charset="0"/>
                  <a:cs typeface="Ebrima" pitchFamily="2" charset="0"/>
                </a:rPr>
                <a:t>Budget control?</a:t>
              </a:r>
            </a:p>
            <a:p>
              <a:endParaRPr lang="zh-TW" altLang="en-US" sz="1400" b="1" dirty="0">
                <a:solidFill>
                  <a:schemeClr val="bg2">
                    <a:lumMod val="75000"/>
                  </a:schemeClr>
                </a:solidFill>
                <a:latin typeface="Ebrima" pitchFamily="2" charset="0"/>
                <a:cs typeface="Ebrima" pitchFamily="2" charset="0"/>
              </a:endParaRPr>
            </a:p>
          </p:txBody>
        </p:sp>
        <p:pic>
          <p:nvPicPr>
            <p:cNvPr id="33" name="Picture 4"/>
            <p:cNvPicPr>
              <a:picLocks noChangeAspect="1" noChangeArrowheads="1"/>
            </p:cNvPicPr>
            <p:nvPr/>
          </p:nvPicPr>
          <p:blipFill>
            <a:blip r:embed="rId3" cstate="print"/>
            <a:srcRect/>
            <a:stretch>
              <a:fillRect/>
            </a:stretch>
          </p:blipFill>
          <p:spPr bwMode="auto">
            <a:xfrm>
              <a:off x="0" y="4951809"/>
              <a:ext cx="9144000" cy="1933575"/>
            </a:xfrm>
            <a:prstGeom prst="rect">
              <a:avLst/>
            </a:prstGeom>
            <a:noFill/>
            <a:ln w="9525">
              <a:noFill/>
              <a:miter lim="800000"/>
              <a:headEnd/>
              <a:tailEnd/>
            </a:ln>
          </p:spPr>
        </p:pic>
        <p:cxnSp>
          <p:nvCxnSpPr>
            <p:cNvPr id="34" name="直線接點 33"/>
            <p:cNvCxnSpPr/>
            <p:nvPr/>
          </p:nvCxnSpPr>
          <p:spPr>
            <a:xfrm>
              <a:off x="0" y="4941168"/>
              <a:ext cx="9144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bg1"/>
                </a:solidFill>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4559BE8-F8AD-4BA2-897E-25D2A48A5F79}" type="datetimeFigureOut">
              <a:rPr lang="zh-TW" altLang="en-US" smtClean="0"/>
              <a:pPr/>
              <a:t>2013/11/7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57FACD4-1738-4CE3-851C-EAA43CE6F29B}" type="slidenum">
              <a:rPr lang="zh-TW" altLang="en-US" smtClean="0"/>
              <a:pPr/>
              <a:t>‹#›</a:t>
            </a:fld>
            <a:endParaRPr lang="zh-TW" altLang="en-US"/>
          </a:p>
        </p:txBody>
      </p:sp>
      <p:sp>
        <p:nvSpPr>
          <p:cNvPr id="7" name="矩形 6"/>
          <p:cNvSpPr/>
          <p:nvPr userDrawn="1"/>
        </p:nvSpPr>
        <p:spPr>
          <a:xfrm flipV="1">
            <a:off x="-12700" y="-14288"/>
            <a:ext cx="9161463" cy="17938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baseline="0">
              <a:latin typeface="Arial Unicode MS" pitchFamily="34" charset="-120"/>
              <a:ea typeface="Arial Unicode MS" pitchFamily="34" charset="-12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7" name="矩形 6"/>
          <p:cNvSpPr/>
          <p:nvPr userDrawn="1"/>
        </p:nvSpPr>
        <p:spPr>
          <a:xfrm flipV="1">
            <a:off x="0" y="0"/>
            <a:ext cx="9161463" cy="148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4559BE8-F8AD-4BA2-897E-25D2A48A5F79}" type="datetimeFigureOut">
              <a:rPr lang="zh-TW" altLang="en-US" smtClean="0"/>
              <a:pPr/>
              <a:t>2013/11/7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57FACD4-1738-4CE3-851C-EAA43CE6F29B}" type="slidenum">
              <a:rPr lang="zh-TW" altLang="en-US" smtClean="0"/>
              <a:pPr/>
              <a:t>‹#›</a:t>
            </a:fld>
            <a:endParaRPr lang="zh-TW"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標題及文字">
    <p:spTree>
      <p:nvGrpSpPr>
        <p:cNvPr id="1" name=""/>
        <p:cNvGrpSpPr/>
        <p:nvPr/>
      </p:nvGrpSpPr>
      <p:grpSpPr>
        <a:xfrm>
          <a:off x="0" y="0"/>
          <a:ext cx="0" cy="0"/>
          <a:chOff x="0" y="0"/>
          <a:chExt cx="0" cy="0"/>
        </a:xfrm>
      </p:grpSpPr>
      <p:sp>
        <p:nvSpPr>
          <p:cNvPr id="24" name="Rectangle 2"/>
          <p:cNvSpPr>
            <a:spLocks noGrp="1"/>
          </p:cNvSpPr>
          <p:nvPr>
            <p:ph type="title" hasCustomPrompt="1"/>
          </p:nvPr>
        </p:nvSpPr>
        <p:spPr/>
        <p:txBody>
          <a:bodyPr/>
          <a:lstStyle>
            <a:lvl1pPr>
              <a:defRPr>
                <a:solidFill>
                  <a:schemeClr val="bg1"/>
                </a:solidFill>
              </a:defRPr>
            </a:lvl1pPr>
          </a:lstStyle>
          <a:p>
            <a:r>
              <a:rPr lang="en-US" noProof="1" smtClean="0"/>
              <a:t>Click to edit Master title style</a:t>
            </a:r>
            <a:endParaRPr lang="en-US" dirty="0"/>
          </a:p>
        </p:txBody>
      </p:sp>
      <p:sp>
        <p:nvSpPr>
          <p:cNvPr id="12" name="Rectangle 3"/>
          <p:cNvSpPr>
            <a:spLocks noGrp="1"/>
          </p:cNvSpPr>
          <p:nvPr>
            <p:ph type="body" idx="1"/>
          </p:nvPr>
        </p:nvSpPr>
        <p:spPr/>
        <p:txBody>
          <a:bodyPr/>
          <a:lstStyle/>
          <a:p>
            <a:pPr lvl="0"/>
            <a:r>
              <a:rPr lang="zh-TW" altLang="en-US" noProof="1" smtClean="0"/>
              <a:t>按一下以編輯母片文字樣式</a:t>
            </a:r>
          </a:p>
          <a:p>
            <a:pPr lvl="1"/>
            <a:r>
              <a:rPr lang="zh-TW" altLang="en-US" noProof="1" smtClean="0"/>
              <a:t>第二層</a:t>
            </a:r>
          </a:p>
          <a:p>
            <a:pPr lvl="2"/>
            <a:r>
              <a:rPr lang="zh-TW" altLang="en-US" noProof="1" smtClean="0"/>
              <a:t>第三層</a:t>
            </a:r>
          </a:p>
          <a:p>
            <a:pPr lvl="3"/>
            <a:r>
              <a:rPr lang="zh-TW" altLang="en-US" noProof="1" smtClean="0"/>
              <a:t>第四層</a:t>
            </a:r>
          </a:p>
          <a:p>
            <a:pPr lvl="4"/>
            <a:r>
              <a:rPr lang="zh-TW" altLang="en-US" noProof="1" smtClean="0"/>
              <a:t>第五層</a:t>
            </a:r>
            <a:endParaRPr lang="en-US"/>
          </a:p>
        </p:txBody>
      </p:sp>
      <p:sp>
        <p:nvSpPr>
          <p:cNvPr id="5" name="Rectangle 4"/>
          <p:cNvSpPr>
            <a:spLocks noGrp="1"/>
          </p:cNvSpPr>
          <p:nvPr>
            <p:ph type="dt" sz="half" idx="10"/>
          </p:nvPr>
        </p:nvSpPr>
        <p:spPr/>
        <p:txBody>
          <a:bodyPr/>
          <a:lstStyle/>
          <a:p>
            <a:fld id="{7E41B819-6633-4615-BB07-C55D005E14AD}" type="datetimeFigureOut">
              <a:rPr lang="en-US" smtClean="0"/>
              <a:pPr/>
              <a:t>11/7/2013</a:t>
            </a:fld>
            <a:endParaRPr lang="en-US" dirty="0"/>
          </a:p>
        </p:txBody>
      </p:sp>
      <p:sp>
        <p:nvSpPr>
          <p:cNvPr id="28" name="Rectangle 5"/>
          <p:cNvSpPr>
            <a:spLocks noGrp="1"/>
          </p:cNvSpPr>
          <p:nvPr>
            <p:ph type="ftr" sz="quarter" idx="11"/>
          </p:nvPr>
        </p:nvSpPr>
        <p:spPr/>
        <p:txBody>
          <a:bodyPr/>
          <a:lstStyle/>
          <a:p>
            <a:endParaRPr lang="en-US" dirty="0"/>
          </a:p>
        </p:txBody>
      </p:sp>
      <p:sp>
        <p:nvSpPr>
          <p:cNvPr id="19" name="Rectangle 6"/>
          <p:cNvSpPr>
            <a:spLocks noGrp="1"/>
          </p:cNvSpPr>
          <p:nvPr>
            <p:ph type="sldNum" sz="quarter" idx="12"/>
          </p:nvPr>
        </p:nvSpPr>
        <p:spPr/>
        <p:txBody>
          <a:bodyPr/>
          <a:lstStyle/>
          <a:p>
            <a:fld id="{50935222-B196-4F9B-9AEC-1292459A754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bg1"/>
                </a:solidFill>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p>
            <a:fld id="{A4559BE8-F8AD-4BA2-897E-25D2A48A5F79}" type="datetimeFigureOut">
              <a:rPr lang="zh-TW" altLang="en-US" smtClean="0"/>
              <a:pPr/>
              <a:t>2013/11/7</a:t>
            </a:fld>
            <a:endParaRPr lang="zh-TW" altLang="en-US"/>
          </a:p>
        </p:txBody>
      </p:sp>
      <p:sp>
        <p:nvSpPr>
          <p:cNvPr id="5" name="頁尾版面配置區 4"/>
          <p:cNvSpPr>
            <a:spLocks noGrp="1"/>
          </p:cNvSpPr>
          <p:nvPr>
            <p:ph type="ftr" sz="quarter" idx="11"/>
          </p:nvPr>
        </p:nvSpPr>
        <p:spPr>
          <a:xfrm>
            <a:off x="5796136" y="6356350"/>
            <a:ext cx="2895600" cy="365125"/>
          </a:xfrm>
        </p:spPr>
        <p:txBody>
          <a:bodyPr/>
          <a:lstStyle>
            <a:lvl1pPr algn="r">
              <a:defRPr/>
            </a:lvl1pPr>
          </a:lstStyle>
          <a:p>
            <a:endParaRPr lang="zh-TW" altLang="en-US" dirty="0"/>
          </a:p>
        </p:txBody>
      </p:sp>
      <p:sp>
        <p:nvSpPr>
          <p:cNvPr id="6" name="投影片編號版面配置區 5"/>
          <p:cNvSpPr>
            <a:spLocks noGrp="1"/>
          </p:cNvSpPr>
          <p:nvPr>
            <p:ph type="sldNum" sz="quarter" idx="12"/>
          </p:nvPr>
        </p:nvSpPr>
        <p:spPr/>
        <p:txBody>
          <a:bodyPr/>
          <a:lstStyle/>
          <a:p>
            <a:fld id="{757FACD4-1738-4CE3-851C-EAA43CE6F29B}" type="slidenum">
              <a:rPr lang="zh-TW" altLang="en-US" smtClean="0"/>
              <a:pPr/>
              <a:t>‹#›</a:t>
            </a:fld>
            <a:endParaRPr lang="zh-TW" altLang="en-US"/>
          </a:p>
        </p:txBody>
      </p:sp>
      <p:sp>
        <p:nvSpPr>
          <p:cNvPr id="7" name="矩形 6"/>
          <p:cNvSpPr/>
          <p:nvPr userDrawn="1"/>
        </p:nvSpPr>
        <p:spPr>
          <a:xfrm flipV="1">
            <a:off x="-12700" y="-14288"/>
            <a:ext cx="9161463" cy="17938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baseline="0">
              <a:latin typeface="Arial Unicode MS" pitchFamily="34" charset="-120"/>
              <a:ea typeface="Arial Unicode MS" pitchFamily="34" charset="-12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A4559BE8-F8AD-4BA2-897E-25D2A48A5F79}" type="datetimeFigureOut">
              <a:rPr lang="zh-TW" altLang="en-US" smtClean="0"/>
              <a:pPr/>
              <a:t>2013/11/7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57FACD4-1738-4CE3-851C-EAA43CE6F29B}" type="slidenum">
              <a:rPr lang="zh-TW" altLang="en-US" smtClean="0"/>
              <a:pPr/>
              <a:t>‹#›</a:t>
            </a:fld>
            <a:endParaRPr lang="zh-TW" altLang="en-US"/>
          </a:p>
        </p:txBody>
      </p:sp>
      <p:sp>
        <p:nvSpPr>
          <p:cNvPr id="8" name="矩形 7"/>
          <p:cNvSpPr/>
          <p:nvPr userDrawn="1"/>
        </p:nvSpPr>
        <p:spPr>
          <a:xfrm flipV="1">
            <a:off x="-12700" y="-14288"/>
            <a:ext cx="9161463" cy="17938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baseline="0">
              <a:latin typeface="Arial Unicode MS" pitchFamily="34" charset="-120"/>
              <a:ea typeface="Arial Unicode MS" pitchFamily="34" charset="-120"/>
            </a:endParaRPr>
          </a:p>
        </p:txBody>
      </p:sp>
      <p:pic>
        <p:nvPicPr>
          <p:cNvPr id="9" name="Picture 4"/>
          <p:cNvPicPr>
            <a:picLocks noChangeAspect="1" noChangeArrowheads="1"/>
          </p:cNvPicPr>
          <p:nvPr userDrawn="1"/>
        </p:nvPicPr>
        <p:blipFill>
          <a:blip r:embed="rId2" cstate="print"/>
          <a:srcRect/>
          <a:stretch>
            <a:fillRect/>
          </a:stretch>
        </p:blipFill>
        <p:spPr bwMode="auto">
          <a:xfrm>
            <a:off x="0" y="188640"/>
            <a:ext cx="9144000" cy="1933575"/>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bg1"/>
                </a:solidFill>
              </a:defRPr>
            </a:lvl1pPr>
          </a:lstStyle>
          <a:p>
            <a:r>
              <a:rPr lang="zh-TW" altLang="en-US" dirty="0" smtClean="0"/>
              <a:t>按一下以編輯母片標題樣式</a:t>
            </a:r>
            <a:endParaRPr lang="zh-TW" altLang="en-US" dirty="0"/>
          </a:p>
        </p:txBody>
      </p:sp>
      <p:sp>
        <p:nvSpPr>
          <p:cNvPr id="3" name="內容版面配置區 2"/>
          <p:cNvSpPr>
            <a:spLocks noGrp="1"/>
          </p:cNvSpPr>
          <p:nvPr>
            <p:ph sz="half" idx="1"/>
          </p:nvPr>
        </p:nvSpPr>
        <p:spPr>
          <a:xfrm>
            <a:off x="457200" y="1340768"/>
            <a:ext cx="4038600" cy="47853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內容版面配置區 3"/>
          <p:cNvSpPr>
            <a:spLocks noGrp="1"/>
          </p:cNvSpPr>
          <p:nvPr>
            <p:ph sz="half" idx="2"/>
          </p:nvPr>
        </p:nvSpPr>
        <p:spPr>
          <a:xfrm>
            <a:off x="4648200" y="1340768"/>
            <a:ext cx="4038600" cy="47853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A4559BE8-F8AD-4BA2-897E-25D2A48A5F79}" type="datetimeFigureOut">
              <a:rPr lang="zh-TW" altLang="en-US" smtClean="0"/>
              <a:pPr/>
              <a:t>2013/11/7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57FACD4-1738-4CE3-851C-EAA43CE6F29B}" type="slidenum">
              <a:rPr lang="zh-TW" altLang="en-US" smtClean="0"/>
              <a:pPr/>
              <a:t>‹#›</a:t>
            </a:fld>
            <a:endParaRPr lang="zh-TW" altLang="en-US"/>
          </a:p>
        </p:txBody>
      </p:sp>
      <p:sp>
        <p:nvSpPr>
          <p:cNvPr id="8" name="矩形 7"/>
          <p:cNvSpPr/>
          <p:nvPr userDrawn="1"/>
        </p:nvSpPr>
        <p:spPr>
          <a:xfrm flipV="1">
            <a:off x="-12700" y="-14288"/>
            <a:ext cx="9161463" cy="17938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baseline="0">
              <a:latin typeface="Arial Unicode MS" pitchFamily="34" charset="-120"/>
              <a:ea typeface="Arial Unicode MS" pitchFamily="34" charset="-12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bg1"/>
                </a:solidFill>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smtClean="0"/>
              <a:t>按一下以編輯母片文字樣式</a:t>
            </a:r>
          </a:p>
        </p:txBody>
      </p:sp>
      <p:sp>
        <p:nvSpPr>
          <p:cNvPr id="4" name="內容版面配置區 3"/>
          <p:cNvSpPr>
            <a:spLocks noGrp="1"/>
          </p:cNvSpPr>
          <p:nvPr>
            <p:ph sz="half" idx="2"/>
          </p:nvPr>
        </p:nvSpPr>
        <p:spPr>
          <a:xfrm>
            <a:off x="457200" y="2060848"/>
            <a:ext cx="4040188" cy="406531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5" name="文字版面配置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060848"/>
            <a:ext cx="4041775" cy="406531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A4559BE8-F8AD-4BA2-897E-25D2A48A5F79}" type="datetimeFigureOut">
              <a:rPr lang="zh-TW" altLang="en-US" smtClean="0"/>
              <a:pPr/>
              <a:t>2013/11/7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57FACD4-1738-4CE3-851C-EAA43CE6F29B}" type="slidenum">
              <a:rPr lang="zh-TW" altLang="en-US" smtClean="0"/>
              <a:pPr/>
              <a:t>‹#›</a:t>
            </a:fld>
            <a:endParaRPr lang="zh-TW" altLang="en-US"/>
          </a:p>
        </p:txBody>
      </p:sp>
      <p:sp>
        <p:nvSpPr>
          <p:cNvPr id="10" name="矩形 9"/>
          <p:cNvSpPr/>
          <p:nvPr userDrawn="1"/>
        </p:nvSpPr>
        <p:spPr>
          <a:xfrm flipV="1">
            <a:off x="-12700" y="-14288"/>
            <a:ext cx="9161463" cy="17938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baseline="0">
              <a:latin typeface="Arial Unicode MS" pitchFamily="34" charset="-120"/>
              <a:ea typeface="Arial Unicode MS" pitchFamily="34" charset="-12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bg1"/>
                </a:solidFill>
              </a:defRPr>
            </a:lvl1pPr>
          </a:lstStyle>
          <a:p>
            <a:r>
              <a:rPr lang="zh-TW" altLang="en-US" dirty="0" smtClean="0"/>
              <a:t>按一下以編輯母片標題樣式</a:t>
            </a:r>
            <a:endParaRPr lang="zh-TW" altLang="en-US" dirty="0"/>
          </a:p>
        </p:txBody>
      </p:sp>
      <p:sp>
        <p:nvSpPr>
          <p:cNvPr id="3" name="日期版面配置區 2"/>
          <p:cNvSpPr>
            <a:spLocks noGrp="1"/>
          </p:cNvSpPr>
          <p:nvPr>
            <p:ph type="dt" sz="half" idx="10"/>
          </p:nvPr>
        </p:nvSpPr>
        <p:spPr/>
        <p:txBody>
          <a:bodyPr/>
          <a:lstStyle/>
          <a:p>
            <a:fld id="{A4559BE8-F8AD-4BA2-897E-25D2A48A5F79}" type="datetimeFigureOut">
              <a:rPr lang="zh-TW" altLang="en-US" smtClean="0"/>
              <a:pPr/>
              <a:t>2013/11/7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57FACD4-1738-4CE3-851C-EAA43CE6F29B}" type="slidenum">
              <a:rPr lang="zh-TW" altLang="en-US" smtClean="0"/>
              <a:pPr/>
              <a:t>‹#›</a:t>
            </a:fld>
            <a:endParaRPr lang="zh-TW" altLang="en-US"/>
          </a:p>
        </p:txBody>
      </p:sp>
      <p:sp>
        <p:nvSpPr>
          <p:cNvPr id="6" name="矩形 5"/>
          <p:cNvSpPr/>
          <p:nvPr userDrawn="1"/>
        </p:nvSpPr>
        <p:spPr>
          <a:xfrm flipV="1">
            <a:off x="-12700" y="-14288"/>
            <a:ext cx="9161463" cy="17938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baseline="0">
              <a:latin typeface="Arial Unicode MS" pitchFamily="34" charset="-120"/>
              <a:ea typeface="Arial Unicode MS" pitchFamily="34" charset="-120"/>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4559BE8-F8AD-4BA2-897E-25D2A48A5F79}" type="datetimeFigureOut">
              <a:rPr lang="zh-TW" altLang="en-US" smtClean="0"/>
              <a:pPr/>
              <a:t>2013/11/7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57FACD4-1738-4CE3-851C-EAA43CE6F29B}" type="slidenum">
              <a:rPr lang="zh-TW" altLang="en-US" smtClean="0"/>
              <a:pPr/>
              <a:t>‹#›</a:t>
            </a:fld>
            <a:endParaRPr lang="zh-TW" altLang="en-US"/>
          </a:p>
        </p:txBody>
      </p:sp>
      <p:sp>
        <p:nvSpPr>
          <p:cNvPr id="5" name="矩形 4"/>
          <p:cNvSpPr/>
          <p:nvPr userDrawn="1"/>
        </p:nvSpPr>
        <p:spPr>
          <a:xfrm flipV="1">
            <a:off x="-12700" y="-14288"/>
            <a:ext cx="9161463" cy="17938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baseline="0">
              <a:latin typeface="Arial Unicode MS" pitchFamily="34" charset="-120"/>
              <a:ea typeface="Arial Unicode MS" pitchFamily="34" charset="-12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8" name="矩形 7"/>
          <p:cNvSpPr/>
          <p:nvPr userDrawn="1"/>
        </p:nvSpPr>
        <p:spPr>
          <a:xfrm flipV="1">
            <a:off x="0" y="0"/>
            <a:ext cx="9161463" cy="148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4559BE8-F8AD-4BA2-897E-25D2A48A5F79}" type="datetimeFigureOut">
              <a:rPr lang="zh-TW" altLang="en-US" smtClean="0"/>
              <a:pPr/>
              <a:t>2013/11/7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57FACD4-1738-4CE3-851C-EAA43CE6F29B}"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8" name="矩形 7"/>
          <p:cNvSpPr/>
          <p:nvPr userDrawn="1"/>
        </p:nvSpPr>
        <p:spPr>
          <a:xfrm flipV="1">
            <a:off x="0" y="0"/>
            <a:ext cx="9161463" cy="148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4559BE8-F8AD-4BA2-897E-25D2A48A5F79}" type="datetimeFigureOut">
              <a:rPr lang="zh-TW" altLang="en-US" smtClean="0"/>
              <a:pPr/>
              <a:t>2013/11/7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57FACD4-1738-4CE3-851C-EAA43CE6F29B}"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矩形 10"/>
          <p:cNvSpPr/>
          <p:nvPr userDrawn="1"/>
        </p:nvSpPr>
        <p:spPr>
          <a:xfrm>
            <a:off x="0" y="0"/>
            <a:ext cx="9144000" cy="112553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kumimoji="0" lang="zh-TW" altLang="en-US" sz="1400" dirty="0"/>
          </a:p>
        </p:txBody>
      </p:sp>
      <p:sp>
        <p:nvSpPr>
          <p:cNvPr id="2" name="標題版面配置區 1"/>
          <p:cNvSpPr>
            <a:spLocks noGrp="1"/>
          </p:cNvSpPr>
          <p:nvPr>
            <p:ph type="title"/>
          </p:nvPr>
        </p:nvSpPr>
        <p:spPr>
          <a:xfrm>
            <a:off x="457200" y="188640"/>
            <a:ext cx="8229600" cy="936104"/>
          </a:xfrm>
          <a:prstGeom prst="rect">
            <a:avLst/>
          </a:prstGeom>
        </p:spPr>
        <p:txBody>
          <a:bodyPr vert="horz" lIns="91440" tIns="45720" rIns="91440" bIns="45720" rtlCol="0" anchor="ctr">
            <a:normAutofit/>
          </a:body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340768"/>
            <a:ext cx="8229600" cy="4785395"/>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ctr">
              <a:defRPr sz="1200" baseline="0">
                <a:solidFill>
                  <a:schemeClr val="tx1">
                    <a:tint val="75000"/>
                  </a:schemeClr>
                </a:solidFill>
                <a:latin typeface="Arial Unicode MS" pitchFamily="34" charset="-120"/>
                <a:ea typeface="Arial Unicode MS" pitchFamily="34" charset="-120"/>
              </a:defRPr>
            </a:lvl1pPr>
          </a:lstStyle>
          <a:p>
            <a:fld id="{A4559BE8-F8AD-4BA2-897E-25D2A48A5F79}" type="datetimeFigureOut">
              <a:rPr lang="zh-TW" altLang="en-US" smtClean="0"/>
              <a:pPr/>
              <a:t>2013/11/7</a:t>
            </a:fld>
            <a:endParaRPr lang="zh-TW" altLang="en-US" dirty="0"/>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aseline="0">
                <a:solidFill>
                  <a:schemeClr val="tx1">
                    <a:tint val="75000"/>
                  </a:schemeClr>
                </a:solidFill>
                <a:latin typeface="Arial Unicode MS" pitchFamily="34" charset="-120"/>
                <a:ea typeface="Arial Unicode MS" pitchFamily="34" charset="-120"/>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aseline="0">
                <a:solidFill>
                  <a:schemeClr val="tx1">
                    <a:tint val="75000"/>
                  </a:schemeClr>
                </a:solidFill>
                <a:latin typeface="Arial Unicode MS" pitchFamily="34" charset="-120"/>
                <a:ea typeface="Arial Unicode MS" pitchFamily="34" charset="-120"/>
              </a:defRPr>
            </a:lvl1pPr>
          </a:lstStyle>
          <a:p>
            <a:fld id="{757FACD4-1738-4CE3-851C-EAA43CE6F29B}" type="slidenum">
              <a:rPr lang="zh-TW" altLang="en-US" smtClean="0"/>
              <a:pPr/>
              <a:t>‹#›</a:t>
            </a:fld>
            <a:endParaRPr lang="zh-TW" altLang="en-US"/>
          </a:p>
        </p:txBody>
      </p:sp>
      <p:sp>
        <p:nvSpPr>
          <p:cNvPr id="9" name="矩形 8"/>
          <p:cNvSpPr/>
          <p:nvPr userDrawn="1"/>
        </p:nvSpPr>
        <p:spPr>
          <a:xfrm flipV="1">
            <a:off x="-17463" y="6786563"/>
            <a:ext cx="9161463" cy="7143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baseline="0">
              <a:latin typeface="Arial Unicode MS" pitchFamily="34" charset="-120"/>
              <a:ea typeface="Arial Unicode MS" pitchFamily="34" charset="-120"/>
            </a:endParaRPr>
          </a:p>
        </p:txBody>
      </p:sp>
      <p:pic>
        <p:nvPicPr>
          <p:cNvPr id="10" name="圖片 9" descr="LOGO-QNAP Security.png"/>
          <p:cNvPicPr>
            <a:picLocks noChangeAspect="1"/>
          </p:cNvPicPr>
          <p:nvPr userDrawn="1"/>
        </p:nvPicPr>
        <p:blipFill>
          <a:blip r:embed="rId14" cstate="print"/>
          <a:stretch>
            <a:fillRect/>
          </a:stretch>
        </p:blipFill>
        <p:spPr>
          <a:xfrm>
            <a:off x="107504" y="6381328"/>
            <a:ext cx="1008112" cy="30433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3600" kern="1200" baseline="0">
          <a:solidFill>
            <a:schemeClr val="tx1"/>
          </a:solidFill>
          <a:latin typeface="Arial Unicode MS" pitchFamily="34" charset="-120"/>
          <a:ea typeface="Arial Unicode MS" pitchFamily="34" charset="-120"/>
          <a:cs typeface="+mj-cs"/>
        </a:defRPr>
      </a:lvl1pPr>
    </p:titleStyle>
    <p:body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Arial Unicode MS" pitchFamily="34" charset="-120"/>
          <a:ea typeface="Arial Unicode MS" pitchFamily="34" charset="-120"/>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Unicode MS" pitchFamily="34" charset="-120"/>
          <a:ea typeface="Arial Unicode MS" pitchFamily="34" charset="-120"/>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Arial Unicode MS" pitchFamily="34" charset="-120"/>
          <a:ea typeface="Arial Unicode MS" pitchFamily="34" charset="-120"/>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Unicode MS" pitchFamily="34" charset="-120"/>
          <a:ea typeface="Arial Unicode MS" pitchFamily="34" charset="-120"/>
          <a:cs typeface="+mn-cs"/>
        </a:defRPr>
      </a:lvl4pPr>
      <a:lvl5pPr marL="2057400" indent="-228600" algn="l" defTabSz="914400" rtl="0" eaLnBrk="1" latinLnBrk="0" hangingPunct="1">
        <a:spcBef>
          <a:spcPct val="20000"/>
        </a:spcBef>
        <a:buFont typeface="Arial" pitchFamily="34" charset="0"/>
        <a:buChar char="»"/>
        <a:defRPr sz="1600" kern="1200" baseline="0">
          <a:solidFill>
            <a:schemeClr val="tx1"/>
          </a:solidFill>
          <a:latin typeface="Arial Unicode MS" pitchFamily="34" charset="-120"/>
          <a:ea typeface="Arial Unicode MS"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3.png"/><Relationship Id="rId7" Type="http://schemas.openxmlformats.org/officeDocument/2006/relationships/image" Target="../media/image96.jpeg"/><Relationship Id="rId12"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2.png"/><Relationship Id="rId10" Type="http://schemas.openxmlformats.org/officeDocument/2006/relationships/image" Target="../media/image99.png"/><Relationship Id="rId4" Type="http://schemas.openxmlformats.org/officeDocument/2006/relationships/image" Target="../media/image94.jpeg"/><Relationship Id="rId9" Type="http://schemas.openxmlformats.org/officeDocument/2006/relationships/image" Target="../media/image98.png"/><Relationship Id="rId14" Type="http://schemas.openxmlformats.org/officeDocument/2006/relationships/image" Target="../media/image10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png"/></Relationships>
</file>

<file path=ppt/slides/_rels/slide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hyperlink" Target="http://www.iconarchive.com/show/bluefire-icons-by-fixicon/Camera-icon.html" TargetMode="External"/><Relationship Id="rId2" Type="http://schemas.openxmlformats.org/officeDocument/2006/relationships/image" Target="../media/image113.jpeg"/><Relationship Id="rId1" Type="http://schemas.openxmlformats.org/officeDocument/2006/relationships/slideLayout" Target="../slideLayouts/slideLayout6.xml"/><Relationship Id="rId6" Type="http://schemas.openxmlformats.org/officeDocument/2006/relationships/image" Target="../media/image116.png"/><Relationship Id="rId11" Type="http://schemas.openxmlformats.org/officeDocument/2006/relationships/image" Target="../media/image120.jpeg"/><Relationship Id="rId5" Type="http://schemas.openxmlformats.org/officeDocument/2006/relationships/hyperlink" Target="http://www.iconarchive.com/show/bluefire-icons-by-fixicon/Camera-2-icon.html" TargetMode="External"/><Relationship Id="rId10" Type="http://schemas.openxmlformats.org/officeDocument/2006/relationships/image" Target="../media/image119.jpeg"/><Relationship Id="rId4" Type="http://schemas.openxmlformats.org/officeDocument/2006/relationships/image" Target="../media/image115.jpeg"/><Relationship Id="rId9" Type="http://schemas.openxmlformats.org/officeDocument/2006/relationships/image" Target="../media/image1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xml"/><Relationship Id="rId4" Type="http://schemas.openxmlformats.org/officeDocument/2006/relationships/image" Target="../media/image1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notesSlide" Target="../notesSlides/notesSlide12.xml"/><Relationship Id="rId7"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21.jpeg"/><Relationship Id="rId5" Type="http://schemas.openxmlformats.org/officeDocument/2006/relationships/oleObject" Target="../embeddings/oleObject6.bin"/><Relationship Id="rId4" Type="http://schemas.openxmlformats.org/officeDocument/2006/relationships/oleObject" Target="../embeddings/oleObject5.bin"/><Relationship Id="rId9" Type="http://schemas.openxmlformats.org/officeDocument/2006/relationships/image" Target="../media/image123.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3" Type="http://schemas.openxmlformats.org/officeDocument/2006/relationships/image" Target="../media/image25.jpeg"/><Relationship Id="rId18" Type="http://schemas.openxmlformats.org/officeDocument/2006/relationships/image" Target="../media/image30.jpeg"/><Relationship Id="rId26" Type="http://schemas.openxmlformats.org/officeDocument/2006/relationships/image" Target="../media/image38.jpeg"/><Relationship Id="rId39" Type="http://schemas.openxmlformats.org/officeDocument/2006/relationships/image" Target="../media/image50.jpeg"/><Relationship Id="rId21" Type="http://schemas.openxmlformats.org/officeDocument/2006/relationships/image" Target="../media/image33.jpeg"/><Relationship Id="rId34" Type="http://schemas.openxmlformats.org/officeDocument/2006/relationships/image" Target="../media/image45.png"/><Relationship Id="rId42" Type="http://schemas.openxmlformats.org/officeDocument/2006/relationships/image" Target="../media/image135.png"/><Relationship Id="rId47" Type="http://schemas.openxmlformats.org/officeDocument/2006/relationships/image" Target="../media/image140.png"/><Relationship Id="rId50" Type="http://schemas.openxmlformats.org/officeDocument/2006/relationships/image" Target="../media/image142.png"/><Relationship Id="rId55" Type="http://schemas.openxmlformats.org/officeDocument/2006/relationships/image" Target="../media/image147.jpeg"/><Relationship Id="rId63" Type="http://schemas.openxmlformats.org/officeDocument/2006/relationships/image" Target="../media/image155.jpeg"/><Relationship Id="rId68" Type="http://schemas.openxmlformats.org/officeDocument/2006/relationships/image" Target="../media/image159.png"/><Relationship Id="rId7" Type="http://schemas.openxmlformats.org/officeDocument/2006/relationships/image" Target="../media/image20.png"/><Relationship Id="rId71" Type="http://schemas.openxmlformats.org/officeDocument/2006/relationships/image" Target="../media/image162.jpeg"/><Relationship Id="rId2" Type="http://schemas.openxmlformats.org/officeDocument/2006/relationships/notesSlide" Target="../notesSlides/notesSlide14.xml"/><Relationship Id="rId16" Type="http://schemas.openxmlformats.org/officeDocument/2006/relationships/image" Target="../media/image28.png"/><Relationship Id="rId29" Type="http://schemas.openxmlformats.org/officeDocument/2006/relationships/image" Target="../media/image41.png"/><Relationship Id="rId11" Type="http://schemas.openxmlformats.org/officeDocument/2006/relationships/image" Target="../media/image23.png"/><Relationship Id="rId24" Type="http://schemas.openxmlformats.org/officeDocument/2006/relationships/image" Target="../media/image36.jpeg"/><Relationship Id="rId32" Type="http://schemas.openxmlformats.org/officeDocument/2006/relationships/image" Target="../media/image131.jpeg"/><Relationship Id="rId37" Type="http://schemas.openxmlformats.org/officeDocument/2006/relationships/image" Target="../media/image133.jpeg"/><Relationship Id="rId40" Type="http://schemas.openxmlformats.org/officeDocument/2006/relationships/image" Target="../media/image51.png"/><Relationship Id="rId45" Type="http://schemas.openxmlformats.org/officeDocument/2006/relationships/image" Target="../media/image138.jpeg"/><Relationship Id="rId53" Type="http://schemas.openxmlformats.org/officeDocument/2006/relationships/image" Target="../media/image145.png"/><Relationship Id="rId58" Type="http://schemas.openxmlformats.org/officeDocument/2006/relationships/image" Target="../media/image150.jpeg"/><Relationship Id="rId66" Type="http://schemas.openxmlformats.org/officeDocument/2006/relationships/image" Target="../media/image158.png"/><Relationship Id="rId74" Type="http://schemas.openxmlformats.org/officeDocument/2006/relationships/image" Target="../media/image165.gif"/><Relationship Id="rId5" Type="http://schemas.openxmlformats.org/officeDocument/2006/relationships/image" Target="../media/image129.jpeg"/><Relationship Id="rId15" Type="http://schemas.openxmlformats.org/officeDocument/2006/relationships/image" Target="../media/image27.jpeg"/><Relationship Id="rId23" Type="http://schemas.openxmlformats.org/officeDocument/2006/relationships/image" Target="../media/image35.png"/><Relationship Id="rId28" Type="http://schemas.openxmlformats.org/officeDocument/2006/relationships/image" Target="../media/image40.jpeg"/><Relationship Id="rId36" Type="http://schemas.openxmlformats.org/officeDocument/2006/relationships/image" Target="../media/image132.jpeg"/><Relationship Id="rId49" Type="http://schemas.openxmlformats.org/officeDocument/2006/relationships/image" Target="../media/image52.jpeg"/><Relationship Id="rId57" Type="http://schemas.openxmlformats.org/officeDocument/2006/relationships/image" Target="../media/image149.png"/><Relationship Id="rId61" Type="http://schemas.openxmlformats.org/officeDocument/2006/relationships/image" Target="../media/image153.gif"/><Relationship Id="rId10" Type="http://schemas.openxmlformats.org/officeDocument/2006/relationships/image" Target="../media/image22.png"/><Relationship Id="rId19" Type="http://schemas.openxmlformats.org/officeDocument/2006/relationships/image" Target="../media/image31.jpeg"/><Relationship Id="rId31" Type="http://schemas.openxmlformats.org/officeDocument/2006/relationships/image" Target="../media/image43.jpeg"/><Relationship Id="rId44" Type="http://schemas.openxmlformats.org/officeDocument/2006/relationships/image" Target="../media/image137.png"/><Relationship Id="rId52" Type="http://schemas.openxmlformats.org/officeDocument/2006/relationships/image" Target="../media/image144.png"/><Relationship Id="rId60" Type="http://schemas.openxmlformats.org/officeDocument/2006/relationships/image" Target="../media/image152.gif"/><Relationship Id="rId65" Type="http://schemas.openxmlformats.org/officeDocument/2006/relationships/image" Target="../media/image157.jpeg"/><Relationship Id="rId73" Type="http://schemas.openxmlformats.org/officeDocument/2006/relationships/image" Target="../media/image164.png"/><Relationship Id="rId4" Type="http://schemas.openxmlformats.org/officeDocument/2006/relationships/image" Target="../media/image128.jpeg"/><Relationship Id="rId9" Type="http://schemas.openxmlformats.org/officeDocument/2006/relationships/image" Target="../media/image21.png"/><Relationship Id="rId14" Type="http://schemas.openxmlformats.org/officeDocument/2006/relationships/image" Target="../media/image26.jpeg"/><Relationship Id="rId22" Type="http://schemas.openxmlformats.org/officeDocument/2006/relationships/image" Target="../media/image34.jpeg"/><Relationship Id="rId27" Type="http://schemas.openxmlformats.org/officeDocument/2006/relationships/image" Target="../media/image39.jpeg"/><Relationship Id="rId30" Type="http://schemas.openxmlformats.org/officeDocument/2006/relationships/image" Target="../media/image42.jpeg"/><Relationship Id="rId35" Type="http://schemas.openxmlformats.org/officeDocument/2006/relationships/image" Target="../media/image46.jpeg"/><Relationship Id="rId43" Type="http://schemas.openxmlformats.org/officeDocument/2006/relationships/image" Target="../media/image136.jpeg"/><Relationship Id="rId48" Type="http://schemas.openxmlformats.org/officeDocument/2006/relationships/image" Target="../media/image141.jpeg"/><Relationship Id="rId56" Type="http://schemas.openxmlformats.org/officeDocument/2006/relationships/image" Target="../media/image148.jpeg"/><Relationship Id="rId64" Type="http://schemas.openxmlformats.org/officeDocument/2006/relationships/image" Target="../media/image156.jpeg"/><Relationship Id="rId69" Type="http://schemas.openxmlformats.org/officeDocument/2006/relationships/image" Target="../media/image160.png"/><Relationship Id="rId8" Type="http://schemas.openxmlformats.org/officeDocument/2006/relationships/image" Target="../media/image130.jpeg"/><Relationship Id="rId51" Type="http://schemas.openxmlformats.org/officeDocument/2006/relationships/image" Target="../media/image143.tiff"/><Relationship Id="rId72" Type="http://schemas.openxmlformats.org/officeDocument/2006/relationships/image" Target="../media/image163.jpeg"/><Relationship Id="rId3" Type="http://schemas.openxmlformats.org/officeDocument/2006/relationships/image" Target="../media/image127.jpeg"/><Relationship Id="rId12" Type="http://schemas.openxmlformats.org/officeDocument/2006/relationships/image" Target="../media/image24.jpe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4.jpeg"/><Relationship Id="rId38" Type="http://schemas.openxmlformats.org/officeDocument/2006/relationships/image" Target="../media/image49.jpeg"/><Relationship Id="rId46" Type="http://schemas.openxmlformats.org/officeDocument/2006/relationships/image" Target="../media/image139.png"/><Relationship Id="rId59" Type="http://schemas.openxmlformats.org/officeDocument/2006/relationships/image" Target="../media/image151.png"/><Relationship Id="rId67" Type="http://schemas.openxmlformats.org/officeDocument/2006/relationships/image" Target="../media/image57.jpeg"/><Relationship Id="rId20" Type="http://schemas.openxmlformats.org/officeDocument/2006/relationships/image" Target="../media/image32.png"/><Relationship Id="rId41" Type="http://schemas.openxmlformats.org/officeDocument/2006/relationships/image" Target="../media/image134.jpeg"/><Relationship Id="rId54" Type="http://schemas.openxmlformats.org/officeDocument/2006/relationships/image" Target="../media/image146.png"/><Relationship Id="rId62" Type="http://schemas.openxmlformats.org/officeDocument/2006/relationships/image" Target="../media/image154.jpeg"/><Relationship Id="rId70" Type="http://schemas.openxmlformats.org/officeDocument/2006/relationships/image" Target="../media/image161.jpeg"/><Relationship Id="rId75" Type="http://schemas.openxmlformats.org/officeDocument/2006/relationships/image" Target="../media/image166.png"/><Relationship Id="rId1" Type="http://schemas.openxmlformats.org/officeDocument/2006/relationships/slideLayout" Target="../slideLayouts/slideLayout6.xml"/><Relationship Id="rId6"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70.jpeg"/></Relationships>
</file>

<file path=ppt/slides/_rels/slide3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3" Type="http://schemas.openxmlformats.org/officeDocument/2006/relationships/image" Target="../media/image178.png"/><Relationship Id="rId18" Type="http://schemas.openxmlformats.org/officeDocument/2006/relationships/image" Target="../media/image183.jpeg"/><Relationship Id="rId26" Type="http://schemas.openxmlformats.org/officeDocument/2006/relationships/image" Target="../media/image97.png"/><Relationship Id="rId39" Type="http://schemas.openxmlformats.org/officeDocument/2006/relationships/image" Target="../media/image27.jpeg"/><Relationship Id="rId21" Type="http://schemas.openxmlformats.org/officeDocument/2006/relationships/image" Target="../media/image186.png"/><Relationship Id="rId34" Type="http://schemas.openxmlformats.org/officeDocument/2006/relationships/image" Target="../media/image22.png"/><Relationship Id="rId42" Type="http://schemas.openxmlformats.org/officeDocument/2006/relationships/image" Target="../media/image30.jpeg"/><Relationship Id="rId47" Type="http://schemas.openxmlformats.org/officeDocument/2006/relationships/image" Target="../media/image35.png"/><Relationship Id="rId50" Type="http://schemas.openxmlformats.org/officeDocument/2006/relationships/image" Target="../media/image38.jpeg"/><Relationship Id="rId55" Type="http://schemas.openxmlformats.org/officeDocument/2006/relationships/image" Target="../media/image43.jpeg"/><Relationship Id="rId63" Type="http://schemas.openxmlformats.org/officeDocument/2006/relationships/image" Target="../media/image50.jpeg"/><Relationship Id="rId68" Type="http://schemas.openxmlformats.org/officeDocument/2006/relationships/image" Target="../media/image137.png"/><Relationship Id="rId76" Type="http://schemas.openxmlformats.org/officeDocument/2006/relationships/image" Target="../media/image144.png"/><Relationship Id="rId84" Type="http://schemas.openxmlformats.org/officeDocument/2006/relationships/image" Target="../media/image152.gif"/><Relationship Id="rId89" Type="http://schemas.openxmlformats.org/officeDocument/2006/relationships/image" Target="../media/image157.jpeg"/><Relationship Id="rId7" Type="http://schemas.microsoft.com/office/2007/relationships/diagramDrawing" Target="../diagrams/drawing2.xml"/><Relationship Id="rId71" Type="http://schemas.openxmlformats.org/officeDocument/2006/relationships/image" Target="../media/image140.png"/><Relationship Id="rId92" Type="http://schemas.openxmlformats.org/officeDocument/2006/relationships/image" Target="../media/image159.png"/><Relationship Id="rId2" Type="http://schemas.openxmlformats.org/officeDocument/2006/relationships/notesSlide" Target="../notesSlides/notesSlide18.xml"/><Relationship Id="rId16" Type="http://schemas.openxmlformats.org/officeDocument/2006/relationships/image" Target="../media/image181.png"/><Relationship Id="rId29" Type="http://schemas.openxmlformats.org/officeDocument/2006/relationships/image" Target="../media/image129.jpeg"/><Relationship Id="rId11" Type="http://schemas.openxmlformats.org/officeDocument/2006/relationships/image" Target="../media/image176.jpeg"/><Relationship Id="rId24" Type="http://schemas.openxmlformats.org/officeDocument/2006/relationships/image" Target="../media/image92.png"/><Relationship Id="rId32" Type="http://schemas.openxmlformats.org/officeDocument/2006/relationships/image" Target="../media/image130.jpeg"/><Relationship Id="rId37" Type="http://schemas.openxmlformats.org/officeDocument/2006/relationships/image" Target="../media/image25.jpeg"/><Relationship Id="rId40" Type="http://schemas.openxmlformats.org/officeDocument/2006/relationships/image" Target="../media/image28.png"/><Relationship Id="rId45" Type="http://schemas.openxmlformats.org/officeDocument/2006/relationships/image" Target="../media/image33.jpeg"/><Relationship Id="rId53" Type="http://schemas.openxmlformats.org/officeDocument/2006/relationships/image" Target="../media/image41.png"/><Relationship Id="rId58" Type="http://schemas.openxmlformats.org/officeDocument/2006/relationships/image" Target="../media/image45.png"/><Relationship Id="rId66" Type="http://schemas.openxmlformats.org/officeDocument/2006/relationships/image" Target="../media/image135.png"/><Relationship Id="rId74" Type="http://schemas.openxmlformats.org/officeDocument/2006/relationships/image" Target="../media/image142.png"/><Relationship Id="rId79" Type="http://schemas.openxmlformats.org/officeDocument/2006/relationships/image" Target="../media/image147.jpeg"/><Relationship Id="rId87" Type="http://schemas.openxmlformats.org/officeDocument/2006/relationships/image" Target="../media/image155.jpeg"/><Relationship Id="rId5" Type="http://schemas.openxmlformats.org/officeDocument/2006/relationships/diagramQuickStyle" Target="../diagrams/quickStyle2.xml"/><Relationship Id="rId61" Type="http://schemas.openxmlformats.org/officeDocument/2006/relationships/image" Target="../media/image133.jpeg"/><Relationship Id="rId82" Type="http://schemas.openxmlformats.org/officeDocument/2006/relationships/image" Target="../media/image150.jpeg"/><Relationship Id="rId90" Type="http://schemas.openxmlformats.org/officeDocument/2006/relationships/image" Target="../media/image158.png"/><Relationship Id="rId95" Type="http://schemas.openxmlformats.org/officeDocument/2006/relationships/image" Target="../media/image162.jpeg"/><Relationship Id="rId19" Type="http://schemas.openxmlformats.org/officeDocument/2006/relationships/image" Target="../media/image184.jpeg"/><Relationship Id="rId14" Type="http://schemas.openxmlformats.org/officeDocument/2006/relationships/image" Target="../media/image179.jpeg"/><Relationship Id="rId22" Type="http://schemas.openxmlformats.org/officeDocument/2006/relationships/image" Target="../media/image187.png"/><Relationship Id="rId27" Type="http://schemas.openxmlformats.org/officeDocument/2006/relationships/image" Target="../media/image127.jpeg"/><Relationship Id="rId30" Type="http://schemas.openxmlformats.org/officeDocument/2006/relationships/image" Target="../media/image19.png"/><Relationship Id="rId35" Type="http://schemas.openxmlformats.org/officeDocument/2006/relationships/image" Target="../media/image23.png"/><Relationship Id="rId43" Type="http://schemas.openxmlformats.org/officeDocument/2006/relationships/image" Target="../media/image31.jpeg"/><Relationship Id="rId48" Type="http://schemas.openxmlformats.org/officeDocument/2006/relationships/image" Target="../media/image36.jpeg"/><Relationship Id="rId56" Type="http://schemas.openxmlformats.org/officeDocument/2006/relationships/image" Target="../media/image131.jpeg"/><Relationship Id="rId64" Type="http://schemas.openxmlformats.org/officeDocument/2006/relationships/image" Target="../media/image51.png"/><Relationship Id="rId69" Type="http://schemas.openxmlformats.org/officeDocument/2006/relationships/image" Target="../media/image138.jpeg"/><Relationship Id="rId77" Type="http://schemas.openxmlformats.org/officeDocument/2006/relationships/image" Target="../media/image145.png"/><Relationship Id="rId8" Type="http://schemas.openxmlformats.org/officeDocument/2006/relationships/image" Target="../media/image173.jpeg"/><Relationship Id="rId51" Type="http://schemas.openxmlformats.org/officeDocument/2006/relationships/image" Target="../media/image39.jpeg"/><Relationship Id="rId72" Type="http://schemas.openxmlformats.org/officeDocument/2006/relationships/image" Target="../media/image141.jpeg"/><Relationship Id="rId80" Type="http://schemas.openxmlformats.org/officeDocument/2006/relationships/image" Target="../media/image148.jpeg"/><Relationship Id="rId85" Type="http://schemas.openxmlformats.org/officeDocument/2006/relationships/image" Target="../media/image153.gif"/><Relationship Id="rId93" Type="http://schemas.openxmlformats.org/officeDocument/2006/relationships/image" Target="../media/image160.png"/><Relationship Id="rId3" Type="http://schemas.openxmlformats.org/officeDocument/2006/relationships/diagramData" Target="../diagrams/data2.xml"/><Relationship Id="rId12" Type="http://schemas.openxmlformats.org/officeDocument/2006/relationships/image" Target="../media/image177.png"/><Relationship Id="rId17" Type="http://schemas.openxmlformats.org/officeDocument/2006/relationships/image" Target="../media/image182.jpeg"/><Relationship Id="rId25" Type="http://schemas.openxmlformats.org/officeDocument/2006/relationships/image" Target="../media/image94.jpeg"/><Relationship Id="rId33" Type="http://schemas.openxmlformats.org/officeDocument/2006/relationships/image" Target="../media/image21.png"/><Relationship Id="rId38" Type="http://schemas.openxmlformats.org/officeDocument/2006/relationships/image" Target="../media/image26.jpeg"/><Relationship Id="rId46" Type="http://schemas.openxmlformats.org/officeDocument/2006/relationships/image" Target="../media/image34.jpeg"/><Relationship Id="rId59" Type="http://schemas.openxmlformats.org/officeDocument/2006/relationships/image" Target="../media/image46.jpeg"/><Relationship Id="rId67" Type="http://schemas.openxmlformats.org/officeDocument/2006/relationships/image" Target="../media/image136.jpeg"/><Relationship Id="rId20" Type="http://schemas.openxmlformats.org/officeDocument/2006/relationships/image" Target="../media/image185.jpeg"/><Relationship Id="rId41" Type="http://schemas.openxmlformats.org/officeDocument/2006/relationships/image" Target="../media/image29.png"/><Relationship Id="rId54" Type="http://schemas.openxmlformats.org/officeDocument/2006/relationships/image" Target="../media/image42.jpeg"/><Relationship Id="rId62" Type="http://schemas.openxmlformats.org/officeDocument/2006/relationships/image" Target="../media/image49.jpeg"/><Relationship Id="rId70" Type="http://schemas.openxmlformats.org/officeDocument/2006/relationships/image" Target="../media/image139.png"/><Relationship Id="rId75" Type="http://schemas.openxmlformats.org/officeDocument/2006/relationships/image" Target="../media/image143.tiff"/><Relationship Id="rId83" Type="http://schemas.openxmlformats.org/officeDocument/2006/relationships/image" Target="../media/image151.png"/><Relationship Id="rId88" Type="http://schemas.openxmlformats.org/officeDocument/2006/relationships/image" Target="../media/image156.jpeg"/><Relationship Id="rId91" Type="http://schemas.openxmlformats.org/officeDocument/2006/relationships/image" Target="../media/image57.jpeg"/><Relationship Id="rId96" Type="http://schemas.openxmlformats.org/officeDocument/2006/relationships/image" Target="../media/image163.jpeg"/><Relationship Id="rId1" Type="http://schemas.openxmlformats.org/officeDocument/2006/relationships/slideLayout" Target="../slideLayouts/slideLayout6.xml"/><Relationship Id="rId6" Type="http://schemas.openxmlformats.org/officeDocument/2006/relationships/diagramColors" Target="../diagrams/colors2.xml"/><Relationship Id="rId15" Type="http://schemas.openxmlformats.org/officeDocument/2006/relationships/image" Target="../media/image180.png"/><Relationship Id="rId23" Type="http://schemas.openxmlformats.org/officeDocument/2006/relationships/image" Target="../media/image93.png"/><Relationship Id="rId28" Type="http://schemas.openxmlformats.org/officeDocument/2006/relationships/image" Target="../media/image128.jpeg"/><Relationship Id="rId36" Type="http://schemas.openxmlformats.org/officeDocument/2006/relationships/image" Target="../media/image24.jpeg"/><Relationship Id="rId49" Type="http://schemas.openxmlformats.org/officeDocument/2006/relationships/image" Target="../media/image37.png"/><Relationship Id="rId57" Type="http://schemas.openxmlformats.org/officeDocument/2006/relationships/image" Target="../media/image44.jpeg"/><Relationship Id="rId10" Type="http://schemas.openxmlformats.org/officeDocument/2006/relationships/image" Target="../media/image175.png"/><Relationship Id="rId31" Type="http://schemas.openxmlformats.org/officeDocument/2006/relationships/image" Target="../media/image20.png"/><Relationship Id="rId44" Type="http://schemas.openxmlformats.org/officeDocument/2006/relationships/image" Target="../media/image32.png"/><Relationship Id="rId52" Type="http://schemas.openxmlformats.org/officeDocument/2006/relationships/image" Target="../media/image40.jpeg"/><Relationship Id="rId60" Type="http://schemas.openxmlformats.org/officeDocument/2006/relationships/image" Target="../media/image132.jpeg"/><Relationship Id="rId65" Type="http://schemas.openxmlformats.org/officeDocument/2006/relationships/image" Target="../media/image134.jpeg"/><Relationship Id="rId73" Type="http://schemas.openxmlformats.org/officeDocument/2006/relationships/image" Target="../media/image52.jpeg"/><Relationship Id="rId78" Type="http://schemas.openxmlformats.org/officeDocument/2006/relationships/image" Target="../media/image146.png"/><Relationship Id="rId81" Type="http://schemas.openxmlformats.org/officeDocument/2006/relationships/image" Target="../media/image149.png"/><Relationship Id="rId86" Type="http://schemas.openxmlformats.org/officeDocument/2006/relationships/image" Target="../media/image154.jpeg"/><Relationship Id="rId94" Type="http://schemas.openxmlformats.org/officeDocument/2006/relationships/image" Target="../media/image161.jpeg"/><Relationship Id="rId4" Type="http://schemas.openxmlformats.org/officeDocument/2006/relationships/diagramLayout" Target="../diagrams/layout2.xml"/><Relationship Id="rId9" Type="http://schemas.openxmlformats.org/officeDocument/2006/relationships/image" Target="../media/image174.png"/></Relationships>
</file>

<file path=ppt/slides/_rels/slide35.xml.rels><?xml version="1.0" encoding="UTF-8" standalone="yes"?>
<Relationships xmlns="http://schemas.openxmlformats.org/package/2006/relationships"><Relationship Id="rId13" Type="http://schemas.openxmlformats.org/officeDocument/2006/relationships/image" Target="../media/image24.jpeg"/><Relationship Id="rId18" Type="http://schemas.openxmlformats.org/officeDocument/2006/relationships/image" Target="../media/image29.png"/><Relationship Id="rId26" Type="http://schemas.openxmlformats.org/officeDocument/2006/relationships/image" Target="../media/image37.png"/><Relationship Id="rId39" Type="http://schemas.openxmlformats.org/officeDocument/2006/relationships/image" Target="../media/image49.jpeg"/><Relationship Id="rId21" Type="http://schemas.openxmlformats.org/officeDocument/2006/relationships/image" Target="../media/image32.png"/><Relationship Id="rId34" Type="http://schemas.openxmlformats.org/officeDocument/2006/relationships/image" Target="../media/image44.jpeg"/><Relationship Id="rId42" Type="http://schemas.openxmlformats.org/officeDocument/2006/relationships/image" Target="../media/image134.jpeg"/><Relationship Id="rId47" Type="http://schemas.openxmlformats.org/officeDocument/2006/relationships/image" Target="../media/image139.png"/><Relationship Id="rId50" Type="http://schemas.openxmlformats.org/officeDocument/2006/relationships/image" Target="../media/image52.jpeg"/><Relationship Id="rId55" Type="http://schemas.openxmlformats.org/officeDocument/2006/relationships/image" Target="../media/image146.png"/><Relationship Id="rId63" Type="http://schemas.openxmlformats.org/officeDocument/2006/relationships/image" Target="../media/image154.jpeg"/><Relationship Id="rId68" Type="http://schemas.openxmlformats.org/officeDocument/2006/relationships/image" Target="../media/image57.jpeg"/><Relationship Id="rId7" Type="http://schemas.openxmlformats.org/officeDocument/2006/relationships/image" Target="../media/image19.png"/><Relationship Id="rId71" Type="http://schemas.openxmlformats.org/officeDocument/2006/relationships/image" Target="../media/image161.jpeg"/><Relationship Id="rId2" Type="http://schemas.openxmlformats.org/officeDocument/2006/relationships/notesSlide" Target="../notesSlides/notesSlide19.xml"/><Relationship Id="rId16" Type="http://schemas.openxmlformats.org/officeDocument/2006/relationships/image" Target="../media/image27.jpeg"/><Relationship Id="rId29" Type="http://schemas.openxmlformats.org/officeDocument/2006/relationships/image" Target="../media/image40.jpeg"/><Relationship Id="rId11" Type="http://schemas.openxmlformats.org/officeDocument/2006/relationships/image" Target="../media/image22.png"/><Relationship Id="rId24" Type="http://schemas.openxmlformats.org/officeDocument/2006/relationships/image" Target="../media/image35.png"/><Relationship Id="rId32" Type="http://schemas.openxmlformats.org/officeDocument/2006/relationships/image" Target="../media/image43.jpeg"/><Relationship Id="rId37" Type="http://schemas.openxmlformats.org/officeDocument/2006/relationships/image" Target="../media/image132.jpeg"/><Relationship Id="rId40" Type="http://schemas.openxmlformats.org/officeDocument/2006/relationships/image" Target="../media/image50.jpeg"/><Relationship Id="rId45" Type="http://schemas.openxmlformats.org/officeDocument/2006/relationships/image" Target="../media/image137.png"/><Relationship Id="rId53" Type="http://schemas.openxmlformats.org/officeDocument/2006/relationships/image" Target="../media/image144.png"/><Relationship Id="rId58" Type="http://schemas.openxmlformats.org/officeDocument/2006/relationships/image" Target="../media/image149.png"/><Relationship Id="rId66" Type="http://schemas.openxmlformats.org/officeDocument/2006/relationships/image" Target="../media/image157.jpeg"/><Relationship Id="rId5" Type="http://schemas.openxmlformats.org/officeDocument/2006/relationships/image" Target="../media/image128.jpeg"/><Relationship Id="rId15" Type="http://schemas.openxmlformats.org/officeDocument/2006/relationships/image" Target="../media/image26.jpeg"/><Relationship Id="rId23" Type="http://schemas.openxmlformats.org/officeDocument/2006/relationships/image" Target="../media/image34.jpeg"/><Relationship Id="rId28" Type="http://schemas.openxmlformats.org/officeDocument/2006/relationships/image" Target="../media/image39.jpeg"/><Relationship Id="rId36" Type="http://schemas.openxmlformats.org/officeDocument/2006/relationships/image" Target="../media/image46.jpeg"/><Relationship Id="rId49" Type="http://schemas.openxmlformats.org/officeDocument/2006/relationships/image" Target="../media/image141.jpeg"/><Relationship Id="rId57" Type="http://schemas.openxmlformats.org/officeDocument/2006/relationships/image" Target="../media/image148.jpeg"/><Relationship Id="rId61" Type="http://schemas.openxmlformats.org/officeDocument/2006/relationships/image" Target="../media/image152.gif"/><Relationship Id="rId10" Type="http://schemas.openxmlformats.org/officeDocument/2006/relationships/image" Target="../media/image21.png"/><Relationship Id="rId19" Type="http://schemas.openxmlformats.org/officeDocument/2006/relationships/image" Target="../media/image30.jpeg"/><Relationship Id="rId31" Type="http://schemas.openxmlformats.org/officeDocument/2006/relationships/image" Target="../media/image42.jpeg"/><Relationship Id="rId44" Type="http://schemas.openxmlformats.org/officeDocument/2006/relationships/image" Target="../media/image136.jpeg"/><Relationship Id="rId52" Type="http://schemas.openxmlformats.org/officeDocument/2006/relationships/image" Target="../media/image143.tiff"/><Relationship Id="rId60" Type="http://schemas.openxmlformats.org/officeDocument/2006/relationships/image" Target="../media/image151.png"/><Relationship Id="rId65" Type="http://schemas.openxmlformats.org/officeDocument/2006/relationships/image" Target="../media/image156.jpeg"/><Relationship Id="rId73" Type="http://schemas.openxmlformats.org/officeDocument/2006/relationships/image" Target="../media/image163.jpeg"/><Relationship Id="rId4" Type="http://schemas.openxmlformats.org/officeDocument/2006/relationships/image" Target="../media/image127.jpeg"/><Relationship Id="rId9" Type="http://schemas.openxmlformats.org/officeDocument/2006/relationships/image" Target="../media/image130.jpeg"/><Relationship Id="rId14" Type="http://schemas.openxmlformats.org/officeDocument/2006/relationships/image" Target="../media/image25.jpeg"/><Relationship Id="rId22" Type="http://schemas.openxmlformats.org/officeDocument/2006/relationships/image" Target="../media/image33.jpeg"/><Relationship Id="rId27" Type="http://schemas.openxmlformats.org/officeDocument/2006/relationships/image" Target="../media/image38.jpeg"/><Relationship Id="rId30" Type="http://schemas.openxmlformats.org/officeDocument/2006/relationships/image" Target="../media/image41.png"/><Relationship Id="rId35" Type="http://schemas.openxmlformats.org/officeDocument/2006/relationships/image" Target="../media/image45.png"/><Relationship Id="rId43" Type="http://schemas.openxmlformats.org/officeDocument/2006/relationships/image" Target="../media/image135.png"/><Relationship Id="rId48" Type="http://schemas.openxmlformats.org/officeDocument/2006/relationships/image" Target="../media/image140.png"/><Relationship Id="rId56" Type="http://schemas.openxmlformats.org/officeDocument/2006/relationships/image" Target="../media/image147.jpeg"/><Relationship Id="rId64" Type="http://schemas.openxmlformats.org/officeDocument/2006/relationships/image" Target="../media/image155.jpeg"/><Relationship Id="rId69" Type="http://schemas.openxmlformats.org/officeDocument/2006/relationships/image" Target="../media/image159.png"/><Relationship Id="rId8" Type="http://schemas.openxmlformats.org/officeDocument/2006/relationships/image" Target="../media/image20.png"/><Relationship Id="rId51" Type="http://schemas.openxmlformats.org/officeDocument/2006/relationships/image" Target="../media/image142.png"/><Relationship Id="rId72" Type="http://schemas.openxmlformats.org/officeDocument/2006/relationships/image" Target="../media/image162.jpeg"/><Relationship Id="rId3" Type="http://schemas.openxmlformats.org/officeDocument/2006/relationships/image" Target="../media/image55.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jpeg"/><Relationship Id="rId33" Type="http://schemas.openxmlformats.org/officeDocument/2006/relationships/image" Target="../media/image131.jpeg"/><Relationship Id="rId38" Type="http://schemas.openxmlformats.org/officeDocument/2006/relationships/image" Target="../media/image133.jpeg"/><Relationship Id="rId46" Type="http://schemas.openxmlformats.org/officeDocument/2006/relationships/image" Target="../media/image138.jpeg"/><Relationship Id="rId59" Type="http://schemas.openxmlformats.org/officeDocument/2006/relationships/image" Target="../media/image150.jpeg"/><Relationship Id="rId67" Type="http://schemas.openxmlformats.org/officeDocument/2006/relationships/image" Target="../media/image158.png"/><Relationship Id="rId20" Type="http://schemas.openxmlformats.org/officeDocument/2006/relationships/image" Target="../media/image31.jpeg"/><Relationship Id="rId41" Type="http://schemas.openxmlformats.org/officeDocument/2006/relationships/image" Target="../media/image51.png"/><Relationship Id="rId54" Type="http://schemas.openxmlformats.org/officeDocument/2006/relationships/image" Target="../media/image145.png"/><Relationship Id="rId62" Type="http://schemas.openxmlformats.org/officeDocument/2006/relationships/image" Target="../media/image153.gif"/><Relationship Id="rId70" Type="http://schemas.openxmlformats.org/officeDocument/2006/relationships/image" Target="../media/image160.png"/><Relationship Id="rId1" Type="http://schemas.openxmlformats.org/officeDocument/2006/relationships/slideLayout" Target="../slideLayouts/slideLayout6.xml"/><Relationship Id="rId6" Type="http://schemas.openxmlformats.org/officeDocument/2006/relationships/image" Target="../media/image129.jpeg"/></Relationships>
</file>

<file path=ppt/slides/_rels/slide36.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90.png"/><Relationship Id="rId4" Type="http://schemas.openxmlformats.org/officeDocument/2006/relationships/image" Target="../media/image189.jpeg"/></Relationships>
</file>

<file path=ppt/slides/_rels/slide3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png"/><Relationship Id="rId1" Type="http://schemas.openxmlformats.org/officeDocument/2006/relationships/slideLayout" Target="../slideLayouts/slideLayout6.xml"/><Relationship Id="rId6" Type="http://schemas.openxmlformats.org/officeDocument/2006/relationships/image" Target="../media/image195.png"/><Relationship Id="rId5" Type="http://schemas.openxmlformats.org/officeDocument/2006/relationships/image" Target="../media/image194.jpeg"/><Relationship Id="rId4" Type="http://schemas.openxmlformats.org/officeDocument/2006/relationships/image" Target="../media/image193.png"/></Relationships>
</file>

<file path=ppt/slides/_rels/slide3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98.png"/><Relationship Id="rId4" Type="http://schemas.openxmlformats.org/officeDocument/2006/relationships/image" Target="../media/image197.jpeg"/></Relationships>
</file>

<file path=ppt/slides/_rels/slide3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18" Type="http://schemas.openxmlformats.org/officeDocument/2006/relationships/image" Target="../media/image27.jpeg"/><Relationship Id="rId26" Type="http://schemas.openxmlformats.org/officeDocument/2006/relationships/image" Target="../media/image35.png"/><Relationship Id="rId39" Type="http://schemas.openxmlformats.org/officeDocument/2006/relationships/image" Target="../media/image48.jpeg"/><Relationship Id="rId3" Type="http://schemas.openxmlformats.org/officeDocument/2006/relationships/image" Target="../media/image12.jpeg"/><Relationship Id="rId21" Type="http://schemas.openxmlformats.org/officeDocument/2006/relationships/image" Target="../media/image30.jpeg"/><Relationship Id="rId34" Type="http://schemas.openxmlformats.org/officeDocument/2006/relationships/image" Target="../media/image43.jpeg"/><Relationship Id="rId42" Type="http://schemas.openxmlformats.org/officeDocument/2006/relationships/image" Target="../media/image51.png"/><Relationship Id="rId47" Type="http://schemas.openxmlformats.org/officeDocument/2006/relationships/image" Target="../media/image56.pn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6.jpeg"/><Relationship Id="rId25" Type="http://schemas.openxmlformats.org/officeDocument/2006/relationships/image" Target="../media/image34.jpeg"/><Relationship Id="rId33" Type="http://schemas.openxmlformats.org/officeDocument/2006/relationships/image" Target="../media/image42.jpeg"/><Relationship Id="rId38" Type="http://schemas.openxmlformats.org/officeDocument/2006/relationships/image" Target="../media/image47.jpeg"/><Relationship Id="rId46" Type="http://schemas.openxmlformats.org/officeDocument/2006/relationships/image" Target="../media/image55.png"/><Relationship Id="rId2" Type="http://schemas.openxmlformats.org/officeDocument/2006/relationships/notesSlide" Target="../notesSlides/notesSlide3.xml"/><Relationship Id="rId16" Type="http://schemas.openxmlformats.org/officeDocument/2006/relationships/image" Target="../media/image25.jpeg"/><Relationship Id="rId20" Type="http://schemas.openxmlformats.org/officeDocument/2006/relationships/image" Target="../media/image29.png"/><Relationship Id="rId29" Type="http://schemas.openxmlformats.org/officeDocument/2006/relationships/image" Target="../media/image38.jpeg"/><Relationship Id="rId41"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15.jpeg"/><Relationship Id="rId11" Type="http://schemas.openxmlformats.org/officeDocument/2006/relationships/image" Target="../media/image20.png"/><Relationship Id="rId24" Type="http://schemas.openxmlformats.org/officeDocument/2006/relationships/image" Target="../media/image33.jpeg"/><Relationship Id="rId32" Type="http://schemas.openxmlformats.org/officeDocument/2006/relationships/image" Target="../media/image41.png"/><Relationship Id="rId37" Type="http://schemas.openxmlformats.org/officeDocument/2006/relationships/image" Target="../media/image46.jpeg"/><Relationship Id="rId40" Type="http://schemas.openxmlformats.org/officeDocument/2006/relationships/image" Target="../media/image49.jpeg"/><Relationship Id="rId45" Type="http://schemas.openxmlformats.org/officeDocument/2006/relationships/image" Target="../media/image54.png"/><Relationship Id="rId5" Type="http://schemas.openxmlformats.org/officeDocument/2006/relationships/image" Target="../media/image14.jpeg"/><Relationship Id="rId15" Type="http://schemas.openxmlformats.org/officeDocument/2006/relationships/image" Target="../media/image24.jpe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jpeg"/><Relationship Id="rId44" Type="http://schemas.openxmlformats.org/officeDocument/2006/relationships/image" Target="../media/image53.pn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png"/><Relationship Id="rId22" Type="http://schemas.openxmlformats.org/officeDocument/2006/relationships/image" Target="../media/image31.jpeg"/><Relationship Id="rId27" Type="http://schemas.openxmlformats.org/officeDocument/2006/relationships/image" Target="../media/image36.jpeg"/><Relationship Id="rId30" Type="http://schemas.openxmlformats.org/officeDocument/2006/relationships/image" Target="../media/image39.jpeg"/><Relationship Id="rId35" Type="http://schemas.openxmlformats.org/officeDocument/2006/relationships/image" Target="../media/image44.jpeg"/><Relationship Id="rId43" Type="http://schemas.openxmlformats.org/officeDocument/2006/relationships/image" Target="../media/image52.jpeg"/><Relationship Id="rId48" Type="http://schemas.openxmlformats.org/officeDocument/2006/relationships/image" Target="../media/image57.jpeg"/></Relationships>
</file>

<file path=ppt/slides/_rels/slide4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4.png"/><Relationship Id="rId7" Type="http://schemas.openxmlformats.org/officeDocument/2006/relationships/diagramColors" Target="../diagrams/colors3.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6.xml"/><Relationship Id="rId5" Type="http://schemas.openxmlformats.org/officeDocument/2006/relationships/hyperlink" Target="http://www.qnapsecurity.com/faq_detail.asp?faq_id=718" TargetMode="External"/><Relationship Id="rId4" Type="http://schemas.openxmlformats.org/officeDocument/2006/relationships/image" Target="../media/image207.png"/></Relationships>
</file>

<file path=ppt/slides/_rels/slide45.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211.jpeg"/><Relationship Id="rId2" Type="http://schemas.openxmlformats.org/officeDocument/2006/relationships/image" Target="../media/image208.png"/><Relationship Id="rId1" Type="http://schemas.openxmlformats.org/officeDocument/2006/relationships/slideLayout" Target="../slideLayouts/slideLayout6.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187.png"/></Relationships>
</file>

<file path=ppt/slides/_rels/slide46.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212.jpeg"/><Relationship Id="rId7" Type="http://schemas.openxmlformats.org/officeDocument/2006/relationships/image" Target="../media/image21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png"/></Relationships>
</file>

<file path=ppt/slides/_rels/slide4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_rels/slide4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hyperlink" Target="http://www.qnapsecurity.com/SucessStory18.asp" TargetMode="External"/><Relationship Id="rId1" Type="http://schemas.openxmlformats.org/officeDocument/2006/relationships/slideLayout" Target="../slideLayouts/slideLayout2.xml"/><Relationship Id="rId5" Type="http://schemas.openxmlformats.org/officeDocument/2006/relationships/image" Target="../media/image225.png"/><Relationship Id="rId4" Type="http://schemas.openxmlformats.org/officeDocument/2006/relationships/image" Target="../media/image224.jpeg"/></Relationships>
</file>

<file path=ppt/slides/_rels/slide5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hyperlink" Target="http://www.qnapsecurity.com/SucessStory04.asp" TargetMode="External"/><Relationship Id="rId5" Type="http://schemas.openxmlformats.org/officeDocument/2006/relationships/image" Target="../media/image225.png"/><Relationship Id="rId4" Type="http://schemas.openxmlformats.org/officeDocument/2006/relationships/image" Target="../media/image227.png"/></Relationships>
</file>

<file path=ppt/slides/_rels/slide55.xml.rels><?xml version="1.0" encoding="UTF-8" standalone="yes"?>
<Relationships xmlns="http://schemas.openxmlformats.org/package/2006/relationships"><Relationship Id="rId3" Type="http://schemas.openxmlformats.org/officeDocument/2006/relationships/image" Target="../media/image228.jpeg"/><Relationship Id="rId7" Type="http://schemas.openxmlformats.org/officeDocument/2006/relationships/image" Target="../media/image232.jpe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56.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236.jpeg"/><Relationship Id="rId5" Type="http://schemas.openxmlformats.org/officeDocument/2006/relationships/image" Target="../media/image235.jpeg"/><Relationship Id="rId4" Type="http://schemas.openxmlformats.org/officeDocument/2006/relationships/image" Target="../media/image234.jpeg"/></Relationships>
</file>

<file path=ppt/slides/_rels/slide57.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jpeg"/></Relationships>
</file>

<file path=ppt/slides/_rels/slide58.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hyperlink" Target="http://www.qnapsecurity.com/SucessStory06.asp"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hyperlink" Target="http://www.qnapsecurity.com/SucessStory07.asp"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png"/><Relationship Id="rId18" Type="http://schemas.openxmlformats.org/officeDocument/2006/relationships/image" Target="../media/image73.png"/><Relationship Id="rId26" Type="http://schemas.openxmlformats.org/officeDocument/2006/relationships/image" Target="../media/image81.png"/><Relationship Id="rId3" Type="http://schemas.openxmlformats.org/officeDocument/2006/relationships/image" Target="../media/image58.png"/><Relationship Id="rId21" Type="http://schemas.openxmlformats.org/officeDocument/2006/relationships/image" Target="../media/image76.jpeg"/><Relationship Id="rId7" Type="http://schemas.openxmlformats.org/officeDocument/2006/relationships/image" Target="../media/image62.png"/><Relationship Id="rId12" Type="http://schemas.openxmlformats.org/officeDocument/2006/relationships/image" Target="../media/image67.jpeg"/><Relationship Id="rId17" Type="http://schemas.openxmlformats.org/officeDocument/2006/relationships/image" Target="../media/image72.png"/><Relationship Id="rId25" Type="http://schemas.openxmlformats.org/officeDocument/2006/relationships/image" Target="../media/image80.png"/><Relationship Id="rId2" Type="http://schemas.openxmlformats.org/officeDocument/2006/relationships/notesSlide" Target="../notesSlides/notesSlide5.xml"/><Relationship Id="rId16" Type="http://schemas.openxmlformats.org/officeDocument/2006/relationships/image" Target="../media/image71.png"/><Relationship Id="rId20" Type="http://schemas.openxmlformats.org/officeDocument/2006/relationships/image" Target="../media/image75.jpeg"/><Relationship Id="rId1" Type="http://schemas.openxmlformats.org/officeDocument/2006/relationships/slideLayout" Target="../slideLayouts/slideLayout6.xml"/><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9.jpeg"/><Relationship Id="rId5" Type="http://schemas.openxmlformats.org/officeDocument/2006/relationships/image" Target="../media/image60.jpeg"/><Relationship Id="rId15" Type="http://schemas.openxmlformats.org/officeDocument/2006/relationships/image" Target="../media/image70.png"/><Relationship Id="rId23" Type="http://schemas.openxmlformats.org/officeDocument/2006/relationships/image" Target="../media/image78.jpeg"/><Relationship Id="rId28" Type="http://schemas.openxmlformats.org/officeDocument/2006/relationships/image" Target="../media/image83.png"/><Relationship Id="rId10" Type="http://schemas.openxmlformats.org/officeDocument/2006/relationships/image" Target="../media/image65.png"/><Relationship Id="rId19" Type="http://schemas.openxmlformats.org/officeDocument/2006/relationships/image" Target="../media/image74.png"/><Relationship Id="rId4" Type="http://schemas.openxmlformats.org/officeDocument/2006/relationships/image" Target="../media/image59.jpeg"/><Relationship Id="rId9" Type="http://schemas.openxmlformats.org/officeDocument/2006/relationships/image" Target="../media/image64.jpeg"/><Relationship Id="rId14" Type="http://schemas.openxmlformats.org/officeDocument/2006/relationships/image" Target="../media/image69.jpeg"/><Relationship Id="rId22" Type="http://schemas.openxmlformats.org/officeDocument/2006/relationships/image" Target="../media/image77.png"/><Relationship Id="rId27" Type="http://schemas.openxmlformats.org/officeDocument/2006/relationships/image" Target="../media/image82.png"/></Relationships>
</file>

<file path=ppt/slides/_rels/slide6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44.jpeg"/></Relationships>
</file>

<file path=ppt/slides/_rels/slide61.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hyperlink" Target="http://www.qnapsecurity.com/SucessStory01.asp" TargetMode="External"/><Relationship Id="rId4" Type="http://schemas.openxmlformats.org/officeDocument/2006/relationships/image" Target="../media/image246.jpeg"/></Relationships>
</file>

<file path=ppt/slides/_rels/slide62.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61.png"/><Relationship Id="rId3" Type="http://schemas.openxmlformats.org/officeDocument/2006/relationships/notesSlide" Target="../notesSlides/notesSlide8.xml"/><Relationship Id="rId7" Type="http://schemas.openxmlformats.org/officeDocument/2006/relationships/oleObject" Target="../embeddings/oleObject3.bin"/><Relationship Id="rId12" Type="http://schemas.openxmlformats.org/officeDocument/2006/relationships/image" Target="../media/image91.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87.png"/><Relationship Id="rId11" Type="http://schemas.openxmlformats.org/officeDocument/2006/relationships/image" Target="../media/image90.jpeg"/><Relationship Id="rId5" Type="http://schemas.openxmlformats.org/officeDocument/2006/relationships/oleObject" Target="../embeddings/oleObject2.bin"/><Relationship Id="rId10" Type="http://schemas.openxmlformats.org/officeDocument/2006/relationships/image" Target="../media/image89.png"/><Relationship Id="rId4" Type="http://schemas.openxmlformats.org/officeDocument/2006/relationships/oleObject" Target="../embeddings/oleObject1.bin"/><Relationship Id="rId9" Type="http://schemas.openxmlformats.org/officeDocument/2006/relationships/image" Target="../media/image88.png"/><Relationship Id="rId1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solidFill>
                  <a:srgbClr val="FFC000"/>
                </a:solidFill>
              </a:rPr>
              <a:t>QNAP Surveillance Solution</a:t>
            </a:r>
            <a:endParaRPr lang="zh-TW" altLang="en-US" dirty="0">
              <a:solidFill>
                <a:srgbClr val="FFC000"/>
              </a:solidFill>
            </a:endParaRPr>
          </a:p>
        </p:txBody>
      </p:sp>
      <p:sp>
        <p:nvSpPr>
          <p:cNvPr id="5" name="副標題 4"/>
          <p:cNvSpPr>
            <a:spLocks noGrp="1"/>
          </p:cNvSpPr>
          <p:nvPr>
            <p:ph type="subTitle" idx="1"/>
          </p:nvPr>
        </p:nvSpPr>
        <p:spPr/>
        <p:txBody>
          <a:bodyPr>
            <a:normAutofit/>
          </a:bodyPr>
          <a:lstStyle/>
          <a:p>
            <a:r>
              <a:rPr lang="en-US" altLang="zh-TW" dirty="0" smtClean="0"/>
              <a:t>QNAP</a:t>
            </a:r>
            <a:r>
              <a:rPr lang="zh-TW" altLang="en-US" dirty="0" smtClean="0"/>
              <a:t> </a:t>
            </a:r>
            <a:r>
              <a:rPr lang="en-US" altLang="zh-TW" dirty="0" smtClean="0"/>
              <a:t>Security</a:t>
            </a:r>
            <a:endParaRPr lang="zh-TW" altLang="en-US" dirty="0"/>
          </a:p>
        </p:txBody>
      </p:sp>
    </p:spTree>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圖片 43" descr="vga.png"/>
          <p:cNvPicPr>
            <a:picLocks noChangeAspect="1"/>
          </p:cNvPicPr>
          <p:nvPr/>
        </p:nvPicPr>
        <p:blipFill>
          <a:blip r:embed="rId3" cstate="print"/>
          <a:srcRect/>
          <a:stretch>
            <a:fillRect/>
          </a:stretch>
        </p:blipFill>
        <p:spPr bwMode="auto">
          <a:xfrm>
            <a:off x="5166246" y="3163403"/>
            <a:ext cx="558204" cy="553629"/>
          </a:xfrm>
          <a:prstGeom prst="rect">
            <a:avLst/>
          </a:prstGeom>
          <a:noFill/>
          <a:ln w="9525">
            <a:noFill/>
            <a:miter lim="800000"/>
            <a:headEnd/>
            <a:tailEnd/>
          </a:ln>
        </p:spPr>
      </p:pic>
      <p:pic>
        <p:nvPicPr>
          <p:cNvPr id="54" name="圖片 35" descr="HDMI.jpg"/>
          <p:cNvPicPr>
            <a:picLocks noChangeAspect="1"/>
          </p:cNvPicPr>
          <p:nvPr/>
        </p:nvPicPr>
        <p:blipFill>
          <a:blip r:embed="rId4" cstate="print"/>
          <a:srcRect/>
          <a:stretch>
            <a:fillRect/>
          </a:stretch>
        </p:blipFill>
        <p:spPr bwMode="auto">
          <a:xfrm>
            <a:off x="4788024" y="3234879"/>
            <a:ext cx="360362" cy="338137"/>
          </a:xfrm>
          <a:prstGeom prst="rect">
            <a:avLst/>
          </a:prstGeom>
          <a:noFill/>
          <a:ln w="9525">
            <a:noFill/>
            <a:miter lim="800000"/>
            <a:headEnd/>
            <a:tailEnd/>
          </a:ln>
        </p:spPr>
      </p:pic>
      <p:sp>
        <p:nvSpPr>
          <p:cNvPr id="24586" name="標題 1"/>
          <p:cNvSpPr>
            <a:spLocks noGrp="1"/>
          </p:cNvSpPr>
          <p:nvPr>
            <p:ph type="title"/>
          </p:nvPr>
        </p:nvSpPr>
        <p:spPr/>
        <p:txBody>
          <a:bodyPr/>
          <a:lstStyle/>
          <a:p>
            <a:r>
              <a:rPr lang="en-US" altLang="zh-TW" smtClean="0"/>
              <a:t>Full Spectrum NVR</a:t>
            </a:r>
            <a:r>
              <a:rPr lang="zh-TW" altLang="en-US" smtClean="0"/>
              <a:t> </a:t>
            </a:r>
            <a:r>
              <a:rPr lang="en-US" altLang="zh-TW" smtClean="0"/>
              <a:t>Series</a:t>
            </a:r>
            <a:endParaRPr lang="en-US" altLang="zh-TW" dirty="0" smtClean="0"/>
          </a:p>
        </p:txBody>
      </p:sp>
      <p:sp>
        <p:nvSpPr>
          <p:cNvPr id="24578" name="內容版面配置區 2"/>
          <p:cNvSpPr>
            <a:spLocks noGrp="1"/>
          </p:cNvSpPr>
          <p:nvPr>
            <p:ph idx="1"/>
          </p:nvPr>
        </p:nvSpPr>
        <p:spPr/>
        <p:txBody>
          <a:bodyPr>
            <a:normAutofit/>
          </a:bodyPr>
          <a:lstStyle/>
          <a:p>
            <a:r>
              <a:rPr lang="en-US" altLang="zh-TW" sz="2000" dirty="0" smtClean="0"/>
              <a:t>QNAP has developed a series of Network Video Surveillance systems (</a:t>
            </a:r>
            <a:r>
              <a:rPr lang="en-US" altLang="zh-TW" sz="2000" dirty="0" err="1" smtClean="0"/>
              <a:t>VioStor</a:t>
            </a:r>
            <a:r>
              <a:rPr lang="en-US" altLang="zh-TW" sz="2000" dirty="0" smtClean="0"/>
              <a:t> NVR) which support high performance and reliable real-time monitoring and recording from network cameras.</a:t>
            </a:r>
          </a:p>
        </p:txBody>
      </p:sp>
      <p:sp>
        <p:nvSpPr>
          <p:cNvPr id="41" name="投影片編號版面配置區 3"/>
          <p:cNvSpPr>
            <a:spLocks noGrp="1"/>
          </p:cNvSpPr>
          <p:nvPr>
            <p:ph type="sldNum" sz="quarter" idx="12"/>
          </p:nvPr>
        </p:nvSpPr>
        <p:spPr/>
        <p:txBody>
          <a:bodyPr/>
          <a:lstStyle/>
          <a:p>
            <a:fld id="{584E9FC5-6442-42E3-9B59-42A11DC143AF}" type="slidenum">
              <a:rPr lang="zh-TW" altLang="en-US" smtClean="0"/>
              <a:pPr/>
              <a:t>10</a:t>
            </a:fld>
            <a:endParaRPr lang="zh-TW" altLang="en-US" dirty="0" smtClean="0"/>
          </a:p>
        </p:txBody>
      </p:sp>
      <p:pic>
        <p:nvPicPr>
          <p:cNvPr id="24580" name="圖片 34" descr="LdMonitoring_12 channel+電視_20100902.png"/>
          <p:cNvPicPr>
            <a:picLocks noChangeAspect="1"/>
          </p:cNvPicPr>
          <p:nvPr/>
        </p:nvPicPr>
        <p:blipFill>
          <a:blip r:embed="rId5" cstate="print"/>
          <a:srcRect/>
          <a:stretch>
            <a:fillRect/>
          </a:stretch>
        </p:blipFill>
        <p:spPr bwMode="auto">
          <a:xfrm>
            <a:off x="5632454" y="2781302"/>
            <a:ext cx="1243013" cy="1138239"/>
          </a:xfrm>
          <a:prstGeom prst="rect">
            <a:avLst/>
          </a:prstGeom>
          <a:noFill/>
          <a:ln w="9525">
            <a:noFill/>
            <a:miter lim="800000"/>
            <a:headEnd/>
            <a:tailEnd/>
          </a:ln>
        </p:spPr>
      </p:pic>
      <p:pic>
        <p:nvPicPr>
          <p:cNvPr id="24581" name="圖片 43" descr="vga.png"/>
          <p:cNvPicPr>
            <a:picLocks noChangeAspect="1"/>
          </p:cNvPicPr>
          <p:nvPr/>
        </p:nvPicPr>
        <p:blipFill>
          <a:blip r:embed="rId3" cstate="print"/>
          <a:srcRect/>
          <a:stretch>
            <a:fillRect/>
          </a:stretch>
        </p:blipFill>
        <p:spPr bwMode="auto">
          <a:xfrm>
            <a:off x="2861668" y="3163403"/>
            <a:ext cx="558204" cy="553629"/>
          </a:xfrm>
          <a:prstGeom prst="rect">
            <a:avLst/>
          </a:prstGeom>
          <a:noFill/>
          <a:ln w="9525">
            <a:noFill/>
            <a:miter lim="800000"/>
            <a:headEnd/>
            <a:tailEnd/>
          </a:ln>
        </p:spPr>
      </p:pic>
      <p:pic>
        <p:nvPicPr>
          <p:cNvPr id="24583" name="圖片 34" descr="LdMonitoring_12 channel+電視_20100902.png"/>
          <p:cNvPicPr>
            <a:picLocks noChangeAspect="1"/>
          </p:cNvPicPr>
          <p:nvPr/>
        </p:nvPicPr>
        <p:blipFill>
          <a:blip r:embed="rId5" cstate="print"/>
          <a:srcRect/>
          <a:stretch>
            <a:fillRect/>
          </a:stretch>
        </p:blipFill>
        <p:spPr bwMode="auto">
          <a:xfrm>
            <a:off x="952502" y="2722564"/>
            <a:ext cx="1243013" cy="1138237"/>
          </a:xfrm>
          <a:prstGeom prst="rect">
            <a:avLst/>
          </a:prstGeom>
          <a:noFill/>
          <a:ln w="9525">
            <a:noFill/>
            <a:miter lim="800000"/>
            <a:headEnd/>
            <a:tailEnd/>
          </a:ln>
        </p:spPr>
      </p:pic>
      <p:pic>
        <p:nvPicPr>
          <p:cNvPr id="24584" name="圖片 36" descr="Top left_shadow.png"/>
          <p:cNvPicPr>
            <a:picLocks noChangeAspect="1"/>
          </p:cNvPicPr>
          <p:nvPr/>
        </p:nvPicPr>
        <p:blipFill>
          <a:blip r:embed="rId6" cstate="print"/>
          <a:srcRect/>
          <a:stretch>
            <a:fillRect/>
          </a:stretch>
        </p:blipFill>
        <p:spPr bwMode="auto">
          <a:xfrm>
            <a:off x="-180975" y="3213100"/>
            <a:ext cx="2282825" cy="1385888"/>
          </a:xfrm>
          <a:prstGeom prst="rect">
            <a:avLst/>
          </a:prstGeom>
          <a:noFill/>
          <a:ln w="9525">
            <a:noFill/>
            <a:miter lim="800000"/>
            <a:headEnd/>
            <a:tailEnd/>
          </a:ln>
        </p:spPr>
      </p:pic>
      <p:pic>
        <p:nvPicPr>
          <p:cNvPr id="24585" name="Picture 27"/>
          <p:cNvPicPr>
            <a:picLocks noChangeAspect="1" noChangeArrowheads="1"/>
          </p:cNvPicPr>
          <p:nvPr/>
        </p:nvPicPr>
        <p:blipFill>
          <a:blip r:embed="rId7" cstate="print"/>
          <a:srcRect/>
          <a:stretch>
            <a:fillRect/>
          </a:stretch>
        </p:blipFill>
        <p:spPr bwMode="auto">
          <a:xfrm>
            <a:off x="9612317" y="4797428"/>
            <a:ext cx="1679575" cy="1343025"/>
          </a:xfrm>
          <a:prstGeom prst="rect">
            <a:avLst/>
          </a:prstGeom>
          <a:noFill/>
          <a:ln w="9525">
            <a:noFill/>
            <a:miter lim="800000"/>
            <a:headEnd/>
            <a:tailEnd/>
          </a:ln>
        </p:spPr>
      </p:pic>
      <p:sp>
        <p:nvSpPr>
          <p:cNvPr id="24587" name="文字方塊 22"/>
          <p:cNvSpPr txBox="1">
            <a:spLocks noChangeArrowheads="1"/>
          </p:cNvSpPr>
          <p:nvPr/>
        </p:nvSpPr>
        <p:spPr bwMode="auto">
          <a:xfrm>
            <a:off x="5220073" y="2549528"/>
            <a:ext cx="1000125" cy="307777"/>
          </a:xfrm>
          <a:prstGeom prst="rect">
            <a:avLst/>
          </a:prstGeom>
          <a:noFill/>
          <a:ln w="38100" algn="ctr">
            <a:noFill/>
            <a:miter lim="800000"/>
            <a:headEnd/>
            <a:tailEnd/>
          </a:ln>
        </p:spPr>
        <p:txBody>
          <a:bodyPr>
            <a:spAutoFit/>
          </a:bodyPr>
          <a:lstStyle/>
          <a:p>
            <a:pPr algn="ctr"/>
            <a:r>
              <a:rPr lang="en-US" altLang="zh-TW" sz="1400" b="1" dirty="0">
                <a:latin typeface="Arial Unicode MS" pitchFamily="34" charset="-120"/>
                <a:ea typeface="Arial Unicode MS" pitchFamily="34" charset="-120"/>
                <a:cs typeface="Calibri" pitchFamily="34" charset="0"/>
              </a:rPr>
              <a:t>Enterprise</a:t>
            </a:r>
          </a:p>
        </p:txBody>
      </p:sp>
      <p:sp>
        <p:nvSpPr>
          <p:cNvPr id="24588" name="文字方塊 23"/>
          <p:cNvSpPr txBox="1">
            <a:spLocks noChangeArrowheads="1"/>
          </p:cNvSpPr>
          <p:nvPr/>
        </p:nvSpPr>
        <p:spPr bwMode="auto">
          <a:xfrm>
            <a:off x="7236296" y="2545159"/>
            <a:ext cx="1601783" cy="307777"/>
          </a:xfrm>
          <a:prstGeom prst="rect">
            <a:avLst/>
          </a:prstGeom>
          <a:noFill/>
          <a:ln w="38100" algn="ctr">
            <a:noFill/>
            <a:miter lim="800000"/>
            <a:headEnd/>
            <a:tailEnd/>
          </a:ln>
        </p:spPr>
        <p:txBody>
          <a:bodyPr wrap="square">
            <a:spAutoFit/>
          </a:bodyPr>
          <a:lstStyle/>
          <a:p>
            <a:pPr algn="ctr"/>
            <a:r>
              <a:rPr lang="en-US" altLang="zh-TW" sz="1400" b="1" dirty="0" smtClean="0">
                <a:latin typeface="Arial Unicode MS" pitchFamily="34" charset="-120"/>
                <a:ea typeface="Arial Unicode MS" pitchFamily="34" charset="-120"/>
                <a:cs typeface="Calibri" pitchFamily="34" charset="0"/>
              </a:rPr>
              <a:t>Enterprise</a:t>
            </a:r>
            <a:endParaRPr lang="en-US" altLang="zh-TW" sz="1400" b="1" dirty="0">
              <a:latin typeface="Arial Unicode MS" pitchFamily="34" charset="-120"/>
              <a:ea typeface="Arial Unicode MS" pitchFamily="34" charset="-120"/>
              <a:cs typeface="Calibri" pitchFamily="34" charset="0"/>
            </a:endParaRPr>
          </a:p>
        </p:txBody>
      </p:sp>
      <p:sp>
        <p:nvSpPr>
          <p:cNvPr id="24589" name="文字方塊 28"/>
          <p:cNvSpPr txBox="1">
            <a:spLocks noChangeArrowheads="1"/>
          </p:cNvSpPr>
          <p:nvPr/>
        </p:nvSpPr>
        <p:spPr bwMode="auto">
          <a:xfrm>
            <a:off x="4643438" y="4057651"/>
            <a:ext cx="2304826" cy="400110"/>
          </a:xfrm>
          <a:prstGeom prst="rect">
            <a:avLst/>
          </a:prstGeom>
          <a:noFill/>
          <a:ln w="38100" algn="ctr">
            <a:noFill/>
            <a:miter lim="800000"/>
            <a:headEnd/>
            <a:tailEnd/>
          </a:ln>
        </p:spPr>
        <p:txBody>
          <a:bodyPr wrap="square">
            <a:spAutoFit/>
          </a:bodyPr>
          <a:lstStyle/>
          <a:p>
            <a:r>
              <a:rPr lang="en-US" altLang="zh-TW" sz="1000" dirty="0" smtClean="0">
                <a:solidFill>
                  <a:schemeClr val="tx2"/>
                </a:solidFill>
                <a:latin typeface="Arial Unicode MS" pitchFamily="34" charset="-120"/>
                <a:ea typeface="Arial Unicode MS" pitchFamily="34" charset="-120"/>
                <a:cs typeface="Calibri" pitchFamily="34" charset="0"/>
              </a:rPr>
              <a:t>VS-8148/8140/8132/8124U-RP Pro+</a:t>
            </a:r>
            <a:endParaRPr lang="en-US" altLang="zh-TW" sz="1000" dirty="0">
              <a:solidFill>
                <a:schemeClr val="tx2"/>
              </a:solidFill>
              <a:latin typeface="Arial Unicode MS" pitchFamily="34" charset="-120"/>
              <a:ea typeface="Arial Unicode MS" pitchFamily="34" charset="-120"/>
              <a:cs typeface="Calibri" pitchFamily="34" charset="0"/>
            </a:endParaRPr>
          </a:p>
          <a:p>
            <a:pPr algn="ctr"/>
            <a:r>
              <a:rPr lang="en-US" altLang="zh-TW" sz="1000" dirty="0">
                <a:latin typeface="Arial Unicode MS" pitchFamily="34" charset="-120"/>
                <a:ea typeface="Arial Unicode MS" pitchFamily="34" charset="-120"/>
                <a:cs typeface="Calibri" pitchFamily="34" charset="0"/>
              </a:rPr>
              <a:t>Up to 48/40/32/24 channels</a:t>
            </a:r>
          </a:p>
        </p:txBody>
      </p:sp>
      <p:sp>
        <p:nvSpPr>
          <p:cNvPr id="24590" name="文字方塊 29"/>
          <p:cNvSpPr txBox="1">
            <a:spLocks noChangeArrowheads="1"/>
          </p:cNvSpPr>
          <p:nvPr/>
        </p:nvSpPr>
        <p:spPr bwMode="auto">
          <a:xfrm>
            <a:off x="2195736" y="4057653"/>
            <a:ext cx="2520280" cy="400110"/>
          </a:xfrm>
          <a:prstGeom prst="rect">
            <a:avLst/>
          </a:prstGeom>
          <a:noFill/>
          <a:ln w="38100" algn="ctr">
            <a:noFill/>
            <a:miter lim="800000"/>
            <a:headEnd/>
            <a:tailEnd/>
          </a:ln>
        </p:spPr>
        <p:txBody>
          <a:bodyPr wrap="square">
            <a:spAutoFit/>
          </a:bodyPr>
          <a:lstStyle/>
          <a:p>
            <a:r>
              <a:rPr lang="en-US" altLang="zh-TW" sz="1000" dirty="0" smtClean="0">
                <a:solidFill>
                  <a:schemeClr val="tx2"/>
                </a:solidFill>
                <a:latin typeface="Arial Unicode MS" pitchFamily="34" charset="-120"/>
                <a:ea typeface="Arial Unicode MS" pitchFamily="34" charset="-120"/>
                <a:cs typeface="Calibri" pitchFamily="34" charset="0"/>
              </a:rPr>
              <a:t>VS-12164/12156/12148/12140U-RP Pro+</a:t>
            </a:r>
            <a:endParaRPr lang="en-US" altLang="zh-TW" sz="1000" dirty="0">
              <a:solidFill>
                <a:schemeClr val="tx2"/>
              </a:solidFill>
              <a:latin typeface="Arial Unicode MS" pitchFamily="34" charset="-120"/>
              <a:ea typeface="Arial Unicode MS" pitchFamily="34" charset="-120"/>
              <a:cs typeface="Calibri" pitchFamily="34" charset="0"/>
            </a:endParaRPr>
          </a:p>
          <a:p>
            <a:pPr algn="ctr"/>
            <a:r>
              <a:rPr lang="en-US" altLang="zh-TW" sz="1000" dirty="0">
                <a:latin typeface="Arial Unicode MS" pitchFamily="34" charset="-120"/>
                <a:ea typeface="Arial Unicode MS" pitchFamily="34" charset="-120"/>
                <a:cs typeface="Calibri" pitchFamily="34" charset="0"/>
              </a:rPr>
              <a:t>Up to 64/56/48/40 channels</a:t>
            </a:r>
          </a:p>
        </p:txBody>
      </p:sp>
      <p:sp>
        <p:nvSpPr>
          <p:cNvPr id="24593" name="文字方塊 22"/>
          <p:cNvSpPr txBox="1">
            <a:spLocks noChangeArrowheads="1"/>
          </p:cNvSpPr>
          <p:nvPr/>
        </p:nvSpPr>
        <p:spPr bwMode="auto">
          <a:xfrm>
            <a:off x="269878" y="4470402"/>
            <a:ext cx="1628775" cy="307777"/>
          </a:xfrm>
          <a:prstGeom prst="rect">
            <a:avLst/>
          </a:prstGeom>
          <a:noFill/>
          <a:ln w="38100" algn="ctr">
            <a:noFill/>
            <a:miter lim="800000"/>
            <a:headEnd/>
            <a:tailEnd/>
          </a:ln>
        </p:spPr>
        <p:txBody>
          <a:bodyPr>
            <a:spAutoFit/>
          </a:bodyPr>
          <a:lstStyle/>
          <a:p>
            <a:pPr algn="ctr"/>
            <a:r>
              <a:rPr lang="en-US" altLang="zh-TW" sz="1400" b="1" dirty="0" smtClean="0">
                <a:latin typeface="Arial Unicode MS" pitchFamily="34" charset="-120"/>
                <a:ea typeface="Arial Unicode MS" pitchFamily="34" charset="-120"/>
                <a:cs typeface="Calibri" pitchFamily="34" charset="0"/>
              </a:rPr>
              <a:t>Enterprise</a:t>
            </a:r>
            <a:endParaRPr lang="en-US" altLang="zh-TW" sz="1400" b="1" dirty="0">
              <a:latin typeface="Arial Unicode MS" pitchFamily="34" charset="-120"/>
              <a:ea typeface="Arial Unicode MS" pitchFamily="34" charset="-120"/>
              <a:cs typeface="Calibri" pitchFamily="34" charset="0"/>
            </a:endParaRPr>
          </a:p>
        </p:txBody>
      </p:sp>
      <p:sp>
        <p:nvSpPr>
          <p:cNvPr id="24595" name="文字方塊 26"/>
          <p:cNvSpPr txBox="1">
            <a:spLocks noChangeArrowheads="1"/>
          </p:cNvSpPr>
          <p:nvPr/>
        </p:nvSpPr>
        <p:spPr bwMode="auto">
          <a:xfrm>
            <a:off x="7092284" y="4509122"/>
            <a:ext cx="1571625" cy="307777"/>
          </a:xfrm>
          <a:prstGeom prst="rect">
            <a:avLst/>
          </a:prstGeom>
          <a:noFill/>
          <a:ln w="38100" algn="ctr">
            <a:noFill/>
            <a:miter lim="800000"/>
            <a:headEnd/>
            <a:tailEnd/>
          </a:ln>
        </p:spPr>
        <p:txBody>
          <a:bodyPr>
            <a:spAutoFit/>
          </a:bodyPr>
          <a:lstStyle/>
          <a:p>
            <a:pPr algn="ctr"/>
            <a:r>
              <a:rPr lang="en-US" altLang="zh-TW" sz="1400" b="1" dirty="0">
                <a:latin typeface="Arial Unicode MS" pitchFamily="34" charset="-120"/>
                <a:ea typeface="Arial Unicode MS" pitchFamily="34" charset="-120"/>
                <a:cs typeface="Calibri" pitchFamily="34" charset="0"/>
              </a:rPr>
              <a:t>SMB &amp; SOHO</a:t>
            </a:r>
          </a:p>
        </p:txBody>
      </p:sp>
      <p:sp>
        <p:nvSpPr>
          <p:cNvPr id="24596" name="文字方塊 28"/>
          <p:cNvSpPr txBox="1">
            <a:spLocks noChangeArrowheads="1"/>
          </p:cNvSpPr>
          <p:nvPr/>
        </p:nvSpPr>
        <p:spPr bwMode="auto">
          <a:xfrm>
            <a:off x="2627784" y="5969002"/>
            <a:ext cx="1656180" cy="400110"/>
          </a:xfrm>
          <a:prstGeom prst="rect">
            <a:avLst/>
          </a:prstGeom>
          <a:noFill/>
          <a:ln w="38100" algn="ctr">
            <a:noFill/>
            <a:miter lim="800000"/>
            <a:headEnd/>
            <a:tailEnd/>
          </a:ln>
        </p:spPr>
        <p:txBody>
          <a:bodyPr wrap="square">
            <a:spAutoFit/>
          </a:bodyPr>
          <a:lstStyle/>
          <a:p>
            <a:pPr algn="ctr"/>
            <a:r>
              <a:rPr lang="en-US" altLang="zh-TW" sz="1000" dirty="0" smtClean="0">
                <a:solidFill>
                  <a:schemeClr val="tx2"/>
                </a:solidFill>
                <a:latin typeface="Arial Unicode MS" pitchFamily="34" charset="-120"/>
                <a:ea typeface="Arial Unicode MS" pitchFamily="34" charset="-120"/>
                <a:cs typeface="Calibri" pitchFamily="34" charset="0"/>
              </a:rPr>
              <a:t>VS-6120/6116/6112 Pro+</a:t>
            </a:r>
            <a:endParaRPr lang="en-US" altLang="zh-TW" sz="1000" dirty="0">
              <a:solidFill>
                <a:schemeClr val="tx2"/>
              </a:solidFill>
              <a:latin typeface="Arial Unicode MS" pitchFamily="34" charset="-120"/>
              <a:ea typeface="Arial Unicode MS" pitchFamily="34" charset="-120"/>
              <a:cs typeface="Calibri" pitchFamily="34" charset="0"/>
            </a:endParaRPr>
          </a:p>
          <a:p>
            <a:pPr algn="ctr"/>
            <a:r>
              <a:rPr lang="en-US" altLang="zh-TW" sz="1000" dirty="0">
                <a:latin typeface="Arial Unicode MS" pitchFamily="34" charset="-120"/>
                <a:ea typeface="Arial Unicode MS" pitchFamily="34" charset="-120"/>
                <a:cs typeface="Calibri" pitchFamily="34" charset="0"/>
              </a:rPr>
              <a:t>Up to 20/16/12 channels</a:t>
            </a:r>
          </a:p>
        </p:txBody>
      </p:sp>
      <p:sp>
        <p:nvSpPr>
          <p:cNvPr id="24597" name="文字方塊 29"/>
          <p:cNvSpPr txBox="1">
            <a:spLocks noChangeArrowheads="1"/>
          </p:cNvSpPr>
          <p:nvPr/>
        </p:nvSpPr>
        <p:spPr bwMode="auto">
          <a:xfrm>
            <a:off x="7092284" y="4057653"/>
            <a:ext cx="2051716" cy="400110"/>
          </a:xfrm>
          <a:prstGeom prst="rect">
            <a:avLst/>
          </a:prstGeom>
          <a:noFill/>
          <a:ln w="38100" algn="ctr">
            <a:noFill/>
            <a:miter lim="800000"/>
            <a:headEnd/>
            <a:tailEnd/>
          </a:ln>
        </p:spPr>
        <p:txBody>
          <a:bodyPr wrap="square">
            <a:spAutoFit/>
          </a:bodyPr>
          <a:lstStyle/>
          <a:p>
            <a:r>
              <a:rPr lang="en-US" altLang="zh-TW" sz="1000" dirty="0" smtClean="0">
                <a:solidFill>
                  <a:schemeClr val="tx2"/>
                </a:solidFill>
                <a:latin typeface="Arial Unicode MS" pitchFamily="34" charset="-120"/>
                <a:ea typeface="Arial Unicode MS" pitchFamily="34" charset="-120"/>
                <a:cs typeface="Calibri" pitchFamily="34" charset="0"/>
              </a:rPr>
              <a:t>VS-4116/4112/4108U-RP Pro+</a:t>
            </a:r>
            <a:endParaRPr lang="en-US" altLang="zh-TW" sz="1000" dirty="0">
              <a:solidFill>
                <a:schemeClr val="tx2"/>
              </a:solidFill>
              <a:latin typeface="Arial Unicode MS" pitchFamily="34" charset="-120"/>
              <a:ea typeface="Arial Unicode MS" pitchFamily="34" charset="-120"/>
              <a:cs typeface="Calibri" pitchFamily="34" charset="0"/>
            </a:endParaRPr>
          </a:p>
          <a:p>
            <a:pPr algn="ctr"/>
            <a:r>
              <a:rPr lang="en-US" altLang="zh-TW" sz="1000" dirty="0">
                <a:latin typeface="Arial Unicode MS" pitchFamily="34" charset="-120"/>
                <a:ea typeface="Arial Unicode MS" pitchFamily="34" charset="-120"/>
                <a:cs typeface="Calibri" pitchFamily="34" charset="0"/>
              </a:rPr>
              <a:t>Up to 16/12/8 channels</a:t>
            </a:r>
          </a:p>
        </p:txBody>
      </p:sp>
      <p:sp>
        <p:nvSpPr>
          <p:cNvPr id="24598" name="文字方塊 30"/>
          <p:cNvSpPr txBox="1">
            <a:spLocks noChangeArrowheads="1"/>
          </p:cNvSpPr>
          <p:nvPr/>
        </p:nvSpPr>
        <p:spPr bwMode="auto">
          <a:xfrm>
            <a:off x="4932041" y="5949953"/>
            <a:ext cx="1728191" cy="400110"/>
          </a:xfrm>
          <a:prstGeom prst="rect">
            <a:avLst/>
          </a:prstGeom>
          <a:noFill/>
          <a:ln w="38100" algn="ctr">
            <a:noFill/>
            <a:miter lim="800000"/>
            <a:headEnd/>
            <a:tailEnd/>
          </a:ln>
        </p:spPr>
        <p:txBody>
          <a:bodyPr wrap="square">
            <a:spAutoFit/>
          </a:bodyPr>
          <a:lstStyle/>
          <a:p>
            <a:pPr algn="ctr"/>
            <a:r>
              <a:rPr lang="en-US" altLang="zh-TW" sz="1000" dirty="0" smtClean="0">
                <a:solidFill>
                  <a:schemeClr val="tx2"/>
                </a:solidFill>
                <a:latin typeface="Arial Unicode MS" pitchFamily="34" charset="-120"/>
                <a:ea typeface="Arial Unicode MS" pitchFamily="34" charset="-120"/>
                <a:cs typeface="Calibri" pitchFamily="34" charset="0"/>
              </a:rPr>
              <a:t>VS-4116/4112/4108 Pro+</a:t>
            </a:r>
            <a:endParaRPr lang="en-US" altLang="zh-TW" sz="1000" dirty="0">
              <a:solidFill>
                <a:schemeClr val="tx2"/>
              </a:solidFill>
              <a:latin typeface="Arial Unicode MS" pitchFamily="34" charset="-120"/>
              <a:ea typeface="Arial Unicode MS" pitchFamily="34" charset="-120"/>
              <a:cs typeface="Calibri" pitchFamily="34" charset="0"/>
            </a:endParaRPr>
          </a:p>
          <a:p>
            <a:pPr algn="ctr"/>
            <a:r>
              <a:rPr lang="en-US" altLang="zh-TW" sz="1000" dirty="0">
                <a:latin typeface="Arial Unicode MS" pitchFamily="34" charset="-120"/>
                <a:ea typeface="Arial Unicode MS" pitchFamily="34" charset="-120"/>
                <a:cs typeface="Calibri" pitchFamily="34" charset="0"/>
              </a:rPr>
              <a:t>Up to 16/12/8 channels</a:t>
            </a:r>
          </a:p>
        </p:txBody>
      </p:sp>
      <p:sp>
        <p:nvSpPr>
          <p:cNvPr id="24599" name="文字方塊 32"/>
          <p:cNvSpPr txBox="1">
            <a:spLocks noChangeArrowheads="1"/>
          </p:cNvSpPr>
          <p:nvPr/>
        </p:nvSpPr>
        <p:spPr bwMode="auto">
          <a:xfrm>
            <a:off x="7092280" y="5949953"/>
            <a:ext cx="1728192" cy="400110"/>
          </a:xfrm>
          <a:prstGeom prst="rect">
            <a:avLst/>
          </a:prstGeom>
          <a:noFill/>
          <a:ln w="38100" algn="ctr">
            <a:noFill/>
            <a:miter lim="800000"/>
            <a:headEnd/>
            <a:tailEnd/>
          </a:ln>
        </p:spPr>
        <p:txBody>
          <a:bodyPr wrap="square">
            <a:spAutoFit/>
          </a:bodyPr>
          <a:lstStyle/>
          <a:p>
            <a:pPr algn="ctr"/>
            <a:r>
              <a:rPr lang="en-US" altLang="zh-TW" sz="1000" dirty="0" smtClean="0">
                <a:solidFill>
                  <a:schemeClr val="tx2"/>
                </a:solidFill>
                <a:latin typeface="Arial Unicode MS" pitchFamily="34" charset="-120"/>
                <a:ea typeface="Arial Unicode MS" pitchFamily="34" charset="-120"/>
                <a:cs typeface="Calibri" pitchFamily="34" charset="0"/>
              </a:rPr>
              <a:t>VS-2112/2108/2104 Pro+</a:t>
            </a:r>
            <a:endParaRPr lang="en-US" altLang="zh-TW" sz="1000" dirty="0">
              <a:solidFill>
                <a:schemeClr val="tx2"/>
              </a:solidFill>
              <a:latin typeface="Arial Unicode MS" pitchFamily="34" charset="-120"/>
              <a:ea typeface="Arial Unicode MS" pitchFamily="34" charset="-120"/>
              <a:cs typeface="Calibri" pitchFamily="34" charset="0"/>
            </a:endParaRPr>
          </a:p>
          <a:p>
            <a:pPr algn="ctr"/>
            <a:r>
              <a:rPr lang="en-US" altLang="zh-TW" sz="1000" dirty="0">
                <a:latin typeface="Arial Unicode MS" pitchFamily="34" charset="-120"/>
                <a:ea typeface="Arial Unicode MS" pitchFamily="34" charset="-120"/>
                <a:cs typeface="Calibri" pitchFamily="34" charset="0"/>
              </a:rPr>
              <a:t>Up to 12/8/4 channels</a:t>
            </a:r>
          </a:p>
        </p:txBody>
      </p:sp>
      <p:sp>
        <p:nvSpPr>
          <p:cNvPr id="24600" name="文字方塊 35"/>
          <p:cNvSpPr txBox="1">
            <a:spLocks noChangeArrowheads="1"/>
          </p:cNvSpPr>
          <p:nvPr/>
        </p:nvSpPr>
        <p:spPr bwMode="auto">
          <a:xfrm>
            <a:off x="2483772" y="4470402"/>
            <a:ext cx="2147441" cy="307777"/>
          </a:xfrm>
          <a:prstGeom prst="rect">
            <a:avLst/>
          </a:prstGeom>
          <a:noFill/>
          <a:ln w="38100" algn="ctr">
            <a:noFill/>
            <a:miter lim="800000"/>
            <a:headEnd/>
            <a:tailEnd/>
          </a:ln>
        </p:spPr>
        <p:txBody>
          <a:bodyPr wrap="square">
            <a:spAutoFit/>
          </a:bodyPr>
          <a:lstStyle/>
          <a:p>
            <a:pPr algn="ctr"/>
            <a:r>
              <a:rPr lang="en-US" altLang="zh-TW" sz="1400" b="1" dirty="0">
                <a:latin typeface="Arial Unicode MS" pitchFamily="34" charset="-120"/>
                <a:ea typeface="Arial Unicode MS" pitchFamily="34" charset="-120"/>
                <a:cs typeface="Calibri" pitchFamily="34" charset="0"/>
              </a:rPr>
              <a:t>Enterprise &amp; SMB</a:t>
            </a:r>
          </a:p>
        </p:txBody>
      </p:sp>
      <p:sp>
        <p:nvSpPr>
          <p:cNvPr id="24603" name="文字方塊 26"/>
          <p:cNvSpPr txBox="1">
            <a:spLocks noChangeArrowheads="1"/>
          </p:cNvSpPr>
          <p:nvPr/>
        </p:nvSpPr>
        <p:spPr bwMode="auto">
          <a:xfrm>
            <a:off x="9653592" y="4560892"/>
            <a:ext cx="1571625" cy="307777"/>
          </a:xfrm>
          <a:prstGeom prst="rect">
            <a:avLst/>
          </a:prstGeom>
          <a:noFill/>
          <a:ln w="38100" algn="ctr">
            <a:noFill/>
            <a:miter lim="800000"/>
            <a:headEnd/>
            <a:tailEnd/>
          </a:ln>
        </p:spPr>
        <p:txBody>
          <a:bodyPr>
            <a:spAutoFit/>
          </a:bodyPr>
          <a:lstStyle/>
          <a:p>
            <a:pPr algn="ctr"/>
            <a:r>
              <a:rPr lang="en-US" altLang="zh-TW" sz="1400" b="1">
                <a:latin typeface="Arial Unicode MS" pitchFamily="34" charset="-120"/>
                <a:ea typeface="Arial Unicode MS" pitchFamily="34" charset="-120"/>
                <a:cs typeface="Calibri" pitchFamily="34" charset="0"/>
              </a:rPr>
              <a:t>SOHO &amp; Home</a:t>
            </a:r>
          </a:p>
        </p:txBody>
      </p:sp>
      <p:sp>
        <p:nvSpPr>
          <p:cNvPr id="24604" name="文字方塊 32"/>
          <p:cNvSpPr txBox="1">
            <a:spLocks noChangeArrowheads="1"/>
          </p:cNvSpPr>
          <p:nvPr/>
        </p:nvSpPr>
        <p:spPr bwMode="auto">
          <a:xfrm>
            <a:off x="9636129" y="6000753"/>
            <a:ext cx="1928813" cy="461665"/>
          </a:xfrm>
          <a:prstGeom prst="rect">
            <a:avLst/>
          </a:prstGeom>
          <a:noFill/>
          <a:ln w="38100" algn="ctr">
            <a:noFill/>
            <a:miter lim="800000"/>
            <a:headEnd/>
            <a:tailEnd/>
          </a:ln>
        </p:spPr>
        <p:txBody>
          <a:bodyPr>
            <a:spAutoFit/>
          </a:bodyPr>
          <a:lstStyle/>
          <a:p>
            <a:r>
              <a:rPr lang="en-US" altLang="zh-TW" sz="1200" dirty="0" smtClean="0">
                <a:solidFill>
                  <a:schemeClr val="tx2"/>
                </a:solidFill>
                <a:latin typeface="Arial Unicode MS" pitchFamily="34" charset="-120"/>
                <a:ea typeface="Arial Unicode MS" pitchFamily="34" charset="-120"/>
                <a:cs typeface="Calibri" pitchFamily="34" charset="0"/>
              </a:rPr>
              <a:t>VS-2108L/2104L</a:t>
            </a:r>
            <a:endParaRPr lang="en-US" altLang="zh-TW" sz="1200" dirty="0">
              <a:solidFill>
                <a:schemeClr val="tx2"/>
              </a:solidFill>
              <a:latin typeface="Arial Unicode MS" pitchFamily="34" charset="-120"/>
              <a:ea typeface="Arial Unicode MS" pitchFamily="34" charset="-120"/>
              <a:cs typeface="Calibri" pitchFamily="34" charset="0"/>
            </a:endParaRPr>
          </a:p>
          <a:p>
            <a:r>
              <a:rPr lang="en-US" altLang="zh-TW" sz="1200" dirty="0">
                <a:latin typeface="Arial Unicode MS" pitchFamily="34" charset="-120"/>
                <a:ea typeface="Arial Unicode MS" pitchFamily="34" charset="-120"/>
                <a:cs typeface="Calibri" pitchFamily="34" charset="0"/>
              </a:rPr>
              <a:t>Up to 8/4 channels</a:t>
            </a:r>
          </a:p>
        </p:txBody>
      </p:sp>
      <p:sp>
        <p:nvSpPr>
          <p:cNvPr id="24605" name="文字方塊 22"/>
          <p:cNvSpPr txBox="1">
            <a:spLocks noChangeArrowheads="1"/>
          </p:cNvSpPr>
          <p:nvPr/>
        </p:nvSpPr>
        <p:spPr bwMode="auto">
          <a:xfrm>
            <a:off x="2995811" y="2565402"/>
            <a:ext cx="1000125" cy="307777"/>
          </a:xfrm>
          <a:prstGeom prst="rect">
            <a:avLst/>
          </a:prstGeom>
          <a:noFill/>
          <a:ln w="38100" algn="ctr">
            <a:noFill/>
            <a:miter lim="800000"/>
            <a:headEnd/>
            <a:tailEnd/>
          </a:ln>
        </p:spPr>
        <p:txBody>
          <a:bodyPr>
            <a:spAutoFit/>
          </a:bodyPr>
          <a:lstStyle/>
          <a:p>
            <a:pPr algn="ctr"/>
            <a:r>
              <a:rPr lang="en-US" altLang="zh-TW" sz="1400" b="1" dirty="0">
                <a:latin typeface="Arial Unicode MS" pitchFamily="34" charset="-120"/>
                <a:ea typeface="Arial Unicode MS" pitchFamily="34" charset="-120"/>
                <a:cs typeface="Calibri" pitchFamily="34" charset="0"/>
              </a:rPr>
              <a:t>Enterprise</a:t>
            </a:r>
          </a:p>
        </p:txBody>
      </p:sp>
      <p:sp>
        <p:nvSpPr>
          <p:cNvPr id="24606" name="文字方塊 28"/>
          <p:cNvSpPr txBox="1">
            <a:spLocks noChangeArrowheads="1"/>
          </p:cNvSpPr>
          <p:nvPr/>
        </p:nvSpPr>
        <p:spPr bwMode="auto">
          <a:xfrm>
            <a:off x="175766" y="5962653"/>
            <a:ext cx="1947962" cy="400110"/>
          </a:xfrm>
          <a:prstGeom prst="rect">
            <a:avLst/>
          </a:prstGeom>
          <a:noFill/>
          <a:ln w="38100" algn="ctr">
            <a:noFill/>
            <a:miter lim="800000"/>
            <a:headEnd/>
            <a:tailEnd/>
          </a:ln>
        </p:spPr>
        <p:txBody>
          <a:bodyPr wrap="square">
            <a:spAutoFit/>
          </a:bodyPr>
          <a:lstStyle/>
          <a:p>
            <a:r>
              <a:rPr lang="en-US" altLang="zh-TW" sz="1000" dirty="0" smtClean="0">
                <a:solidFill>
                  <a:schemeClr val="tx2"/>
                </a:solidFill>
                <a:latin typeface="Arial Unicode MS" pitchFamily="34" charset="-120"/>
                <a:ea typeface="Arial Unicode MS" pitchFamily="34" charset="-120"/>
                <a:cs typeface="Calibri" pitchFamily="34" charset="0"/>
              </a:rPr>
              <a:t>VS-8148/8140/8132/8124 </a:t>
            </a:r>
            <a:r>
              <a:rPr lang="en-US" altLang="zh-TW" sz="1000" dirty="0">
                <a:solidFill>
                  <a:schemeClr val="tx2"/>
                </a:solidFill>
                <a:latin typeface="Arial Unicode MS" pitchFamily="34" charset="-120"/>
                <a:ea typeface="Arial Unicode MS" pitchFamily="34" charset="-120"/>
                <a:cs typeface="Calibri" pitchFamily="34" charset="0"/>
              </a:rPr>
              <a:t>Pro+</a:t>
            </a:r>
          </a:p>
          <a:p>
            <a:pPr algn="ctr"/>
            <a:r>
              <a:rPr lang="en-US" altLang="zh-TW" sz="1000" dirty="0">
                <a:latin typeface="Arial Unicode MS" pitchFamily="34" charset="-120"/>
                <a:ea typeface="Arial Unicode MS" pitchFamily="34" charset="-120"/>
                <a:cs typeface="Calibri" pitchFamily="34" charset="0"/>
              </a:rPr>
              <a:t>Up to 48/40/32/24 channels</a:t>
            </a:r>
          </a:p>
        </p:txBody>
      </p:sp>
      <p:pic>
        <p:nvPicPr>
          <p:cNvPr id="24607" name="圖片 34" descr="LdMonitoring_12 channel+電視_20100902.png"/>
          <p:cNvPicPr>
            <a:picLocks noChangeAspect="1"/>
          </p:cNvPicPr>
          <p:nvPr/>
        </p:nvPicPr>
        <p:blipFill>
          <a:blip r:embed="rId5" cstate="print"/>
          <a:srcRect/>
          <a:stretch>
            <a:fillRect/>
          </a:stretch>
        </p:blipFill>
        <p:spPr bwMode="auto">
          <a:xfrm>
            <a:off x="971554" y="4759327"/>
            <a:ext cx="1243013" cy="1138239"/>
          </a:xfrm>
          <a:prstGeom prst="rect">
            <a:avLst/>
          </a:prstGeom>
          <a:noFill/>
          <a:ln w="9525">
            <a:noFill/>
            <a:miter lim="800000"/>
            <a:headEnd/>
            <a:tailEnd/>
          </a:ln>
        </p:spPr>
      </p:pic>
      <p:pic>
        <p:nvPicPr>
          <p:cNvPr id="24608" name="圖片 35" descr="HDMI.jpg"/>
          <p:cNvPicPr>
            <a:picLocks noChangeAspect="1"/>
          </p:cNvPicPr>
          <p:nvPr/>
        </p:nvPicPr>
        <p:blipFill>
          <a:blip r:embed="rId4" cstate="print"/>
          <a:srcRect/>
          <a:stretch>
            <a:fillRect/>
          </a:stretch>
        </p:blipFill>
        <p:spPr bwMode="auto">
          <a:xfrm>
            <a:off x="611188" y="4891063"/>
            <a:ext cx="360362" cy="338137"/>
          </a:xfrm>
          <a:prstGeom prst="rect">
            <a:avLst/>
          </a:prstGeom>
          <a:noFill/>
          <a:ln w="9525">
            <a:noFill/>
            <a:miter lim="800000"/>
            <a:headEnd/>
            <a:tailEnd/>
          </a:ln>
        </p:spPr>
      </p:pic>
      <p:pic>
        <p:nvPicPr>
          <p:cNvPr id="24609" name="圖片 33" descr="left angle of elevation_shadow.png"/>
          <p:cNvPicPr>
            <a:picLocks noChangeAspect="1"/>
          </p:cNvPicPr>
          <p:nvPr/>
        </p:nvPicPr>
        <p:blipFill>
          <a:blip r:embed="rId8" cstate="print"/>
          <a:srcRect/>
          <a:stretch>
            <a:fillRect/>
          </a:stretch>
        </p:blipFill>
        <p:spPr bwMode="auto">
          <a:xfrm>
            <a:off x="-36512" y="5108483"/>
            <a:ext cx="1259630" cy="1128829"/>
          </a:xfrm>
          <a:prstGeom prst="rect">
            <a:avLst/>
          </a:prstGeom>
          <a:noFill/>
          <a:ln w="9525">
            <a:noFill/>
            <a:miter lim="800000"/>
            <a:headEnd/>
            <a:tailEnd/>
          </a:ln>
        </p:spPr>
      </p:pic>
      <p:sp>
        <p:nvSpPr>
          <p:cNvPr id="24610" name="AutoShape 35" descr="http://files.qnap.com/news/pressresource/product/1279U05.pn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zh-TW" altLang="en-US"/>
          </a:p>
        </p:txBody>
      </p:sp>
      <p:pic>
        <p:nvPicPr>
          <p:cNvPr id="24611" name="圖片 34" descr="LdMonitoring_12 channel+電視_20100902.png"/>
          <p:cNvPicPr>
            <a:picLocks noChangeAspect="1"/>
          </p:cNvPicPr>
          <p:nvPr/>
        </p:nvPicPr>
        <p:blipFill>
          <a:blip r:embed="rId5" cstate="print"/>
          <a:srcRect/>
          <a:stretch>
            <a:fillRect/>
          </a:stretch>
        </p:blipFill>
        <p:spPr bwMode="auto">
          <a:xfrm>
            <a:off x="3314704" y="2722564"/>
            <a:ext cx="1243013" cy="1138237"/>
          </a:xfrm>
          <a:prstGeom prst="rect">
            <a:avLst/>
          </a:prstGeom>
          <a:noFill/>
          <a:ln w="9525">
            <a:noFill/>
            <a:miter lim="800000"/>
            <a:headEnd/>
            <a:tailEnd/>
          </a:ln>
        </p:spPr>
      </p:pic>
      <p:sp>
        <p:nvSpPr>
          <p:cNvPr id="24613" name="文字方塊 23"/>
          <p:cNvSpPr txBox="1">
            <a:spLocks noChangeArrowheads="1"/>
          </p:cNvSpPr>
          <p:nvPr/>
        </p:nvSpPr>
        <p:spPr bwMode="auto">
          <a:xfrm>
            <a:off x="619129" y="2565402"/>
            <a:ext cx="1000125" cy="307777"/>
          </a:xfrm>
          <a:prstGeom prst="rect">
            <a:avLst/>
          </a:prstGeom>
          <a:noFill/>
          <a:ln w="38100" algn="ctr">
            <a:noFill/>
            <a:miter lim="800000"/>
            <a:headEnd/>
            <a:tailEnd/>
          </a:ln>
        </p:spPr>
        <p:txBody>
          <a:bodyPr>
            <a:spAutoFit/>
          </a:bodyPr>
          <a:lstStyle/>
          <a:p>
            <a:pPr algn="ctr"/>
            <a:r>
              <a:rPr lang="en-US" altLang="zh-TW" sz="1400" b="1">
                <a:latin typeface="Arial Unicode MS" pitchFamily="34" charset="-120"/>
                <a:ea typeface="Arial Unicode MS" pitchFamily="34" charset="-120"/>
                <a:cs typeface="Calibri" pitchFamily="34" charset="0"/>
              </a:rPr>
              <a:t>Enterprise</a:t>
            </a:r>
          </a:p>
        </p:txBody>
      </p:sp>
      <p:sp>
        <p:nvSpPr>
          <p:cNvPr id="24614" name="文字方塊 29"/>
          <p:cNvSpPr txBox="1">
            <a:spLocks noChangeArrowheads="1"/>
          </p:cNvSpPr>
          <p:nvPr/>
        </p:nvSpPr>
        <p:spPr bwMode="auto">
          <a:xfrm>
            <a:off x="216024" y="4057653"/>
            <a:ext cx="1835696" cy="246221"/>
          </a:xfrm>
          <a:prstGeom prst="rect">
            <a:avLst/>
          </a:prstGeom>
          <a:noFill/>
          <a:ln w="38100" algn="ctr">
            <a:noFill/>
            <a:miter lim="800000"/>
            <a:headEnd/>
            <a:tailEnd/>
          </a:ln>
        </p:spPr>
        <p:txBody>
          <a:bodyPr wrap="square">
            <a:spAutoFit/>
          </a:bodyPr>
          <a:lstStyle/>
          <a:p>
            <a:r>
              <a:rPr lang="en-US" altLang="zh-TW" sz="1000" dirty="0" smtClean="0">
                <a:solidFill>
                  <a:schemeClr val="tx2"/>
                </a:solidFill>
                <a:latin typeface="Arial Unicode MS" pitchFamily="34" charset="-120"/>
                <a:ea typeface="Arial Unicode MS" pitchFamily="34" charset="-120"/>
                <a:cs typeface="Calibri" pitchFamily="34" charset="0"/>
              </a:rPr>
              <a:t>VS-16100U-RP Pro+ series</a:t>
            </a:r>
            <a:endParaRPr lang="en-US" altLang="zh-TW" sz="1000" dirty="0">
              <a:latin typeface="Arial Unicode MS" pitchFamily="34" charset="-120"/>
              <a:ea typeface="Arial Unicode MS" pitchFamily="34" charset="-120"/>
              <a:cs typeface="Calibri" pitchFamily="34" charset="0"/>
            </a:endParaRPr>
          </a:p>
        </p:txBody>
      </p:sp>
      <p:pic>
        <p:nvPicPr>
          <p:cNvPr id="24615" name="圖片 40" descr="TS-879U-RP_正面_小.png"/>
          <p:cNvPicPr>
            <a:picLocks noChangeAspect="1"/>
          </p:cNvPicPr>
          <p:nvPr/>
        </p:nvPicPr>
        <p:blipFill>
          <a:blip r:embed="rId9" cstate="print"/>
          <a:srcRect/>
          <a:stretch>
            <a:fillRect/>
          </a:stretch>
        </p:blipFill>
        <p:spPr bwMode="auto">
          <a:xfrm>
            <a:off x="4932363" y="3429002"/>
            <a:ext cx="1871662" cy="544513"/>
          </a:xfrm>
          <a:prstGeom prst="rect">
            <a:avLst/>
          </a:prstGeom>
          <a:noFill/>
          <a:ln w="9525">
            <a:noFill/>
            <a:miter lim="800000"/>
            <a:headEnd/>
            <a:tailEnd/>
          </a:ln>
        </p:spPr>
      </p:pic>
      <p:sp>
        <p:nvSpPr>
          <p:cNvPr id="42" name="文字方塊 35"/>
          <p:cNvSpPr txBox="1">
            <a:spLocks noChangeArrowheads="1"/>
          </p:cNvSpPr>
          <p:nvPr/>
        </p:nvSpPr>
        <p:spPr bwMode="auto">
          <a:xfrm>
            <a:off x="4728815" y="4489375"/>
            <a:ext cx="2147441" cy="307777"/>
          </a:xfrm>
          <a:prstGeom prst="rect">
            <a:avLst/>
          </a:prstGeom>
          <a:noFill/>
          <a:ln w="38100" algn="ctr">
            <a:noFill/>
            <a:miter lim="800000"/>
            <a:headEnd/>
            <a:tailEnd/>
          </a:ln>
        </p:spPr>
        <p:txBody>
          <a:bodyPr wrap="square">
            <a:spAutoFit/>
          </a:bodyPr>
          <a:lstStyle/>
          <a:p>
            <a:pPr algn="ctr"/>
            <a:r>
              <a:rPr lang="en-US" altLang="zh-TW" sz="1400" b="1" dirty="0">
                <a:latin typeface="Arial Unicode MS" pitchFamily="34" charset="-120"/>
                <a:ea typeface="Arial Unicode MS" pitchFamily="34" charset="-120"/>
                <a:cs typeface="Calibri" pitchFamily="34" charset="0"/>
              </a:rPr>
              <a:t>Enterprise &amp; SMB</a:t>
            </a:r>
          </a:p>
        </p:txBody>
      </p:sp>
      <p:sp>
        <p:nvSpPr>
          <p:cNvPr id="45" name="文字方塊 44"/>
          <p:cNvSpPr txBox="1"/>
          <p:nvPr/>
        </p:nvSpPr>
        <p:spPr>
          <a:xfrm>
            <a:off x="2324192" y="4797152"/>
            <a:ext cx="1239696" cy="253916"/>
          </a:xfrm>
          <a:prstGeom prst="rect">
            <a:avLst/>
          </a:prstGeom>
          <a:solidFill>
            <a:srgbClr val="00B0F0"/>
          </a:solidFill>
        </p:spPr>
        <p:txBody>
          <a:bodyPr wrap="square" rtlCol="0">
            <a:spAutoFit/>
          </a:bodyPr>
          <a:lstStyle/>
          <a:p>
            <a:r>
              <a:rPr lang="en-US" altLang="zh-TW" sz="1050" dirty="0" smtClean="0">
                <a:solidFill>
                  <a:schemeClr val="bg1"/>
                </a:solidFill>
                <a:latin typeface="Arial" pitchFamily="34" charset="0"/>
                <a:cs typeface="Arial" pitchFamily="34" charset="0"/>
              </a:rPr>
              <a:t>HD Local Display</a:t>
            </a:r>
            <a:endParaRPr lang="zh-TW" altLang="en-US" sz="1050" dirty="0">
              <a:solidFill>
                <a:schemeClr val="bg1"/>
              </a:solidFill>
              <a:latin typeface="Arial" pitchFamily="34" charset="0"/>
              <a:cs typeface="Arial" pitchFamily="34" charset="0"/>
            </a:endParaRPr>
          </a:p>
        </p:txBody>
      </p:sp>
      <p:pic>
        <p:nvPicPr>
          <p:cNvPr id="48" name="圖片 34" descr="LdMonitoring_12 channel+電視_20100902.png"/>
          <p:cNvPicPr>
            <a:picLocks noChangeAspect="1"/>
          </p:cNvPicPr>
          <p:nvPr/>
        </p:nvPicPr>
        <p:blipFill>
          <a:blip r:embed="rId5" cstate="print"/>
          <a:srcRect/>
          <a:stretch>
            <a:fillRect/>
          </a:stretch>
        </p:blipFill>
        <p:spPr bwMode="auto">
          <a:xfrm>
            <a:off x="7740352" y="4883049"/>
            <a:ext cx="1243013" cy="1138239"/>
          </a:xfrm>
          <a:prstGeom prst="rect">
            <a:avLst/>
          </a:prstGeom>
          <a:noFill/>
          <a:ln w="9525">
            <a:noFill/>
            <a:miter lim="800000"/>
            <a:headEnd/>
            <a:tailEnd/>
          </a:ln>
        </p:spPr>
      </p:pic>
      <p:sp>
        <p:nvSpPr>
          <p:cNvPr id="47" name="文字方塊 46"/>
          <p:cNvSpPr txBox="1"/>
          <p:nvPr/>
        </p:nvSpPr>
        <p:spPr>
          <a:xfrm>
            <a:off x="7020272" y="4797152"/>
            <a:ext cx="1239696" cy="253916"/>
          </a:xfrm>
          <a:prstGeom prst="rect">
            <a:avLst/>
          </a:prstGeom>
          <a:solidFill>
            <a:srgbClr val="00B0F0"/>
          </a:solidFill>
        </p:spPr>
        <p:txBody>
          <a:bodyPr wrap="square" rtlCol="0">
            <a:spAutoFit/>
          </a:bodyPr>
          <a:lstStyle/>
          <a:p>
            <a:r>
              <a:rPr lang="en-US" altLang="zh-TW" sz="1050" dirty="0" smtClean="0">
                <a:solidFill>
                  <a:schemeClr val="bg1"/>
                </a:solidFill>
                <a:latin typeface="Arial" pitchFamily="34" charset="0"/>
                <a:cs typeface="Arial" pitchFamily="34" charset="0"/>
              </a:rPr>
              <a:t>HD Local Display</a:t>
            </a:r>
            <a:endParaRPr lang="zh-TW" altLang="en-US" sz="1050" dirty="0">
              <a:solidFill>
                <a:schemeClr val="bg1"/>
              </a:solidFill>
              <a:latin typeface="Arial" pitchFamily="34" charset="0"/>
              <a:cs typeface="Arial" pitchFamily="34" charset="0"/>
            </a:endParaRPr>
          </a:p>
        </p:txBody>
      </p:sp>
      <p:pic>
        <p:nvPicPr>
          <p:cNvPr id="50" name="圖片 49" descr="left angle of elevation_shadow.png"/>
          <p:cNvPicPr>
            <a:picLocks noChangeAspect="1"/>
          </p:cNvPicPr>
          <p:nvPr/>
        </p:nvPicPr>
        <p:blipFill>
          <a:blip r:embed="rId10" cstate="print"/>
          <a:srcRect l="12159" t="2751" r="10645" b="26900"/>
          <a:stretch>
            <a:fillRect/>
          </a:stretch>
        </p:blipFill>
        <p:spPr>
          <a:xfrm>
            <a:off x="7164288" y="5085184"/>
            <a:ext cx="648072" cy="851388"/>
          </a:xfrm>
          <a:prstGeom prst="rect">
            <a:avLst/>
          </a:prstGeom>
        </p:spPr>
      </p:pic>
      <p:pic>
        <p:nvPicPr>
          <p:cNvPr id="52" name="圖片 35" descr="HDMI.jpg"/>
          <p:cNvPicPr>
            <a:picLocks noChangeAspect="1"/>
          </p:cNvPicPr>
          <p:nvPr/>
        </p:nvPicPr>
        <p:blipFill>
          <a:blip r:embed="rId4" cstate="print"/>
          <a:srcRect/>
          <a:stretch>
            <a:fillRect/>
          </a:stretch>
        </p:blipFill>
        <p:spPr bwMode="auto">
          <a:xfrm>
            <a:off x="2483446" y="3162871"/>
            <a:ext cx="360362" cy="338137"/>
          </a:xfrm>
          <a:prstGeom prst="rect">
            <a:avLst/>
          </a:prstGeom>
          <a:noFill/>
          <a:ln w="9525">
            <a:noFill/>
            <a:miter lim="800000"/>
            <a:headEnd/>
            <a:tailEnd/>
          </a:ln>
        </p:spPr>
      </p:pic>
      <p:pic>
        <p:nvPicPr>
          <p:cNvPr id="55" name="圖片 34" descr="LdMonitoring_12 channel+電視_20100902.png"/>
          <p:cNvPicPr>
            <a:picLocks noChangeAspect="1"/>
          </p:cNvPicPr>
          <p:nvPr/>
        </p:nvPicPr>
        <p:blipFill>
          <a:blip r:embed="rId5" cstate="print"/>
          <a:srcRect/>
          <a:stretch>
            <a:fillRect/>
          </a:stretch>
        </p:blipFill>
        <p:spPr bwMode="auto">
          <a:xfrm>
            <a:off x="7865491" y="2780928"/>
            <a:ext cx="1243013" cy="1138237"/>
          </a:xfrm>
          <a:prstGeom prst="rect">
            <a:avLst/>
          </a:prstGeom>
          <a:noFill/>
          <a:ln w="9525">
            <a:noFill/>
            <a:miter lim="800000"/>
            <a:headEnd/>
            <a:tailEnd/>
          </a:ln>
        </p:spPr>
      </p:pic>
      <p:pic>
        <p:nvPicPr>
          <p:cNvPr id="10242" name="Picture 2" descr="http://files.qnap.com/news/pressresource/product/VS-4100U-RPProPlus_01.png"/>
          <p:cNvPicPr>
            <a:picLocks noChangeAspect="1" noChangeArrowheads="1"/>
          </p:cNvPicPr>
          <p:nvPr/>
        </p:nvPicPr>
        <p:blipFill>
          <a:blip r:embed="rId11" cstate="print"/>
          <a:srcRect l="2832" t="33264" r="3425" b="43754"/>
          <a:stretch>
            <a:fillRect/>
          </a:stretch>
        </p:blipFill>
        <p:spPr bwMode="auto">
          <a:xfrm>
            <a:off x="7164288" y="3645024"/>
            <a:ext cx="1800200" cy="275837"/>
          </a:xfrm>
          <a:prstGeom prst="rect">
            <a:avLst/>
          </a:prstGeom>
          <a:noFill/>
        </p:spPr>
      </p:pic>
      <p:pic>
        <p:nvPicPr>
          <p:cNvPr id="56" name="圖片 35" descr="HDMI.jpg"/>
          <p:cNvPicPr>
            <a:picLocks noChangeAspect="1"/>
          </p:cNvPicPr>
          <p:nvPr/>
        </p:nvPicPr>
        <p:blipFill>
          <a:blip r:embed="rId4" cstate="print"/>
          <a:srcRect/>
          <a:stretch>
            <a:fillRect/>
          </a:stretch>
        </p:blipFill>
        <p:spPr bwMode="auto">
          <a:xfrm>
            <a:off x="7524006" y="3284984"/>
            <a:ext cx="360362" cy="338137"/>
          </a:xfrm>
          <a:prstGeom prst="rect">
            <a:avLst/>
          </a:prstGeom>
          <a:noFill/>
          <a:ln w="9525">
            <a:noFill/>
            <a:miter lim="800000"/>
            <a:headEnd/>
            <a:tailEnd/>
          </a:ln>
        </p:spPr>
      </p:pic>
      <p:sp>
        <p:nvSpPr>
          <p:cNvPr id="57" name="文字方塊 56"/>
          <p:cNvSpPr txBox="1"/>
          <p:nvPr/>
        </p:nvSpPr>
        <p:spPr>
          <a:xfrm>
            <a:off x="7092280" y="2852936"/>
            <a:ext cx="1239696" cy="253916"/>
          </a:xfrm>
          <a:prstGeom prst="rect">
            <a:avLst/>
          </a:prstGeom>
          <a:solidFill>
            <a:srgbClr val="00B0F0"/>
          </a:solidFill>
        </p:spPr>
        <p:txBody>
          <a:bodyPr wrap="square" rtlCol="0">
            <a:spAutoFit/>
          </a:bodyPr>
          <a:lstStyle/>
          <a:p>
            <a:r>
              <a:rPr lang="en-US" altLang="zh-TW" sz="1050" dirty="0" smtClean="0">
                <a:solidFill>
                  <a:schemeClr val="bg1"/>
                </a:solidFill>
                <a:latin typeface="Arial" pitchFamily="34" charset="0"/>
                <a:cs typeface="Arial" pitchFamily="34" charset="0"/>
              </a:rPr>
              <a:t>HD Local Display</a:t>
            </a:r>
            <a:endParaRPr lang="zh-TW" altLang="en-US" sz="1050" dirty="0">
              <a:solidFill>
                <a:schemeClr val="bg1"/>
              </a:solidFill>
              <a:latin typeface="Arial" pitchFamily="34" charset="0"/>
              <a:cs typeface="Arial" pitchFamily="34" charset="0"/>
            </a:endParaRPr>
          </a:p>
        </p:txBody>
      </p:sp>
      <p:sp>
        <p:nvSpPr>
          <p:cNvPr id="58" name="文字方塊 57"/>
          <p:cNvSpPr txBox="1"/>
          <p:nvPr/>
        </p:nvSpPr>
        <p:spPr>
          <a:xfrm>
            <a:off x="4716016" y="2852936"/>
            <a:ext cx="1239696" cy="253916"/>
          </a:xfrm>
          <a:prstGeom prst="rect">
            <a:avLst/>
          </a:prstGeom>
          <a:solidFill>
            <a:srgbClr val="00B0F0"/>
          </a:solidFill>
        </p:spPr>
        <p:txBody>
          <a:bodyPr wrap="square" rtlCol="0">
            <a:spAutoFit/>
          </a:bodyPr>
          <a:lstStyle/>
          <a:p>
            <a:r>
              <a:rPr lang="en-US" altLang="zh-TW" sz="1050" dirty="0" smtClean="0">
                <a:solidFill>
                  <a:schemeClr val="bg1"/>
                </a:solidFill>
                <a:latin typeface="Arial" pitchFamily="34" charset="0"/>
                <a:cs typeface="Arial" pitchFamily="34" charset="0"/>
              </a:rPr>
              <a:t>HD Local Display</a:t>
            </a:r>
            <a:endParaRPr lang="zh-TW" altLang="en-US" sz="1050" dirty="0">
              <a:solidFill>
                <a:schemeClr val="bg1"/>
              </a:solidFill>
              <a:latin typeface="Arial" pitchFamily="34" charset="0"/>
              <a:cs typeface="Arial" pitchFamily="34" charset="0"/>
            </a:endParaRPr>
          </a:p>
        </p:txBody>
      </p:sp>
      <p:sp>
        <p:nvSpPr>
          <p:cNvPr id="59" name="文字方塊 58"/>
          <p:cNvSpPr txBox="1"/>
          <p:nvPr/>
        </p:nvSpPr>
        <p:spPr>
          <a:xfrm>
            <a:off x="2267744" y="2852936"/>
            <a:ext cx="1239696" cy="253916"/>
          </a:xfrm>
          <a:prstGeom prst="rect">
            <a:avLst/>
          </a:prstGeom>
          <a:solidFill>
            <a:srgbClr val="00B0F0"/>
          </a:solidFill>
        </p:spPr>
        <p:txBody>
          <a:bodyPr wrap="square" rtlCol="0">
            <a:spAutoFit/>
          </a:bodyPr>
          <a:lstStyle/>
          <a:p>
            <a:r>
              <a:rPr lang="en-US" altLang="zh-TW" sz="1050" dirty="0" smtClean="0">
                <a:solidFill>
                  <a:schemeClr val="bg1"/>
                </a:solidFill>
                <a:latin typeface="Arial" pitchFamily="34" charset="0"/>
                <a:cs typeface="Arial" pitchFamily="34" charset="0"/>
              </a:rPr>
              <a:t>HD Local Display</a:t>
            </a:r>
            <a:endParaRPr lang="zh-TW" altLang="en-US" sz="1050" dirty="0">
              <a:solidFill>
                <a:schemeClr val="bg1"/>
              </a:solidFill>
              <a:latin typeface="Arial" pitchFamily="34" charset="0"/>
              <a:cs typeface="Arial" pitchFamily="34" charset="0"/>
            </a:endParaRPr>
          </a:p>
        </p:txBody>
      </p:sp>
      <p:sp>
        <p:nvSpPr>
          <p:cNvPr id="60" name="文字方塊 59"/>
          <p:cNvSpPr txBox="1"/>
          <p:nvPr/>
        </p:nvSpPr>
        <p:spPr>
          <a:xfrm>
            <a:off x="0" y="4759260"/>
            <a:ext cx="1239696" cy="253916"/>
          </a:xfrm>
          <a:prstGeom prst="rect">
            <a:avLst/>
          </a:prstGeom>
          <a:solidFill>
            <a:srgbClr val="00B0F0"/>
          </a:solidFill>
        </p:spPr>
        <p:txBody>
          <a:bodyPr wrap="square" rtlCol="0">
            <a:spAutoFit/>
          </a:bodyPr>
          <a:lstStyle/>
          <a:p>
            <a:r>
              <a:rPr lang="en-US" altLang="zh-TW" sz="1050" dirty="0" smtClean="0">
                <a:solidFill>
                  <a:schemeClr val="bg1"/>
                </a:solidFill>
                <a:latin typeface="Arial" pitchFamily="34" charset="0"/>
                <a:cs typeface="Arial" pitchFamily="34" charset="0"/>
              </a:rPr>
              <a:t>HD Local Display</a:t>
            </a:r>
            <a:endParaRPr lang="zh-TW" altLang="en-US" sz="1050" dirty="0">
              <a:solidFill>
                <a:schemeClr val="bg1"/>
              </a:solidFill>
              <a:latin typeface="Arial" pitchFamily="34" charset="0"/>
              <a:cs typeface="Arial" pitchFamily="34" charset="0"/>
            </a:endParaRPr>
          </a:p>
        </p:txBody>
      </p:sp>
      <p:pic>
        <p:nvPicPr>
          <p:cNvPr id="61" name="圖片 34" descr="LdMonitoring_12 channel+電視_20100902.png"/>
          <p:cNvPicPr>
            <a:picLocks noChangeAspect="1"/>
          </p:cNvPicPr>
          <p:nvPr/>
        </p:nvPicPr>
        <p:blipFill>
          <a:blip r:embed="rId5" cstate="print"/>
          <a:srcRect/>
          <a:stretch>
            <a:fillRect/>
          </a:stretch>
        </p:blipFill>
        <p:spPr bwMode="auto">
          <a:xfrm>
            <a:off x="3347864" y="4869160"/>
            <a:ext cx="1243013" cy="1138237"/>
          </a:xfrm>
          <a:prstGeom prst="rect">
            <a:avLst/>
          </a:prstGeom>
          <a:noFill/>
          <a:ln w="9525">
            <a:noFill/>
            <a:miter lim="800000"/>
            <a:headEnd/>
            <a:tailEnd/>
          </a:ln>
        </p:spPr>
      </p:pic>
      <p:pic>
        <p:nvPicPr>
          <p:cNvPr id="62" name="圖片 34" descr="LdMonitoring_12 channel+電視_20100902.png"/>
          <p:cNvPicPr>
            <a:picLocks noChangeAspect="1"/>
          </p:cNvPicPr>
          <p:nvPr/>
        </p:nvPicPr>
        <p:blipFill>
          <a:blip r:embed="rId5" cstate="print"/>
          <a:srcRect/>
          <a:stretch>
            <a:fillRect/>
          </a:stretch>
        </p:blipFill>
        <p:spPr bwMode="auto">
          <a:xfrm>
            <a:off x="5580112" y="4869160"/>
            <a:ext cx="1243013" cy="1138237"/>
          </a:xfrm>
          <a:prstGeom prst="rect">
            <a:avLst/>
          </a:prstGeom>
          <a:noFill/>
          <a:ln w="9525">
            <a:noFill/>
            <a:miter lim="800000"/>
            <a:headEnd/>
            <a:tailEnd/>
          </a:ln>
        </p:spPr>
      </p:pic>
      <p:sp>
        <p:nvSpPr>
          <p:cNvPr id="46" name="文字方塊 45"/>
          <p:cNvSpPr txBox="1"/>
          <p:nvPr/>
        </p:nvSpPr>
        <p:spPr>
          <a:xfrm>
            <a:off x="4716016" y="4797152"/>
            <a:ext cx="1239696" cy="253916"/>
          </a:xfrm>
          <a:prstGeom prst="rect">
            <a:avLst/>
          </a:prstGeom>
          <a:solidFill>
            <a:srgbClr val="00B0F0"/>
          </a:solidFill>
        </p:spPr>
        <p:txBody>
          <a:bodyPr wrap="square" rtlCol="0">
            <a:spAutoFit/>
          </a:bodyPr>
          <a:lstStyle/>
          <a:p>
            <a:r>
              <a:rPr lang="en-US" altLang="zh-TW" sz="1050" dirty="0" smtClean="0">
                <a:solidFill>
                  <a:schemeClr val="bg1"/>
                </a:solidFill>
                <a:latin typeface="Arial" pitchFamily="34" charset="0"/>
                <a:cs typeface="Arial" pitchFamily="34" charset="0"/>
              </a:rPr>
              <a:t>HD Local Display</a:t>
            </a:r>
            <a:endParaRPr lang="zh-TW" altLang="en-US" sz="1050" dirty="0">
              <a:solidFill>
                <a:schemeClr val="bg1"/>
              </a:solidFill>
              <a:latin typeface="Arial" pitchFamily="34" charset="0"/>
              <a:cs typeface="Arial" pitchFamily="34" charset="0"/>
            </a:endParaRPr>
          </a:p>
        </p:txBody>
      </p:sp>
      <p:pic>
        <p:nvPicPr>
          <p:cNvPr id="63" name="圖片 62" descr="VS-12100U-RPProPlus_03.png"/>
          <p:cNvPicPr>
            <a:picLocks noChangeAspect="1"/>
          </p:cNvPicPr>
          <p:nvPr/>
        </p:nvPicPr>
        <p:blipFill>
          <a:blip r:embed="rId12" cstate="print"/>
          <a:srcRect l="1963" t="34880" r="2751" b="32360"/>
          <a:stretch>
            <a:fillRect/>
          </a:stretch>
        </p:blipFill>
        <p:spPr>
          <a:xfrm>
            <a:off x="2267744" y="3501008"/>
            <a:ext cx="2088232" cy="448711"/>
          </a:xfrm>
          <a:prstGeom prst="rect">
            <a:avLst/>
          </a:prstGeom>
        </p:spPr>
      </p:pic>
      <p:pic>
        <p:nvPicPr>
          <p:cNvPr id="66" name="圖片 65" descr="left angle of elevation_shadow.png"/>
          <p:cNvPicPr>
            <a:picLocks noChangeAspect="1"/>
          </p:cNvPicPr>
          <p:nvPr/>
        </p:nvPicPr>
        <p:blipFill>
          <a:blip r:embed="rId13" cstate="print"/>
          <a:srcRect l="6129" t="2751" r="6129" b="37400"/>
          <a:stretch>
            <a:fillRect/>
          </a:stretch>
        </p:blipFill>
        <p:spPr>
          <a:xfrm>
            <a:off x="4788024" y="5157192"/>
            <a:ext cx="864096" cy="769585"/>
          </a:xfrm>
          <a:prstGeom prst="rect">
            <a:avLst/>
          </a:prstGeom>
        </p:spPr>
      </p:pic>
      <p:pic>
        <p:nvPicPr>
          <p:cNvPr id="67" name="圖片 66" descr="left angle of elevation_shadow.png"/>
          <p:cNvPicPr>
            <a:picLocks noChangeAspect="1"/>
          </p:cNvPicPr>
          <p:nvPr/>
        </p:nvPicPr>
        <p:blipFill>
          <a:blip r:embed="rId14" cstate="print"/>
          <a:srcRect l="5853" t="5901" r="7860" b="32150"/>
          <a:stretch>
            <a:fillRect/>
          </a:stretch>
        </p:blipFill>
        <p:spPr>
          <a:xfrm>
            <a:off x="2306799" y="5157192"/>
            <a:ext cx="1154569" cy="792088"/>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68316" y="2420890"/>
            <a:ext cx="8351837" cy="433388"/>
          </a:xfrm>
          <a:prstGeom prst="rect">
            <a:avLst/>
          </a:prstGeom>
          <a:gradFill flip="none" rotWithShape="1">
            <a:gsLst>
              <a:gs pos="0">
                <a:schemeClr val="accent1">
                  <a:tint val="66000"/>
                  <a:satMod val="160000"/>
                  <a:alpha val="25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
        <p:nvSpPr>
          <p:cNvPr id="44035" name="標題 1"/>
          <p:cNvSpPr>
            <a:spLocks noGrp="1"/>
          </p:cNvSpPr>
          <p:nvPr>
            <p:ph type="title"/>
          </p:nvPr>
        </p:nvSpPr>
        <p:spPr/>
        <p:txBody>
          <a:bodyPr/>
          <a:lstStyle/>
          <a:p>
            <a:r>
              <a:rPr lang="en-US" altLang="zh-TW" smtClean="0"/>
              <a:t>Agenda</a:t>
            </a:r>
          </a:p>
        </p:txBody>
      </p:sp>
      <p:sp>
        <p:nvSpPr>
          <p:cNvPr id="44036" name="內容版面配置區 2"/>
          <p:cNvSpPr>
            <a:spLocks noGrp="1"/>
          </p:cNvSpPr>
          <p:nvPr>
            <p:ph sz="quarter" idx="1"/>
          </p:nvPr>
        </p:nvSpPr>
        <p:spPr/>
        <p:txBody>
          <a:bodyPr>
            <a:normAutofit/>
          </a:bodyPr>
          <a:lstStyle/>
          <a:p>
            <a:r>
              <a:rPr lang="en-US" altLang="zh-TW" dirty="0" smtClean="0"/>
              <a:t>About QNAP Security</a:t>
            </a:r>
          </a:p>
          <a:p>
            <a:r>
              <a:rPr lang="en-US" altLang="zh-TW" dirty="0" smtClean="0"/>
              <a:t>Why standalone NVR</a:t>
            </a:r>
          </a:p>
          <a:p>
            <a:r>
              <a:rPr lang="en-US" altLang="zh-TW" dirty="0" smtClean="0"/>
              <a:t>What's new?</a:t>
            </a:r>
          </a:p>
          <a:p>
            <a:r>
              <a:rPr lang="en-US" altLang="zh-TW" dirty="0" err="1" smtClean="0"/>
              <a:t>VioStor</a:t>
            </a:r>
            <a:r>
              <a:rPr lang="en-US" altLang="zh-TW" dirty="0" smtClean="0"/>
              <a:t> NVR is…</a:t>
            </a:r>
          </a:p>
          <a:p>
            <a:r>
              <a:rPr lang="en-US" altLang="zh-TW" dirty="0" smtClean="0"/>
              <a:t>What’s next?</a:t>
            </a:r>
          </a:p>
          <a:p>
            <a:r>
              <a:rPr lang="en-US" altLang="zh-TW" dirty="0" smtClean="0"/>
              <a:t>Success story</a:t>
            </a:r>
          </a:p>
        </p:txBody>
      </p:sp>
      <p:sp>
        <p:nvSpPr>
          <p:cNvPr id="44037" name="投影片編號版面配置區 3"/>
          <p:cNvSpPr>
            <a:spLocks noGrp="1"/>
          </p:cNvSpPr>
          <p:nvPr>
            <p:ph type="sldNum" sz="quarter" idx="11"/>
          </p:nvPr>
        </p:nvSpPr>
        <p:spPr/>
        <p:txBody>
          <a:bodyPr/>
          <a:lstStyle/>
          <a:p>
            <a:fld id="{AAB38BAF-2BB1-4868-9827-C1A555C95EE6}" type="slidenum">
              <a:rPr lang="zh-TW" altLang="en-US" smtClean="0"/>
              <a:pPr/>
              <a:t>11</a:t>
            </a:fld>
            <a:endParaRPr lang="zh-TW" altLang="en-US"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VS-12100U-RP Pro+</a:t>
            </a:r>
            <a:endParaRPr lang="zh-TW" altLang="en-US" dirty="0"/>
          </a:p>
        </p:txBody>
      </p:sp>
      <p:sp>
        <p:nvSpPr>
          <p:cNvPr id="5" name="文字版面配置區 4"/>
          <p:cNvSpPr>
            <a:spLocks noGrp="1"/>
          </p:cNvSpPr>
          <p:nvPr>
            <p:ph type="subTitle" idx="1"/>
          </p:nvPr>
        </p:nvSpPr>
        <p:spPr/>
        <p:txBody>
          <a:bodyPr>
            <a:normAutofit/>
          </a:bodyPr>
          <a:lstStyle/>
          <a:p>
            <a:r>
              <a:rPr lang="en-US" altLang="zh-TW" smtClean="0"/>
              <a:t>12-bay</a:t>
            </a:r>
            <a:r>
              <a:rPr lang="en-US" altLang="zh-TW" dirty="0" smtClean="0"/>
              <a:t>, 2U </a:t>
            </a:r>
            <a:r>
              <a:rPr lang="en-US" altLang="zh-TW" dirty="0" err="1" smtClean="0"/>
              <a:t>rackmount</a:t>
            </a:r>
            <a:r>
              <a:rPr lang="en-US" altLang="zh-TW" dirty="0" smtClean="0"/>
              <a:t> NVR</a:t>
            </a:r>
            <a:endParaRPr lang="zh-TW" altLang="en-US" dirty="0"/>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VS-12100U-RP Pro+ Introduction</a:t>
            </a:r>
            <a:endParaRPr lang="zh-TW" altLang="en-US" dirty="0"/>
          </a:p>
        </p:txBody>
      </p:sp>
      <p:sp>
        <p:nvSpPr>
          <p:cNvPr id="3" name="內容版面配置區 2"/>
          <p:cNvSpPr>
            <a:spLocks noGrp="1"/>
          </p:cNvSpPr>
          <p:nvPr>
            <p:ph idx="4294967295"/>
          </p:nvPr>
        </p:nvSpPr>
        <p:spPr>
          <a:xfrm>
            <a:off x="539552" y="2013198"/>
            <a:ext cx="5435600" cy="3216002"/>
          </a:xfrm>
        </p:spPr>
        <p:txBody>
          <a:bodyPr>
            <a:normAutofit fontScale="92500"/>
          </a:bodyPr>
          <a:lstStyle/>
          <a:p>
            <a:r>
              <a:rPr lang="en-US" altLang="zh-TW" sz="1800" dirty="0" smtClean="0"/>
              <a:t>2U compact design with 12-bay HDD support</a:t>
            </a:r>
          </a:p>
          <a:p>
            <a:r>
              <a:rPr lang="en-US" altLang="zh-TW" sz="1800" dirty="0" smtClean="0"/>
              <a:t>Quad-core Intel® i5 Processor and server-level hardware platform</a:t>
            </a:r>
          </a:p>
          <a:p>
            <a:r>
              <a:rPr lang="en-US" altLang="zh-TW" sz="1800" dirty="0" smtClean="0"/>
              <a:t>Redundant power supply</a:t>
            </a:r>
          </a:p>
          <a:p>
            <a:r>
              <a:rPr lang="en-US" altLang="zh-TW" sz="1800" dirty="0" smtClean="0"/>
              <a:t>RAID 0, 1, 5, 6, 5+hot spare, 6+hot spare</a:t>
            </a:r>
          </a:p>
          <a:p>
            <a:r>
              <a:rPr lang="en-US" altLang="zh-TW" sz="1800" dirty="0" smtClean="0"/>
              <a:t>High storage capacity up to 48 TB</a:t>
            </a:r>
          </a:p>
          <a:p>
            <a:r>
              <a:rPr lang="en-US" altLang="zh-TW" sz="1800" dirty="0" smtClean="0"/>
              <a:t>4 Gigabit LAN ports for optimized internet bandwidth capacity</a:t>
            </a:r>
          </a:p>
          <a:p>
            <a:r>
              <a:rPr lang="en-US" altLang="zh-TW" sz="1800" dirty="0" smtClean="0"/>
              <a:t>Intelligent automatic power on after power recovery</a:t>
            </a:r>
          </a:p>
          <a:p>
            <a:r>
              <a:rPr lang="en-US" altLang="zh-TW" sz="1800" dirty="0" smtClean="0"/>
              <a:t>Linux-embedded, highly reliable standalone NVR</a:t>
            </a:r>
          </a:p>
          <a:p>
            <a:endParaRPr lang="en-US" altLang="zh-TW" sz="1800" dirty="0" smtClean="0"/>
          </a:p>
        </p:txBody>
      </p:sp>
      <p:pic>
        <p:nvPicPr>
          <p:cNvPr id="1026" name="Picture 2"/>
          <p:cNvPicPr>
            <a:picLocks noChangeAspect="1" noChangeArrowheads="1"/>
          </p:cNvPicPr>
          <p:nvPr/>
        </p:nvPicPr>
        <p:blipFill>
          <a:blip r:embed="rId2" cstate="print"/>
          <a:srcRect b="16001"/>
          <a:stretch>
            <a:fillRect/>
          </a:stretch>
        </p:blipFill>
        <p:spPr bwMode="auto">
          <a:xfrm>
            <a:off x="6300195" y="3429001"/>
            <a:ext cx="2470439" cy="2976331"/>
          </a:xfrm>
          <a:prstGeom prst="rect">
            <a:avLst/>
          </a:prstGeom>
          <a:ln>
            <a:noFill/>
          </a:ln>
          <a:effectLst>
            <a:softEdge rad="112500"/>
          </a:effectLst>
        </p:spPr>
      </p:pic>
      <p:pic>
        <p:nvPicPr>
          <p:cNvPr id="6" name="Picture 4"/>
          <p:cNvPicPr>
            <a:picLocks noChangeAspect="1" noChangeArrowheads="1"/>
          </p:cNvPicPr>
          <p:nvPr/>
        </p:nvPicPr>
        <p:blipFill>
          <a:blip r:embed="rId3" cstate="print">
            <a:clrChange>
              <a:clrFrom>
                <a:srgbClr val="FEFEFE"/>
              </a:clrFrom>
              <a:clrTo>
                <a:srgbClr val="FEFEFE">
                  <a:alpha val="0"/>
                </a:srgbClr>
              </a:clrTo>
            </a:clrChange>
          </a:blip>
          <a:srcRect l="2575" t="26667" r="2546" b="6666"/>
          <a:stretch>
            <a:fillRect/>
          </a:stretch>
        </p:blipFill>
        <p:spPr bwMode="auto">
          <a:xfrm>
            <a:off x="6732240" y="4299641"/>
            <a:ext cx="1584176" cy="384044"/>
          </a:xfrm>
          <a:prstGeom prst="rect">
            <a:avLst/>
          </a:prstGeom>
          <a:noFill/>
          <a:ln w="9525">
            <a:noFill/>
            <a:miter lim="800000"/>
            <a:headEnd/>
            <a:tailEnd/>
          </a:ln>
        </p:spPr>
      </p:pic>
      <p:sp>
        <p:nvSpPr>
          <p:cNvPr id="11" name="文字方塊 10"/>
          <p:cNvSpPr txBox="1"/>
          <p:nvPr/>
        </p:nvSpPr>
        <p:spPr>
          <a:xfrm>
            <a:off x="6012160" y="4283804"/>
            <a:ext cx="504056" cy="369332"/>
          </a:xfrm>
          <a:prstGeom prst="rect">
            <a:avLst/>
          </a:prstGeom>
          <a:noFill/>
        </p:spPr>
        <p:txBody>
          <a:bodyPr wrap="square" rtlCol="0">
            <a:spAutoFit/>
          </a:bodyPr>
          <a:lstStyle/>
          <a:p>
            <a:r>
              <a:rPr lang="en-US" altLang="zh-TW" dirty="0" smtClean="0"/>
              <a:t>2U</a:t>
            </a:r>
            <a:endParaRPr lang="zh-TW" altLang="en-US" dirty="0"/>
          </a:p>
        </p:txBody>
      </p:sp>
      <p:cxnSp>
        <p:nvCxnSpPr>
          <p:cNvPr id="13" name="直線單箭頭接點 12"/>
          <p:cNvCxnSpPr/>
          <p:nvPr/>
        </p:nvCxnSpPr>
        <p:spPr>
          <a:xfrm>
            <a:off x="6516216" y="4317095"/>
            <a:ext cx="0" cy="384043"/>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pic>
        <p:nvPicPr>
          <p:cNvPr id="14" name="Picture 4"/>
          <p:cNvPicPr>
            <a:picLocks noChangeAspect="1" noChangeArrowheads="1"/>
          </p:cNvPicPr>
          <p:nvPr/>
        </p:nvPicPr>
        <p:blipFill>
          <a:blip r:embed="rId3" cstate="print">
            <a:clrChange>
              <a:clrFrom>
                <a:srgbClr val="FEFEFE"/>
              </a:clrFrom>
              <a:clrTo>
                <a:srgbClr val="FEFEFE">
                  <a:alpha val="0"/>
                </a:srgbClr>
              </a:clrTo>
            </a:clrChange>
          </a:blip>
          <a:srcRect l="2575" t="26667" r="2546" b="6666"/>
          <a:stretch>
            <a:fillRect/>
          </a:stretch>
        </p:blipFill>
        <p:spPr bwMode="auto">
          <a:xfrm>
            <a:off x="6732240" y="4701140"/>
            <a:ext cx="1584176" cy="384044"/>
          </a:xfrm>
          <a:prstGeom prst="rect">
            <a:avLst/>
          </a:prstGeom>
          <a:noFill/>
          <a:ln w="9525">
            <a:noFill/>
            <a:miter lim="800000"/>
            <a:headEnd/>
            <a:tailEnd/>
          </a:ln>
        </p:spPr>
      </p:pic>
      <p:pic>
        <p:nvPicPr>
          <p:cNvPr id="1030" name="Picture 6" descr="Hard Disk Drive"/>
          <p:cNvPicPr>
            <a:picLocks noChangeAspect="1" noChangeArrowheads="1"/>
          </p:cNvPicPr>
          <p:nvPr/>
        </p:nvPicPr>
        <p:blipFill>
          <a:blip r:embed="rId4" cstate="print"/>
          <a:srcRect/>
          <a:stretch>
            <a:fillRect/>
          </a:stretch>
        </p:blipFill>
        <p:spPr bwMode="auto">
          <a:xfrm>
            <a:off x="611560" y="5157192"/>
            <a:ext cx="864096" cy="1152128"/>
          </a:xfrm>
          <a:prstGeom prst="rect">
            <a:avLst/>
          </a:prstGeom>
          <a:noFill/>
        </p:spPr>
      </p:pic>
      <p:pic>
        <p:nvPicPr>
          <p:cNvPr id="17" name="Picture 6" descr="Hard Disk Drive"/>
          <p:cNvPicPr>
            <a:picLocks noChangeAspect="1" noChangeArrowheads="1"/>
          </p:cNvPicPr>
          <p:nvPr/>
        </p:nvPicPr>
        <p:blipFill>
          <a:blip r:embed="rId4" cstate="print"/>
          <a:srcRect/>
          <a:stretch>
            <a:fillRect/>
          </a:stretch>
        </p:blipFill>
        <p:spPr bwMode="auto">
          <a:xfrm>
            <a:off x="899592" y="5157192"/>
            <a:ext cx="864096" cy="1152128"/>
          </a:xfrm>
          <a:prstGeom prst="rect">
            <a:avLst/>
          </a:prstGeom>
          <a:noFill/>
        </p:spPr>
      </p:pic>
      <p:pic>
        <p:nvPicPr>
          <p:cNvPr id="18" name="Picture 6" descr="Hard Disk Drive"/>
          <p:cNvPicPr>
            <a:picLocks noChangeAspect="1" noChangeArrowheads="1"/>
          </p:cNvPicPr>
          <p:nvPr/>
        </p:nvPicPr>
        <p:blipFill>
          <a:blip r:embed="rId4" cstate="print"/>
          <a:srcRect/>
          <a:stretch>
            <a:fillRect/>
          </a:stretch>
        </p:blipFill>
        <p:spPr bwMode="auto">
          <a:xfrm>
            <a:off x="1187624" y="5157192"/>
            <a:ext cx="864096" cy="1152128"/>
          </a:xfrm>
          <a:prstGeom prst="rect">
            <a:avLst/>
          </a:prstGeom>
          <a:noFill/>
        </p:spPr>
      </p:pic>
      <p:pic>
        <p:nvPicPr>
          <p:cNvPr id="19" name="Picture 6" descr="Hard Disk Drive"/>
          <p:cNvPicPr>
            <a:picLocks noChangeAspect="1" noChangeArrowheads="1"/>
          </p:cNvPicPr>
          <p:nvPr/>
        </p:nvPicPr>
        <p:blipFill>
          <a:blip r:embed="rId4" cstate="print"/>
          <a:srcRect/>
          <a:stretch>
            <a:fillRect/>
          </a:stretch>
        </p:blipFill>
        <p:spPr bwMode="auto">
          <a:xfrm>
            <a:off x="1475656" y="5157192"/>
            <a:ext cx="864096" cy="1152128"/>
          </a:xfrm>
          <a:prstGeom prst="rect">
            <a:avLst/>
          </a:prstGeom>
          <a:noFill/>
        </p:spPr>
      </p:pic>
      <p:pic>
        <p:nvPicPr>
          <p:cNvPr id="20" name="Picture 6" descr="Hard Disk Drive"/>
          <p:cNvPicPr>
            <a:picLocks noChangeAspect="1" noChangeArrowheads="1"/>
          </p:cNvPicPr>
          <p:nvPr/>
        </p:nvPicPr>
        <p:blipFill>
          <a:blip r:embed="rId4" cstate="print"/>
          <a:srcRect/>
          <a:stretch>
            <a:fillRect/>
          </a:stretch>
        </p:blipFill>
        <p:spPr bwMode="auto">
          <a:xfrm>
            <a:off x="1763688" y="5157192"/>
            <a:ext cx="864096" cy="1152128"/>
          </a:xfrm>
          <a:prstGeom prst="rect">
            <a:avLst/>
          </a:prstGeom>
          <a:noFill/>
        </p:spPr>
      </p:pic>
      <p:pic>
        <p:nvPicPr>
          <p:cNvPr id="21" name="Picture 6" descr="Hard Disk Drive"/>
          <p:cNvPicPr>
            <a:picLocks noChangeAspect="1" noChangeArrowheads="1"/>
          </p:cNvPicPr>
          <p:nvPr/>
        </p:nvPicPr>
        <p:blipFill>
          <a:blip r:embed="rId4" cstate="print"/>
          <a:srcRect/>
          <a:stretch>
            <a:fillRect/>
          </a:stretch>
        </p:blipFill>
        <p:spPr bwMode="auto">
          <a:xfrm>
            <a:off x="2051720" y="5157192"/>
            <a:ext cx="864096" cy="1152128"/>
          </a:xfrm>
          <a:prstGeom prst="rect">
            <a:avLst/>
          </a:prstGeom>
          <a:noFill/>
        </p:spPr>
      </p:pic>
      <p:pic>
        <p:nvPicPr>
          <p:cNvPr id="22" name="Picture 6" descr="Hard Disk Drive"/>
          <p:cNvPicPr>
            <a:picLocks noChangeAspect="1" noChangeArrowheads="1"/>
          </p:cNvPicPr>
          <p:nvPr/>
        </p:nvPicPr>
        <p:blipFill>
          <a:blip r:embed="rId4" cstate="print"/>
          <a:srcRect/>
          <a:stretch>
            <a:fillRect/>
          </a:stretch>
        </p:blipFill>
        <p:spPr bwMode="auto">
          <a:xfrm>
            <a:off x="2339752" y="5157192"/>
            <a:ext cx="864096" cy="1152128"/>
          </a:xfrm>
          <a:prstGeom prst="rect">
            <a:avLst/>
          </a:prstGeom>
          <a:noFill/>
        </p:spPr>
      </p:pic>
      <p:pic>
        <p:nvPicPr>
          <p:cNvPr id="23" name="Picture 6" descr="Hard Disk Drive"/>
          <p:cNvPicPr>
            <a:picLocks noChangeAspect="1" noChangeArrowheads="1"/>
          </p:cNvPicPr>
          <p:nvPr/>
        </p:nvPicPr>
        <p:blipFill>
          <a:blip r:embed="rId4" cstate="print"/>
          <a:srcRect/>
          <a:stretch>
            <a:fillRect/>
          </a:stretch>
        </p:blipFill>
        <p:spPr bwMode="auto">
          <a:xfrm>
            <a:off x="2627784" y="5157192"/>
            <a:ext cx="864096" cy="1152128"/>
          </a:xfrm>
          <a:prstGeom prst="rect">
            <a:avLst/>
          </a:prstGeom>
          <a:noFill/>
        </p:spPr>
      </p:pic>
      <p:pic>
        <p:nvPicPr>
          <p:cNvPr id="24" name="Picture 6" descr="Hard Disk Drive"/>
          <p:cNvPicPr>
            <a:picLocks noChangeAspect="1" noChangeArrowheads="1"/>
          </p:cNvPicPr>
          <p:nvPr/>
        </p:nvPicPr>
        <p:blipFill>
          <a:blip r:embed="rId4" cstate="print"/>
          <a:srcRect/>
          <a:stretch>
            <a:fillRect/>
          </a:stretch>
        </p:blipFill>
        <p:spPr bwMode="auto">
          <a:xfrm>
            <a:off x="2843808" y="5157192"/>
            <a:ext cx="864096" cy="1152128"/>
          </a:xfrm>
          <a:prstGeom prst="rect">
            <a:avLst/>
          </a:prstGeom>
          <a:noFill/>
        </p:spPr>
      </p:pic>
      <p:pic>
        <p:nvPicPr>
          <p:cNvPr id="25" name="Picture 6" descr="Hard Disk Drive"/>
          <p:cNvPicPr>
            <a:picLocks noChangeAspect="1" noChangeArrowheads="1"/>
          </p:cNvPicPr>
          <p:nvPr/>
        </p:nvPicPr>
        <p:blipFill>
          <a:blip r:embed="rId4" cstate="print"/>
          <a:srcRect/>
          <a:stretch>
            <a:fillRect/>
          </a:stretch>
        </p:blipFill>
        <p:spPr bwMode="auto">
          <a:xfrm>
            <a:off x="3131840" y="5157192"/>
            <a:ext cx="864096" cy="1152128"/>
          </a:xfrm>
          <a:prstGeom prst="rect">
            <a:avLst/>
          </a:prstGeom>
          <a:noFill/>
        </p:spPr>
      </p:pic>
      <p:pic>
        <p:nvPicPr>
          <p:cNvPr id="26" name="Picture 6" descr="Hard Disk Drive"/>
          <p:cNvPicPr>
            <a:picLocks noChangeAspect="1" noChangeArrowheads="1"/>
          </p:cNvPicPr>
          <p:nvPr/>
        </p:nvPicPr>
        <p:blipFill>
          <a:blip r:embed="rId4" cstate="print"/>
          <a:srcRect/>
          <a:stretch>
            <a:fillRect/>
          </a:stretch>
        </p:blipFill>
        <p:spPr bwMode="auto">
          <a:xfrm>
            <a:off x="3419872" y="5157192"/>
            <a:ext cx="864096" cy="1152128"/>
          </a:xfrm>
          <a:prstGeom prst="rect">
            <a:avLst/>
          </a:prstGeom>
          <a:noFill/>
        </p:spPr>
      </p:pic>
      <p:pic>
        <p:nvPicPr>
          <p:cNvPr id="27" name="Picture 6" descr="Hard Disk Drive"/>
          <p:cNvPicPr>
            <a:picLocks noChangeAspect="1" noChangeArrowheads="1"/>
          </p:cNvPicPr>
          <p:nvPr/>
        </p:nvPicPr>
        <p:blipFill>
          <a:blip r:embed="rId4" cstate="print"/>
          <a:srcRect/>
          <a:stretch>
            <a:fillRect/>
          </a:stretch>
        </p:blipFill>
        <p:spPr bwMode="auto">
          <a:xfrm>
            <a:off x="3707904" y="5157192"/>
            <a:ext cx="864096" cy="1152128"/>
          </a:xfrm>
          <a:prstGeom prst="rect">
            <a:avLst/>
          </a:prstGeom>
          <a:noFill/>
        </p:spPr>
      </p:pic>
      <p:grpSp>
        <p:nvGrpSpPr>
          <p:cNvPr id="4" name="群組 27"/>
          <p:cNvGrpSpPr/>
          <p:nvPr/>
        </p:nvGrpSpPr>
        <p:grpSpPr>
          <a:xfrm>
            <a:off x="4355976" y="5040560"/>
            <a:ext cx="1403648" cy="1412776"/>
            <a:chOff x="0" y="0"/>
            <a:chExt cx="1403648" cy="1059582"/>
          </a:xfrm>
        </p:grpSpPr>
        <p:sp>
          <p:nvSpPr>
            <p:cNvPr id="29" name="爆炸 1 28"/>
            <p:cNvSpPr/>
            <p:nvPr/>
          </p:nvSpPr>
          <p:spPr>
            <a:xfrm rot="19562863">
              <a:off x="0" y="0"/>
              <a:ext cx="1403648" cy="1059582"/>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p:cNvSpPr txBox="1"/>
            <p:nvPr/>
          </p:nvSpPr>
          <p:spPr>
            <a:xfrm rot="20618606">
              <a:off x="393169" y="369200"/>
              <a:ext cx="765028" cy="276999"/>
            </a:xfrm>
            <a:prstGeom prst="rect">
              <a:avLst/>
            </a:prstGeom>
            <a:noFill/>
          </p:spPr>
          <p:txBody>
            <a:bodyPr wrap="square" rtlCol="0">
              <a:spAutoFit/>
            </a:bodyPr>
            <a:lstStyle/>
            <a:p>
              <a:r>
                <a:rPr lang="en-US" altLang="zh-TW" b="1" dirty="0" smtClean="0">
                  <a:solidFill>
                    <a:srgbClr val="FFFFFF"/>
                  </a:solidFill>
                </a:rPr>
                <a:t>48 TB</a:t>
              </a:r>
              <a:endParaRPr lang="zh-TW" altLang="en-US" b="1" dirty="0">
                <a:solidFill>
                  <a:srgbClr val="FFFFFF"/>
                </a:solidFill>
              </a:endParaRPr>
            </a:p>
          </p:txBody>
        </p:sp>
      </p:grpSp>
      <p:pic>
        <p:nvPicPr>
          <p:cNvPr id="1032" name="Picture 8" descr="USB3.0"/>
          <p:cNvPicPr>
            <a:picLocks noChangeAspect="1" noChangeArrowheads="1"/>
          </p:cNvPicPr>
          <p:nvPr/>
        </p:nvPicPr>
        <p:blipFill>
          <a:blip r:embed="rId5" cstate="print">
            <a:duotone>
              <a:schemeClr val="accent5">
                <a:shade val="45000"/>
                <a:satMod val="135000"/>
              </a:schemeClr>
              <a:prstClr val="white"/>
            </a:duotone>
          </a:blip>
          <a:srcRect/>
          <a:stretch>
            <a:fillRect/>
          </a:stretch>
        </p:blipFill>
        <p:spPr bwMode="auto">
          <a:xfrm>
            <a:off x="7380312" y="1412777"/>
            <a:ext cx="936104" cy="696331"/>
          </a:xfrm>
          <a:prstGeom prst="rect">
            <a:avLst/>
          </a:prstGeom>
          <a:noFill/>
        </p:spPr>
      </p:pic>
      <p:sp>
        <p:nvSpPr>
          <p:cNvPr id="28" name="矩形 27"/>
          <p:cNvSpPr/>
          <p:nvPr/>
        </p:nvSpPr>
        <p:spPr>
          <a:xfrm>
            <a:off x="539552" y="1414517"/>
            <a:ext cx="4572000" cy="646331"/>
          </a:xfrm>
          <a:prstGeom prst="rect">
            <a:avLst/>
          </a:prstGeom>
        </p:spPr>
        <p:txBody>
          <a:bodyPr>
            <a:spAutoFit/>
          </a:bodyPr>
          <a:lstStyle/>
          <a:p>
            <a:r>
              <a:rPr lang="en-US" altLang="zh-TW" b="1" dirty="0" smtClean="0">
                <a:solidFill>
                  <a:srgbClr val="002060"/>
                </a:solidFill>
                <a:latin typeface="Tahoma" pitchFamily="34" charset="0"/>
                <a:ea typeface="Tahoma" pitchFamily="34" charset="0"/>
                <a:cs typeface="Tahoma" pitchFamily="34" charset="0"/>
              </a:rPr>
              <a:t>VS-12100U-RP Pro+ Series </a:t>
            </a:r>
          </a:p>
          <a:p>
            <a:r>
              <a:rPr lang="en-US" altLang="zh-TW" b="1" dirty="0" smtClean="0">
                <a:solidFill>
                  <a:srgbClr val="002060"/>
                </a:solidFill>
                <a:latin typeface="Tahoma" pitchFamily="34" charset="0"/>
                <a:ea typeface="Tahoma" pitchFamily="34" charset="0"/>
                <a:cs typeface="Tahoma" pitchFamily="34" charset="0"/>
              </a:rPr>
              <a:t>* 64ch/ 56ch/ 48ch/ 40ch</a:t>
            </a:r>
          </a:p>
        </p:txBody>
      </p:sp>
      <p:pic>
        <p:nvPicPr>
          <p:cNvPr id="99329" name="Picture 1"/>
          <p:cNvPicPr>
            <a:picLocks noChangeAspect="1" noChangeArrowheads="1"/>
          </p:cNvPicPr>
          <p:nvPr/>
        </p:nvPicPr>
        <p:blipFill>
          <a:blip r:embed="rId6" cstate="print"/>
          <a:srcRect/>
          <a:stretch>
            <a:fillRect/>
          </a:stretch>
        </p:blipFill>
        <p:spPr bwMode="auto">
          <a:xfrm>
            <a:off x="6516216" y="2564904"/>
            <a:ext cx="1875481" cy="504056"/>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iveVideoMonitoringCenter"/>
          <p:cNvPicPr>
            <a:picLocks noChangeAspect="1" noChangeArrowheads="1"/>
          </p:cNvPicPr>
          <p:nvPr/>
        </p:nvPicPr>
        <p:blipFill>
          <a:blip r:embed="rId3" cstate="print">
            <a:lum bright="71000" contrast="-47000"/>
          </a:blip>
          <a:srcRect b="6257"/>
          <a:stretch>
            <a:fillRect/>
          </a:stretch>
        </p:blipFill>
        <p:spPr bwMode="auto">
          <a:xfrm>
            <a:off x="0" y="1796820"/>
            <a:ext cx="9144000" cy="2976331"/>
          </a:xfrm>
          <a:prstGeom prst="rect">
            <a:avLst/>
          </a:prstGeom>
          <a:noFill/>
          <a:ln>
            <a:noFill/>
          </a:ln>
        </p:spPr>
      </p:pic>
      <p:pic>
        <p:nvPicPr>
          <p:cNvPr id="44" name="圖片 43" descr="logo_QNAPSecurity_透明.png"/>
          <p:cNvPicPr>
            <a:picLocks noChangeAspect="1"/>
          </p:cNvPicPr>
          <p:nvPr/>
        </p:nvPicPr>
        <p:blipFill>
          <a:blip r:embed="rId4" cstate="print"/>
          <a:stretch>
            <a:fillRect/>
          </a:stretch>
        </p:blipFill>
        <p:spPr>
          <a:xfrm>
            <a:off x="7896272" y="6309320"/>
            <a:ext cx="1140229" cy="458885"/>
          </a:xfrm>
          <a:prstGeom prst="rect">
            <a:avLst/>
          </a:prstGeom>
        </p:spPr>
      </p:pic>
      <p:sp>
        <p:nvSpPr>
          <p:cNvPr id="48" name="文字方塊 47"/>
          <p:cNvSpPr txBox="1"/>
          <p:nvPr/>
        </p:nvSpPr>
        <p:spPr>
          <a:xfrm>
            <a:off x="3851920" y="1740872"/>
            <a:ext cx="5148064" cy="3139321"/>
          </a:xfrm>
          <a:prstGeom prst="rect">
            <a:avLst/>
          </a:prstGeom>
          <a:noFill/>
        </p:spPr>
        <p:txBody>
          <a:bodyPr wrap="square" rtlCol="0">
            <a:spAutoFit/>
          </a:bodyPr>
          <a:lstStyle/>
          <a:p>
            <a:pPr>
              <a:buFont typeface="Arial" pitchFamily="34" charset="0"/>
              <a:buChar char="•"/>
            </a:pPr>
            <a:r>
              <a:rPr lang="en-US" altLang="zh-TW" dirty="0" smtClean="0">
                <a:solidFill>
                  <a:srgbClr val="002060"/>
                </a:solidFill>
                <a:latin typeface="Tahoma" pitchFamily="34" charset="0"/>
                <a:ea typeface="Tahoma" pitchFamily="34" charset="0"/>
                <a:cs typeface="Tahoma" pitchFamily="34" charset="0"/>
              </a:rPr>
              <a:t> 450 Mbps recording throughput</a:t>
            </a:r>
          </a:p>
          <a:p>
            <a:pPr lvl="1">
              <a:buFont typeface="Tahoma" pitchFamily="34" charset="0"/>
              <a:buChar char="‒"/>
            </a:pPr>
            <a:r>
              <a:rPr lang="zh-TW" altLang="en-US" dirty="0" smtClean="0">
                <a:solidFill>
                  <a:srgbClr val="002060"/>
                </a:solidFill>
                <a:latin typeface="Tahoma" pitchFamily="34" charset="0"/>
                <a:ea typeface="Tahoma" pitchFamily="34" charset="0"/>
                <a:cs typeface="Tahoma" pitchFamily="34" charset="0"/>
              </a:rPr>
              <a:t> </a:t>
            </a:r>
            <a:r>
              <a:rPr lang="en-US" altLang="zh-TW" dirty="0" smtClean="0">
                <a:solidFill>
                  <a:srgbClr val="002060"/>
                </a:solidFill>
                <a:latin typeface="Tahoma" pitchFamily="34" charset="0"/>
                <a:ea typeface="Tahoma" pitchFamily="34" charset="0"/>
                <a:cs typeface="Tahoma" pitchFamily="34" charset="0"/>
              </a:rPr>
              <a:t>Up to 64-channel H.264 + 30fps + HD recording and live view</a:t>
            </a:r>
          </a:p>
          <a:p>
            <a:pPr lvl="1">
              <a:buFont typeface="Tahoma" pitchFamily="34" charset="0"/>
              <a:buChar char="‒"/>
            </a:pPr>
            <a:r>
              <a:rPr lang="en-US" altLang="zh-TW" dirty="0" smtClean="0">
                <a:solidFill>
                  <a:srgbClr val="002060"/>
                </a:solidFill>
                <a:latin typeface="Tahoma" pitchFamily="34" charset="0"/>
                <a:ea typeface="Tahoma" pitchFamily="34" charset="0"/>
                <a:cs typeface="Tahoma" pitchFamily="34" charset="0"/>
              </a:rPr>
              <a:t> UP to 64-channel H.264 + 15fps + Full HD recording and live view</a:t>
            </a:r>
          </a:p>
          <a:p>
            <a:pPr>
              <a:buFont typeface="Arial" charset="0"/>
              <a:buChar char="•"/>
            </a:pPr>
            <a:r>
              <a:rPr lang="en-US" altLang="zh-TW" dirty="0" smtClean="0">
                <a:solidFill>
                  <a:srgbClr val="002060"/>
                </a:solidFill>
                <a:latin typeface="Tahoma" pitchFamily="34" charset="0"/>
                <a:ea typeface="Tahoma" pitchFamily="34" charset="0"/>
                <a:cs typeface="Tahoma" pitchFamily="34" charset="0"/>
              </a:rPr>
              <a:t> Smart recording</a:t>
            </a:r>
          </a:p>
          <a:p>
            <a:pPr>
              <a:buFont typeface="Arial" charset="0"/>
              <a:buChar char="•"/>
            </a:pPr>
            <a:r>
              <a:rPr lang="en-US" altLang="zh-TW" dirty="0" smtClean="0">
                <a:solidFill>
                  <a:srgbClr val="002060"/>
                </a:solidFill>
                <a:latin typeface="Tahoma" pitchFamily="34" charset="0"/>
                <a:ea typeface="Tahoma" pitchFamily="34" charset="0"/>
                <a:cs typeface="Tahoma" pitchFamily="34" charset="0"/>
              </a:rPr>
              <a:t> Storage expansion (NVR + NAS) for long-term recording</a:t>
            </a:r>
          </a:p>
          <a:p>
            <a:pPr>
              <a:buFont typeface="Arial" charset="0"/>
              <a:buChar char="•"/>
            </a:pPr>
            <a:r>
              <a:rPr lang="en-US" altLang="zh-TW" dirty="0" smtClean="0">
                <a:solidFill>
                  <a:srgbClr val="002060"/>
                </a:solidFill>
                <a:latin typeface="Tahoma" pitchFamily="34" charset="0"/>
                <a:ea typeface="Tahoma" pitchFamily="34" charset="0"/>
                <a:cs typeface="Tahoma" pitchFamily="34" charset="0"/>
              </a:rPr>
              <a:t> Local display via HDMI/VGA output</a:t>
            </a:r>
          </a:p>
          <a:p>
            <a:pPr>
              <a:buFont typeface="Arial" charset="0"/>
              <a:buChar char="•"/>
            </a:pPr>
            <a:r>
              <a:rPr lang="en-US" altLang="zh-TW" dirty="0" smtClean="0">
                <a:solidFill>
                  <a:srgbClr val="002060"/>
                </a:solidFill>
                <a:latin typeface="Tahoma" pitchFamily="34" charset="0"/>
                <a:ea typeface="Tahoma" pitchFamily="34" charset="0"/>
                <a:cs typeface="Tahoma" pitchFamily="34" charset="0"/>
              </a:rPr>
              <a:t> Free embedded VMS</a:t>
            </a:r>
          </a:p>
          <a:p>
            <a:pPr>
              <a:buFont typeface="Arial" charset="0"/>
              <a:buChar char="•"/>
            </a:pPr>
            <a:r>
              <a:rPr lang="en-US" altLang="zh-TW" dirty="0" smtClean="0">
                <a:solidFill>
                  <a:srgbClr val="002060"/>
                </a:solidFill>
                <a:latin typeface="Tahoma" pitchFamily="34" charset="0"/>
                <a:ea typeface="Tahoma" pitchFamily="34" charset="0"/>
                <a:cs typeface="Tahoma" pitchFamily="34" charset="0"/>
              </a:rPr>
              <a:t> </a:t>
            </a:r>
            <a:r>
              <a:rPr lang="en-US" altLang="zh-TW" dirty="0" err="1" smtClean="0">
                <a:solidFill>
                  <a:srgbClr val="002060"/>
                </a:solidFill>
                <a:latin typeface="Tahoma" pitchFamily="34" charset="0"/>
                <a:ea typeface="Tahoma" pitchFamily="34" charset="0"/>
                <a:cs typeface="Tahoma" pitchFamily="34" charset="0"/>
              </a:rPr>
              <a:t>VMobile</a:t>
            </a:r>
            <a:r>
              <a:rPr lang="en-US" altLang="zh-TW" dirty="0" smtClean="0">
                <a:solidFill>
                  <a:srgbClr val="002060"/>
                </a:solidFill>
                <a:latin typeface="Tahoma" pitchFamily="34" charset="0"/>
                <a:ea typeface="Tahoma" pitchFamily="34" charset="0"/>
                <a:cs typeface="Tahoma" pitchFamily="34" charset="0"/>
              </a:rPr>
              <a:t> surveillance app</a:t>
            </a:r>
            <a:endParaRPr lang="zh-TW" altLang="en-US" dirty="0" smtClean="0">
              <a:solidFill>
                <a:srgbClr val="002060"/>
              </a:solidFill>
              <a:latin typeface="Tahoma" pitchFamily="34" charset="0"/>
              <a:ea typeface="Tahoma" pitchFamily="34" charset="0"/>
              <a:cs typeface="Tahoma" pitchFamily="34" charset="0"/>
            </a:endParaRPr>
          </a:p>
        </p:txBody>
      </p:sp>
      <p:sp>
        <p:nvSpPr>
          <p:cNvPr id="14" name="標題 13"/>
          <p:cNvSpPr>
            <a:spLocks noGrp="1"/>
          </p:cNvSpPr>
          <p:nvPr>
            <p:ph type="title"/>
          </p:nvPr>
        </p:nvSpPr>
        <p:spPr/>
        <p:txBody>
          <a:bodyPr/>
          <a:lstStyle/>
          <a:p>
            <a:r>
              <a:rPr lang="en-US" altLang="zh-TW" dirty="0" smtClean="0"/>
              <a:t>Key Features of VS-12100U-RP Pro+</a:t>
            </a:r>
            <a:endParaRPr lang="zh-TW" altLang="en-US" dirty="0"/>
          </a:p>
        </p:txBody>
      </p:sp>
      <p:pic>
        <p:nvPicPr>
          <p:cNvPr id="10" name="圖片 9" descr="VS-12100U-RPProPlus_06.png"/>
          <p:cNvPicPr>
            <a:picLocks noChangeAspect="1"/>
          </p:cNvPicPr>
          <p:nvPr/>
        </p:nvPicPr>
        <p:blipFill>
          <a:blip r:embed="rId5" cstate="print"/>
          <a:srcRect t="31100" b="33620"/>
          <a:stretch>
            <a:fillRect/>
          </a:stretch>
        </p:blipFill>
        <p:spPr>
          <a:xfrm>
            <a:off x="251520" y="2276872"/>
            <a:ext cx="3419872" cy="754071"/>
          </a:xfrm>
          <a:prstGeom prst="rect">
            <a:avLst/>
          </a:prstGeom>
        </p:spPr>
      </p:pic>
      <p:pic>
        <p:nvPicPr>
          <p:cNvPr id="12" name="圖片 11" descr="VS-12100U-RPProPlus_12.png"/>
          <p:cNvPicPr>
            <a:picLocks noChangeAspect="1"/>
          </p:cNvPicPr>
          <p:nvPr/>
        </p:nvPicPr>
        <p:blipFill>
          <a:blip r:embed="rId6" cstate="print"/>
          <a:srcRect t="29840" b="31100"/>
          <a:stretch>
            <a:fillRect/>
          </a:stretch>
        </p:blipFill>
        <p:spPr>
          <a:xfrm>
            <a:off x="251520" y="3449318"/>
            <a:ext cx="3456384" cy="843778"/>
          </a:xfrm>
          <a:prstGeom prst="rect">
            <a:avLst/>
          </a:prstGeom>
        </p:spPr>
      </p:pic>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609600" y="-203200"/>
            <a:ext cx="8229600" cy="1524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TW" sz="3600" b="0" i="0" u="none" strike="noStrike" kern="1200" cap="none" spc="0" normalizeH="0" baseline="0" noProof="0" dirty="0" smtClean="0">
                <a:ln>
                  <a:noFill/>
                </a:ln>
                <a:solidFill>
                  <a:schemeClr val="tx1"/>
                </a:solidFill>
                <a:effectLst/>
                <a:uLnTx/>
                <a:uFillTx/>
                <a:latin typeface="Tahoma" pitchFamily="34" charset="0"/>
                <a:ea typeface="Tahoma" pitchFamily="34" charset="0"/>
                <a:cs typeface="Tahoma" pitchFamily="34" charset="0"/>
              </a:rPr>
              <a:t>Product Specification Table</a:t>
            </a:r>
            <a:endParaRPr kumimoji="0" lang="zh-TW" altLang="en-US" sz="3600" b="0" i="0" u="none" strike="noStrike" kern="1200" cap="none" spc="0" normalizeH="0" baseline="0" noProof="0" dirty="0" smtClean="0">
              <a:ln>
                <a:noFill/>
              </a:ln>
              <a:solidFill>
                <a:schemeClr val="tx1"/>
              </a:solidFill>
              <a:effectLst/>
              <a:uLnTx/>
              <a:uFillTx/>
              <a:latin typeface="Tahoma" pitchFamily="34" charset="0"/>
              <a:ea typeface="+mj-ea"/>
              <a:cs typeface="Tahoma" pitchFamily="34" charset="0"/>
            </a:endParaRPr>
          </a:p>
        </p:txBody>
      </p:sp>
      <p:sp>
        <p:nvSpPr>
          <p:cNvPr id="6" name="標題 5"/>
          <p:cNvSpPr>
            <a:spLocks noGrp="1"/>
          </p:cNvSpPr>
          <p:nvPr>
            <p:ph type="title"/>
          </p:nvPr>
        </p:nvSpPr>
        <p:spPr/>
        <p:txBody>
          <a:bodyPr/>
          <a:lstStyle/>
          <a:p>
            <a:r>
              <a:rPr lang="en-US" altLang="zh-TW" smtClean="0"/>
              <a:t>Product Specification Table</a:t>
            </a:r>
            <a:endParaRPr lang="zh-TW" altLang="en-US" dirty="0"/>
          </a:p>
        </p:txBody>
      </p:sp>
      <p:graphicFrame>
        <p:nvGraphicFramePr>
          <p:cNvPr id="8" name="內容版面配置區 7"/>
          <p:cNvGraphicFramePr>
            <a:graphicFrameLocks noGrp="1"/>
          </p:cNvGraphicFramePr>
          <p:nvPr>
            <p:ph idx="1"/>
          </p:nvPr>
        </p:nvGraphicFramePr>
        <p:xfrm>
          <a:off x="457200" y="1341438"/>
          <a:ext cx="8219256" cy="4770496"/>
        </p:xfrm>
        <a:graphic>
          <a:graphicData uri="http://schemas.openxmlformats.org/drawingml/2006/table">
            <a:tbl>
              <a:tblPr/>
              <a:tblGrid>
                <a:gridCol w="2283127"/>
                <a:gridCol w="5936129"/>
              </a:tblGrid>
              <a:tr h="169503">
                <a:tc>
                  <a:txBody>
                    <a:bodyPr/>
                    <a:lstStyle/>
                    <a:p>
                      <a:pPr algn="ctr" fontAlgn="t"/>
                      <a:r>
                        <a:rPr lang="en-US" sz="1100" b="1" i="0" u="none" strike="noStrike" dirty="0">
                          <a:solidFill>
                            <a:srgbClr val="FFFFFF"/>
                          </a:solidFill>
                          <a:latin typeface="Tahoma" pitchFamily="34" charset="0"/>
                          <a:ea typeface="Tahoma" pitchFamily="34" charset="0"/>
                          <a:cs typeface="Tahoma" pitchFamily="34" charset="0"/>
                        </a:rPr>
                        <a:t>NVR Model</a:t>
                      </a: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fontAlgn="t"/>
                      <a:r>
                        <a:rPr lang="en-US" sz="1100" b="1" i="0" u="none" strike="noStrike" dirty="0" smtClean="0">
                          <a:solidFill>
                            <a:srgbClr val="FFFFFF"/>
                          </a:solidFill>
                          <a:latin typeface="Tahoma" pitchFamily="34" charset="0"/>
                          <a:ea typeface="Tahoma" pitchFamily="34" charset="0"/>
                          <a:cs typeface="Tahoma" pitchFamily="34" charset="0"/>
                        </a:rPr>
                        <a:t>VS-12164/12156/12148/12140U-RP Pro+</a:t>
                      </a:r>
                      <a:endParaRPr lang="en-US" sz="1100" b="1" i="0" u="none" strike="noStrike" dirty="0">
                        <a:solidFill>
                          <a:srgbClr val="FFFFFF"/>
                        </a:solidFill>
                        <a:latin typeface="Tahoma" pitchFamily="34" charset="0"/>
                        <a:ea typeface="Tahoma" pitchFamily="34" charset="0"/>
                        <a:cs typeface="Tahoma" pitchFamily="34" charset="0"/>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r>
              <a:tr h="339007">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Max. number of supported IP </a:t>
                      </a:r>
                      <a:br>
                        <a:rPr lang="en-US" sz="1100" b="0" i="0" u="none" strike="noStrike" dirty="0">
                          <a:solidFill>
                            <a:srgbClr val="000000"/>
                          </a:solidFill>
                          <a:latin typeface="Tahoma" pitchFamily="34" charset="0"/>
                          <a:ea typeface="Tahoma" pitchFamily="34" charset="0"/>
                          <a:cs typeface="Tahoma" pitchFamily="34" charset="0"/>
                        </a:rPr>
                      </a:br>
                      <a:r>
                        <a:rPr lang="en-US" sz="1100" b="0" i="0" u="none" strike="noStrike" dirty="0">
                          <a:solidFill>
                            <a:srgbClr val="000000"/>
                          </a:solidFill>
                          <a:latin typeface="Tahoma" pitchFamily="34" charset="0"/>
                          <a:ea typeface="Tahoma" pitchFamily="34" charset="0"/>
                          <a:cs typeface="Tahoma" pitchFamily="34" charset="0"/>
                        </a:rPr>
                        <a:t>cameras/channels (recording)</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n-US" altLang="zh-TW" sz="1100" b="0" i="0" u="none" strike="noStrike" dirty="0" smtClean="0">
                          <a:solidFill>
                            <a:srgbClr val="000000"/>
                          </a:solidFill>
                          <a:latin typeface="Tahoma" pitchFamily="34" charset="0"/>
                          <a:ea typeface="Tahoma" pitchFamily="34" charset="0"/>
                          <a:cs typeface="Tahoma" pitchFamily="34" charset="0"/>
                        </a:rPr>
                        <a:t>64/56/48/40</a:t>
                      </a:r>
                      <a:endParaRPr lang="en-US" altLang="zh-TW" sz="11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85856">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Video server support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Yes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69723">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High-definition local display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n-US" altLang="zh-TW" sz="1100" b="0" i="0" u="none" strike="noStrike" dirty="0" smtClean="0">
                          <a:solidFill>
                            <a:srgbClr val="000000"/>
                          </a:solidFill>
                          <a:latin typeface="Tahoma" pitchFamily="34" charset="0"/>
                          <a:ea typeface="Tahoma" pitchFamily="34" charset="0"/>
                          <a:cs typeface="Tahoma" pitchFamily="34" charset="0"/>
                        </a:rPr>
                        <a:t>Yes</a:t>
                      </a:r>
                      <a:endParaRPr lang="zh-TW" altLang="en-US" sz="1100" b="0" i="0" u="none" strike="noStrike" dirty="0">
                        <a:solidFill>
                          <a:srgbClr val="000000"/>
                        </a:solidFill>
                        <a:latin typeface="Tahoma" pitchFamily="34" charset="0"/>
                        <a:cs typeface="Tahoma"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69503">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Multi-server monitoring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Yes (up to 128 channels)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67640">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Video </a:t>
                      </a:r>
                      <a:r>
                        <a:rPr lang="en-US" sz="1100" b="0" i="0" u="none" strike="noStrike" dirty="0" smtClean="0">
                          <a:solidFill>
                            <a:srgbClr val="000000"/>
                          </a:solidFill>
                          <a:latin typeface="Tahoma" pitchFamily="34" charset="0"/>
                          <a:ea typeface="Tahoma" pitchFamily="34" charset="0"/>
                          <a:cs typeface="Tahoma" pitchFamily="34" charset="0"/>
                        </a:rPr>
                        <a:t>compression</a:t>
                      </a:r>
                      <a:endParaRPr lang="en-US" sz="11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H.264, MPEG-4, M-JPEG &amp; MxPEG (depending on camera models)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67640">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Max. network </a:t>
                      </a:r>
                      <a:r>
                        <a:rPr lang="en-US" sz="1100" b="0" i="0" u="none" strike="noStrike" dirty="0" smtClean="0">
                          <a:solidFill>
                            <a:srgbClr val="000000"/>
                          </a:solidFill>
                          <a:latin typeface="Tahoma" pitchFamily="34" charset="0"/>
                          <a:ea typeface="Tahoma" pitchFamily="34" charset="0"/>
                          <a:cs typeface="Tahoma" pitchFamily="34" charset="0"/>
                        </a:rPr>
                        <a:t>throughput</a:t>
                      </a:r>
                      <a:endParaRPr lang="en-US" sz="11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fontAlgn="t"/>
                      <a:r>
                        <a:rPr lang="en-US" sz="1100" b="0" i="0" u="none" strike="noStrike" dirty="0" smtClean="0">
                          <a:solidFill>
                            <a:srgbClr val="FF0000"/>
                          </a:solidFill>
                          <a:latin typeface="Tahoma" pitchFamily="34" charset="0"/>
                          <a:ea typeface="Tahoma" pitchFamily="34" charset="0"/>
                          <a:cs typeface="Tahoma" pitchFamily="34" charset="0"/>
                        </a:rPr>
                        <a:t>450 Mbps</a:t>
                      </a:r>
                      <a:r>
                        <a:rPr lang="en-US" sz="1100" b="0" i="0" u="none" strike="noStrike" baseline="30000" dirty="0" smtClean="0">
                          <a:solidFill>
                            <a:srgbClr val="FF0000"/>
                          </a:solidFill>
                          <a:latin typeface="Tahoma" pitchFamily="34" charset="0"/>
                          <a:ea typeface="Tahoma" pitchFamily="34" charset="0"/>
                          <a:cs typeface="Tahoma" pitchFamily="34" charset="0"/>
                        </a:rPr>
                        <a:t>(1)</a:t>
                      </a:r>
                      <a:endParaRPr lang="en-US" sz="1100" b="0" i="0" u="none" strike="noStrike" baseline="30000" dirty="0">
                        <a:solidFill>
                          <a:srgbClr val="FF0000"/>
                        </a:solidFill>
                        <a:latin typeface="Tahoma" pitchFamily="34" charset="0"/>
                        <a:ea typeface="Tahoma" pitchFamily="34" charset="0"/>
                        <a:cs typeface="Tahoma"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69503">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Megapixel recording</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Yes (up to 10-megapixel)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69503">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Multi-view playback</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16-view</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335280">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Intelligent video </a:t>
                      </a:r>
                      <a:r>
                        <a:rPr lang="en-US" sz="1100" b="0" i="0" u="none" strike="noStrike" dirty="0" smtClean="0">
                          <a:solidFill>
                            <a:srgbClr val="000000"/>
                          </a:solidFill>
                          <a:latin typeface="Tahoma" pitchFamily="34" charset="0"/>
                          <a:ea typeface="Tahoma" pitchFamily="34" charset="0"/>
                          <a:cs typeface="Tahoma" pitchFamily="34" charset="0"/>
                        </a:rPr>
                        <a:t>analytics </a:t>
                      </a:r>
                      <a:br>
                        <a:rPr lang="en-US" sz="1100" b="0" i="0" u="none" strike="noStrike" dirty="0" smtClean="0">
                          <a:solidFill>
                            <a:srgbClr val="000000"/>
                          </a:solidFill>
                          <a:latin typeface="Tahoma" pitchFamily="34" charset="0"/>
                          <a:ea typeface="Tahoma" pitchFamily="34" charset="0"/>
                          <a:cs typeface="Tahoma" pitchFamily="34" charset="0"/>
                        </a:rPr>
                      </a:br>
                      <a:r>
                        <a:rPr lang="en-US" sz="1100" b="0" i="0" u="none" strike="noStrike" dirty="0" smtClean="0">
                          <a:solidFill>
                            <a:srgbClr val="000000"/>
                          </a:solidFill>
                          <a:latin typeface="Tahoma" pitchFamily="34" charset="0"/>
                          <a:ea typeface="Tahoma" pitchFamily="34" charset="0"/>
                          <a:cs typeface="Tahoma" pitchFamily="34" charset="0"/>
                        </a:rPr>
                        <a:t>on remote playback page</a:t>
                      </a:r>
                      <a:endParaRPr lang="en-US" sz="11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n-US" altLang="zh-TW" sz="1100" b="0" i="0" u="none" strike="noStrike" dirty="0" smtClean="0">
                          <a:solidFill>
                            <a:srgbClr val="000000"/>
                          </a:solidFill>
                          <a:latin typeface="Tahoma" pitchFamily="34" charset="0"/>
                          <a:ea typeface="Tahoma" pitchFamily="34" charset="0"/>
                          <a:cs typeface="Tahoma" pitchFamily="34" charset="0"/>
                        </a:rPr>
                        <a:t>Motion detection, missing object, foreign object, out of focus, and camera occlusion</a:t>
                      </a:r>
                      <a:endParaRPr lang="en-US" altLang="zh-TW" sz="11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69503">
                <a:tc>
                  <a:txBody>
                    <a:bodyPr/>
                    <a:lstStyle/>
                    <a:p>
                      <a:pPr algn="ctr" fontAlgn="t"/>
                      <a:r>
                        <a:rPr lang="en-US" sz="1100" b="0" i="0" u="none" strike="noStrike" dirty="0">
                          <a:solidFill>
                            <a:srgbClr val="FF0000"/>
                          </a:solidFill>
                          <a:latin typeface="Tahoma" pitchFamily="34" charset="0"/>
                          <a:ea typeface="Tahoma" pitchFamily="34" charset="0"/>
                          <a:cs typeface="Tahoma" pitchFamily="34" charset="0"/>
                        </a:rPr>
                        <a:t>Real time </a:t>
                      </a:r>
                      <a:r>
                        <a:rPr lang="en-US" sz="1100" b="0" i="0" u="none" strike="noStrike" dirty="0">
                          <a:solidFill>
                            <a:srgbClr val="000000"/>
                          </a:solidFill>
                          <a:latin typeface="Tahoma" pitchFamily="34" charset="0"/>
                          <a:ea typeface="Tahoma" pitchFamily="34" charset="0"/>
                          <a:cs typeface="Tahoma" pitchFamily="34" charset="0"/>
                        </a:rPr>
                        <a:t>digital watermarking</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Yes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62933">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Advanced event management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Yes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69503">
                <a:tc>
                  <a:txBody>
                    <a:bodyPr/>
                    <a:lstStyle/>
                    <a:p>
                      <a:pPr algn="ctr" fontAlgn="t"/>
                      <a:r>
                        <a:rPr lang="en-US" sz="1100" b="0" i="0" u="none" strike="noStrike" dirty="0" smtClean="0">
                          <a:solidFill>
                            <a:srgbClr val="000000"/>
                          </a:solidFill>
                          <a:latin typeface="Tahoma" pitchFamily="34" charset="0"/>
                          <a:ea typeface="Tahoma" pitchFamily="34" charset="0"/>
                          <a:cs typeface="Tahoma" pitchFamily="34" charset="0"/>
                        </a:rPr>
                        <a:t>Storage Expansion</a:t>
                      </a:r>
                      <a:endParaRPr lang="en-US" sz="11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Yes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69503">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Number of hard drive slots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n-US" altLang="zh-TW" sz="1100" b="0" i="0" u="none" strike="noStrike" dirty="0">
                          <a:solidFill>
                            <a:srgbClr val="000000"/>
                          </a:solidFill>
                          <a:latin typeface="Tahoma" pitchFamily="34" charset="0"/>
                          <a:ea typeface="Tahoma" pitchFamily="34" charset="0"/>
                          <a:cs typeface="Tahoma" pitchFamily="34" charset="0"/>
                        </a:rPr>
                        <a:t>12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69503">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Physical storage </a:t>
                      </a:r>
                      <a:r>
                        <a:rPr lang="en-US" sz="1100" b="0" i="0" u="none" strike="noStrike" dirty="0" smtClean="0">
                          <a:solidFill>
                            <a:srgbClr val="000000"/>
                          </a:solidFill>
                          <a:latin typeface="Tahoma" pitchFamily="34" charset="0"/>
                          <a:ea typeface="Tahoma" pitchFamily="34" charset="0"/>
                          <a:cs typeface="Tahoma" pitchFamily="34" charset="0"/>
                        </a:rPr>
                        <a:t>capacity</a:t>
                      </a:r>
                      <a:endParaRPr lang="en-US" sz="11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fontAlgn="t"/>
                      <a:r>
                        <a:rPr lang="en-US" sz="1100" b="0" i="0" u="none" strike="noStrike" dirty="0" smtClean="0">
                          <a:solidFill>
                            <a:srgbClr val="FF0000"/>
                          </a:solidFill>
                          <a:latin typeface="Tahoma" pitchFamily="34" charset="0"/>
                          <a:ea typeface="Tahoma" pitchFamily="34" charset="0"/>
                          <a:cs typeface="Tahoma" pitchFamily="34" charset="0"/>
                        </a:rPr>
                        <a:t>48TB </a:t>
                      </a:r>
                      <a:r>
                        <a:rPr lang="en-US" sz="1100" b="0" i="0" u="none" strike="noStrike" dirty="0">
                          <a:solidFill>
                            <a:srgbClr val="FF0000"/>
                          </a:solidFill>
                          <a:latin typeface="Tahoma" pitchFamily="34" charset="0"/>
                          <a:ea typeface="Tahoma" pitchFamily="34" charset="0"/>
                          <a:cs typeface="Tahoma" pitchFamily="34" charset="0"/>
                        </a:rPr>
                        <a:t>(12 x </a:t>
                      </a:r>
                      <a:r>
                        <a:rPr lang="en-US" sz="1100" b="0" i="0" u="none" strike="noStrike" dirty="0" smtClean="0">
                          <a:solidFill>
                            <a:srgbClr val="FF0000"/>
                          </a:solidFill>
                          <a:latin typeface="Tahoma" pitchFamily="34" charset="0"/>
                          <a:ea typeface="Tahoma" pitchFamily="34" charset="0"/>
                          <a:cs typeface="Tahoma" pitchFamily="34" charset="0"/>
                        </a:rPr>
                        <a:t>4TB </a:t>
                      </a:r>
                      <a:r>
                        <a:rPr lang="en-US" sz="1100" b="0" i="0" u="none" strike="noStrike" dirty="0">
                          <a:solidFill>
                            <a:srgbClr val="FF0000"/>
                          </a:solidFill>
                          <a:latin typeface="Tahoma" pitchFamily="34" charset="0"/>
                          <a:ea typeface="Tahoma" pitchFamily="34" charset="0"/>
                          <a:cs typeface="Tahoma" pitchFamily="34" charset="0"/>
                        </a:rPr>
                        <a:t>hard drives</a:t>
                      </a:r>
                      <a:r>
                        <a:rPr lang="en-US" sz="1100" b="0" i="0" u="none" strike="noStrike" dirty="0" smtClean="0">
                          <a:solidFill>
                            <a:srgbClr val="FF0000"/>
                          </a:solidFill>
                          <a:latin typeface="Tahoma" pitchFamily="34" charset="0"/>
                          <a:ea typeface="Tahoma" pitchFamily="34" charset="0"/>
                          <a:cs typeface="Tahoma" pitchFamily="34" charset="0"/>
                        </a:rPr>
                        <a:t>)</a:t>
                      </a:r>
                      <a:r>
                        <a:rPr lang="en-US" altLang="zh-TW" sz="1100" b="0" i="0" u="none" strike="noStrike" baseline="30000" dirty="0" smtClean="0">
                          <a:solidFill>
                            <a:srgbClr val="FF0000"/>
                          </a:solidFill>
                          <a:latin typeface="Tahoma" pitchFamily="34" charset="0"/>
                          <a:ea typeface="Tahoma" pitchFamily="34" charset="0"/>
                          <a:cs typeface="Tahoma" pitchFamily="34" charset="0"/>
                        </a:rPr>
                        <a:t>(2)</a:t>
                      </a:r>
                      <a:endParaRPr lang="en-US" sz="1100" b="0" i="0" u="none" strike="noStrike" dirty="0">
                        <a:solidFill>
                          <a:srgbClr val="FF0000"/>
                        </a:solidFill>
                        <a:latin typeface="Tahoma" pitchFamily="34" charset="0"/>
                        <a:ea typeface="Tahoma" pitchFamily="34" charset="0"/>
                        <a:cs typeface="Tahoma"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88517">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Hard drive interface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SATA 6Gb/s (backward compatible with SATA 3GB/s)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67640">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RAID</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RAID 0, 1, 5, 5+hot spare, 6, 6+hot spare</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69503">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Processor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Intel® </a:t>
                      </a:r>
                      <a:r>
                        <a:rPr lang="en-US" sz="1100" b="0" i="0" u="none" strike="noStrike" dirty="0" smtClean="0">
                          <a:solidFill>
                            <a:srgbClr val="000000"/>
                          </a:solidFill>
                          <a:latin typeface="Tahoma" pitchFamily="34" charset="0"/>
                          <a:ea typeface="Tahoma" pitchFamily="34" charset="0"/>
                          <a:cs typeface="Tahoma" pitchFamily="34" charset="0"/>
                        </a:rPr>
                        <a:t>Processor i5 3.7GHz</a:t>
                      </a:r>
                      <a:endParaRPr lang="en-US" sz="11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69503">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Number of Gigabit LAN ports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n-US" altLang="zh-TW" sz="1100" b="0" i="0" u="none" strike="noStrike" dirty="0" smtClean="0">
                          <a:solidFill>
                            <a:srgbClr val="FF0000"/>
                          </a:solidFill>
                          <a:latin typeface="Tahoma" pitchFamily="34" charset="0"/>
                          <a:ea typeface="Tahoma" pitchFamily="34" charset="0"/>
                          <a:cs typeface="Tahoma" pitchFamily="34" charset="0"/>
                        </a:rPr>
                        <a:t>4 </a:t>
                      </a:r>
                      <a:endParaRPr lang="en-US" altLang="zh-TW" sz="1100" b="0" i="0" u="none" strike="noStrike" dirty="0">
                        <a:solidFill>
                          <a:srgbClr val="FF0000"/>
                        </a:solidFill>
                        <a:latin typeface="Tahoma" pitchFamily="34" charset="0"/>
                        <a:ea typeface="Tahoma" pitchFamily="34" charset="0"/>
                        <a:cs typeface="Tahoma"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339007">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Number of USB ports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fontAlgn="t"/>
                      <a:r>
                        <a:rPr lang="en-US" sz="1100" b="0" i="0" u="none" strike="noStrike" dirty="0" smtClean="0">
                          <a:solidFill>
                            <a:srgbClr val="000000"/>
                          </a:solidFill>
                          <a:latin typeface="Tahoma" pitchFamily="34" charset="0"/>
                          <a:ea typeface="Tahoma" pitchFamily="34" charset="0"/>
                          <a:cs typeface="Tahoma" pitchFamily="34" charset="0"/>
                        </a:rPr>
                        <a:t>USB </a:t>
                      </a:r>
                      <a:r>
                        <a:rPr lang="en-US" sz="1100" b="0" i="0" u="none" strike="noStrike" dirty="0">
                          <a:solidFill>
                            <a:srgbClr val="000000"/>
                          </a:solidFill>
                          <a:latin typeface="Tahoma" pitchFamily="34" charset="0"/>
                          <a:ea typeface="Tahoma" pitchFamily="34" charset="0"/>
                          <a:cs typeface="Tahoma" pitchFamily="34" charset="0"/>
                        </a:rPr>
                        <a:t>3.0: 2 </a:t>
                      </a:r>
                      <a:r>
                        <a:rPr lang="en-US" sz="1100" b="0" i="0" u="none" strike="noStrike" dirty="0" smtClean="0">
                          <a:solidFill>
                            <a:srgbClr val="000000"/>
                          </a:solidFill>
                          <a:latin typeface="Tahoma" pitchFamily="34" charset="0"/>
                          <a:ea typeface="Tahoma" pitchFamily="34" charset="0"/>
                          <a:cs typeface="Tahoma" pitchFamily="34" charset="0"/>
                        </a:rPr>
                        <a:t>(rear)</a:t>
                      </a:r>
                      <a:r>
                        <a:rPr lang="en-US" sz="1100" b="0" i="0" u="none" strike="noStrike" dirty="0">
                          <a:solidFill>
                            <a:srgbClr val="000000"/>
                          </a:solidFill>
                          <a:latin typeface="Tahoma" pitchFamily="34" charset="0"/>
                          <a:ea typeface="Tahoma" pitchFamily="34" charset="0"/>
                          <a:cs typeface="Tahoma" pitchFamily="34" charset="0"/>
                        </a:rPr>
                        <a:t/>
                      </a:r>
                      <a:br>
                        <a:rPr lang="en-US" sz="1100" b="0" i="0" u="none" strike="noStrike" dirty="0">
                          <a:solidFill>
                            <a:srgbClr val="000000"/>
                          </a:solidFill>
                          <a:latin typeface="Tahoma" pitchFamily="34" charset="0"/>
                          <a:ea typeface="Tahoma" pitchFamily="34" charset="0"/>
                          <a:cs typeface="Tahoma" pitchFamily="34" charset="0"/>
                        </a:rPr>
                      </a:br>
                      <a:r>
                        <a:rPr lang="en-US" sz="1100" b="0" i="0" u="none" strike="noStrike" dirty="0" smtClean="0">
                          <a:solidFill>
                            <a:srgbClr val="000000"/>
                          </a:solidFill>
                          <a:latin typeface="Tahoma" pitchFamily="34" charset="0"/>
                          <a:ea typeface="Tahoma" pitchFamily="34" charset="0"/>
                          <a:cs typeface="Tahoma" pitchFamily="34" charset="0"/>
                        </a:rPr>
                        <a:t>USB </a:t>
                      </a:r>
                      <a:r>
                        <a:rPr lang="en-US" sz="1100" b="0" i="0" u="none" strike="noStrike" dirty="0">
                          <a:solidFill>
                            <a:srgbClr val="000000"/>
                          </a:solidFill>
                          <a:latin typeface="Tahoma" pitchFamily="34" charset="0"/>
                          <a:ea typeface="Tahoma" pitchFamily="34" charset="0"/>
                          <a:cs typeface="Tahoma" pitchFamily="34" charset="0"/>
                        </a:rPr>
                        <a:t>2.0: </a:t>
                      </a:r>
                      <a:r>
                        <a:rPr lang="en-US" sz="1100" b="0" i="0" u="none" strike="noStrike" dirty="0" smtClean="0">
                          <a:solidFill>
                            <a:srgbClr val="000000"/>
                          </a:solidFill>
                          <a:latin typeface="Tahoma" pitchFamily="34" charset="0"/>
                          <a:ea typeface="Tahoma" pitchFamily="34" charset="0"/>
                          <a:cs typeface="Tahoma" pitchFamily="34" charset="0"/>
                        </a:rPr>
                        <a:t>4 (rear)</a:t>
                      </a:r>
                      <a:endParaRPr lang="en-US" sz="1100" b="0" i="0" u="none" strike="noStrike" dirty="0">
                        <a:solidFill>
                          <a:srgbClr val="000000"/>
                        </a:solidFill>
                        <a:latin typeface="Tahoma" pitchFamily="34" charset="0"/>
                        <a:ea typeface="Tahoma" pitchFamily="34" charset="0"/>
                        <a:cs typeface="Tahoma" pitchFamily="3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69503">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Redundant power supply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Yes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69503">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Power Consumption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167W</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339007">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Hardware dimensions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88(H) x 439(W) x 520(D) mm</a:t>
                      </a:r>
                      <a:br>
                        <a:rPr lang="en-US" sz="1100" b="0" i="0" u="none" strike="noStrike" dirty="0">
                          <a:solidFill>
                            <a:srgbClr val="000000"/>
                          </a:solidFill>
                          <a:latin typeface="Tahoma" pitchFamily="34" charset="0"/>
                          <a:ea typeface="Tahoma" pitchFamily="34" charset="0"/>
                          <a:cs typeface="Tahoma" pitchFamily="34" charset="0"/>
                        </a:rPr>
                      </a:br>
                      <a:r>
                        <a:rPr lang="en-US" sz="1100" b="0" i="0" u="none" strike="noStrike" dirty="0">
                          <a:solidFill>
                            <a:srgbClr val="000000"/>
                          </a:solidFill>
                          <a:latin typeface="Tahoma" pitchFamily="34" charset="0"/>
                          <a:ea typeface="Tahoma" pitchFamily="34" charset="0"/>
                          <a:cs typeface="Tahoma" pitchFamily="34" charset="0"/>
                        </a:rPr>
                        <a:t>3.46(H) x 17.28(W) x 20.47(D) inch</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69503">
                <a:tc>
                  <a:txBody>
                    <a:bodyPr/>
                    <a:lstStyle/>
                    <a:p>
                      <a:pPr algn="ctr" fontAlgn="t"/>
                      <a:r>
                        <a:rPr lang="en-US" sz="1100" b="0" i="0" u="none" strike="noStrike" dirty="0">
                          <a:solidFill>
                            <a:srgbClr val="000000"/>
                          </a:solidFill>
                          <a:latin typeface="Tahoma" pitchFamily="34" charset="0"/>
                          <a:ea typeface="Tahoma" pitchFamily="34" charset="0"/>
                          <a:cs typeface="Tahoma" pitchFamily="34" charset="0"/>
                        </a:rPr>
                        <a:t>Gross weight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fontAlgn="t"/>
                      <a:r>
                        <a:rPr lang="en-US" sz="1100" b="0" i="0" u="none" strike="noStrike" dirty="0" smtClean="0">
                          <a:solidFill>
                            <a:srgbClr val="000000"/>
                          </a:solidFill>
                          <a:latin typeface="Tahoma" pitchFamily="34" charset="0"/>
                          <a:ea typeface="Tahoma" pitchFamily="34" charset="0"/>
                          <a:cs typeface="Tahoma" pitchFamily="34" charset="0"/>
                        </a:rPr>
                        <a:t>25.60 </a:t>
                      </a:r>
                      <a:r>
                        <a:rPr lang="en-US" sz="1100" b="0" i="0" u="none" strike="noStrike" dirty="0">
                          <a:solidFill>
                            <a:srgbClr val="000000"/>
                          </a:solidFill>
                          <a:latin typeface="Tahoma" pitchFamily="34" charset="0"/>
                          <a:ea typeface="Tahoma" pitchFamily="34" charset="0"/>
                          <a:cs typeface="Tahoma" pitchFamily="34" charset="0"/>
                        </a:rPr>
                        <a:t>kg / </a:t>
                      </a:r>
                      <a:r>
                        <a:rPr lang="en-US" sz="1100" b="0" i="0" u="none" strike="noStrike" dirty="0" smtClean="0">
                          <a:solidFill>
                            <a:srgbClr val="000000"/>
                          </a:solidFill>
                          <a:latin typeface="Tahoma" pitchFamily="34" charset="0"/>
                          <a:ea typeface="Tahoma" pitchFamily="34" charset="0"/>
                          <a:cs typeface="Tahoma" pitchFamily="34" charset="0"/>
                        </a:rPr>
                        <a:t>56.44 </a:t>
                      </a:r>
                      <a:r>
                        <a:rPr lang="en-US" sz="1100" b="0" i="0" u="none" strike="noStrike" dirty="0">
                          <a:solidFill>
                            <a:srgbClr val="000000"/>
                          </a:solidFill>
                          <a:latin typeface="Tahoma" pitchFamily="34" charset="0"/>
                          <a:ea typeface="Tahoma" pitchFamily="34" charset="0"/>
                          <a:cs typeface="Tahoma" pitchFamily="34" charset="0"/>
                        </a:rPr>
                        <a:t>lb</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bl>
          </a:graphicData>
        </a:graphic>
      </p:graphicFrame>
      <p:sp>
        <p:nvSpPr>
          <p:cNvPr id="11" name="文字方塊 10"/>
          <p:cNvSpPr txBox="1"/>
          <p:nvPr/>
        </p:nvSpPr>
        <p:spPr>
          <a:xfrm>
            <a:off x="1187624" y="6320934"/>
            <a:ext cx="7622984" cy="492443"/>
          </a:xfrm>
          <a:prstGeom prst="rect">
            <a:avLst/>
          </a:prstGeom>
          <a:noFill/>
        </p:spPr>
        <p:txBody>
          <a:bodyPr wrap="none" rtlCol="0">
            <a:spAutoFit/>
          </a:bodyPr>
          <a:lstStyle/>
          <a:p>
            <a:r>
              <a:rPr lang="en-US" altLang="zh-TW" sz="1300" dirty="0" smtClean="0">
                <a:solidFill>
                  <a:srgbClr val="FF0000"/>
                </a:solidFill>
              </a:rPr>
              <a:t>(1)</a:t>
            </a:r>
            <a:r>
              <a:rPr lang="en-US" altLang="zh-TW" sz="1300" dirty="0" smtClean="0"/>
              <a:t> Based on QNAP’s laboratory tests. Actual performance may vary depending on the network environments.</a:t>
            </a:r>
          </a:p>
          <a:p>
            <a:r>
              <a:rPr lang="en-US" altLang="zh-TW" sz="1300" dirty="0" smtClean="0">
                <a:solidFill>
                  <a:srgbClr val="FF0000"/>
                </a:solidFill>
              </a:rPr>
              <a:t>(2)</a:t>
            </a:r>
            <a:r>
              <a:rPr lang="en-US" altLang="zh-TW" sz="1300" dirty="0" smtClean="0"/>
              <a:t> The standard system is shipped without hard disk drives.</a:t>
            </a:r>
            <a:endParaRPr lang="zh-TW" altLang="en-US" sz="1300" dirty="0"/>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http://www.radiant.net/data/content/image/Grey%20Icons/CloudComputing_icon.jpg"/>
          <p:cNvPicPr>
            <a:picLocks noChangeAspect="1" noChangeArrowheads="1"/>
          </p:cNvPicPr>
          <p:nvPr/>
        </p:nvPicPr>
        <p:blipFill>
          <a:blip r:embed="rId2" cstate="print">
            <a:clrChange>
              <a:clrFrom>
                <a:srgbClr val="FFFFFF"/>
              </a:clrFrom>
              <a:clrTo>
                <a:srgbClr val="FFFFFF">
                  <a:alpha val="0"/>
                </a:srgbClr>
              </a:clrTo>
            </a:clrChange>
            <a:duotone>
              <a:schemeClr val="accent5">
                <a:shade val="45000"/>
                <a:satMod val="135000"/>
              </a:schemeClr>
              <a:prstClr val="white"/>
            </a:duotone>
          </a:blip>
          <a:stretch>
            <a:fillRect/>
          </a:stretch>
        </p:blipFill>
        <p:spPr bwMode="auto">
          <a:xfrm>
            <a:off x="1547664" y="832611"/>
            <a:ext cx="5328592" cy="2692400"/>
          </a:xfrm>
          <a:prstGeom prst="rect">
            <a:avLst/>
          </a:prstGeom>
          <a:noFill/>
          <a:ln>
            <a:noFill/>
          </a:ln>
        </p:spPr>
      </p:pic>
      <p:sp>
        <p:nvSpPr>
          <p:cNvPr id="2" name="標題 1"/>
          <p:cNvSpPr>
            <a:spLocks noGrp="1"/>
          </p:cNvSpPr>
          <p:nvPr>
            <p:ph type="title"/>
          </p:nvPr>
        </p:nvSpPr>
        <p:spPr/>
        <p:txBody>
          <a:bodyPr/>
          <a:lstStyle/>
          <a:p>
            <a:r>
              <a:rPr lang="en-US" altLang="zh-TW" smtClean="0"/>
              <a:t>4 Gigabit LAN Ports Support</a:t>
            </a:r>
            <a:endParaRPr lang="zh-TW" altLang="en-US" dirty="0"/>
          </a:p>
        </p:txBody>
      </p:sp>
      <p:grpSp>
        <p:nvGrpSpPr>
          <p:cNvPr id="3" name="群組 6"/>
          <p:cNvGrpSpPr/>
          <p:nvPr/>
        </p:nvGrpSpPr>
        <p:grpSpPr>
          <a:xfrm>
            <a:off x="3" y="5445225"/>
            <a:ext cx="3960439" cy="1248139"/>
            <a:chOff x="899592" y="1995686"/>
            <a:chExt cx="6375797" cy="1584176"/>
          </a:xfrm>
        </p:grpSpPr>
        <p:pic>
          <p:nvPicPr>
            <p:cNvPr id="1026" name="Picture 2" descr="C:\Users\Rebecca\Desktop\EC1279U_Back (4LAN).png"/>
            <p:cNvPicPr>
              <a:picLocks noChangeAspect="1" noChangeArrowheads="1"/>
            </p:cNvPicPr>
            <p:nvPr/>
          </p:nvPicPr>
          <p:blipFill>
            <a:blip r:embed="rId3" cstate="print"/>
            <a:srcRect t="4672" b="43935"/>
            <a:stretch>
              <a:fillRect/>
            </a:stretch>
          </p:blipFill>
          <p:spPr bwMode="auto">
            <a:xfrm>
              <a:off x="899592" y="1995686"/>
              <a:ext cx="6375797" cy="1584176"/>
            </a:xfrm>
            <a:prstGeom prst="rect">
              <a:avLst/>
            </a:prstGeom>
            <a:noFill/>
          </p:spPr>
        </p:pic>
        <p:sp>
          <p:nvSpPr>
            <p:cNvPr id="5" name="矩形 4"/>
            <p:cNvSpPr/>
            <p:nvPr/>
          </p:nvSpPr>
          <p:spPr>
            <a:xfrm>
              <a:off x="2195736" y="2499742"/>
              <a:ext cx="288032" cy="618069"/>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ln w="76200">
                  <a:solidFill>
                    <a:schemeClr val="tx1"/>
                  </a:solidFill>
                </a:ln>
              </a:endParaRPr>
            </a:p>
          </p:txBody>
        </p:sp>
        <p:sp>
          <p:nvSpPr>
            <p:cNvPr id="6" name="矩形 5"/>
            <p:cNvSpPr/>
            <p:nvPr/>
          </p:nvSpPr>
          <p:spPr>
            <a:xfrm rot="16200000">
              <a:off x="3167844" y="2607755"/>
              <a:ext cx="288032" cy="792088"/>
            </a:xfrm>
            <a:prstGeom prst="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ln w="76200">
                  <a:solidFill>
                    <a:schemeClr val="tx1"/>
                  </a:solidFill>
                </a:ln>
              </a:endParaRPr>
            </a:p>
          </p:txBody>
        </p:sp>
      </p:grpSp>
      <p:sp>
        <p:nvSpPr>
          <p:cNvPr id="10" name="弧形箭號 (下彎) 9"/>
          <p:cNvSpPr/>
          <p:nvPr/>
        </p:nvSpPr>
        <p:spPr>
          <a:xfrm rot="10025990" flipV="1">
            <a:off x="874520" y="1946805"/>
            <a:ext cx="6367538" cy="3319339"/>
          </a:xfrm>
          <a:prstGeom prst="curvedDownArrow">
            <a:avLst>
              <a:gd name="adj1" fmla="val 26076"/>
              <a:gd name="adj2" fmla="val 40789"/>
              <a:gd name="adj3" fmla="val 25000"/>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28" name="AutoShape 4" descr="data:image/jpeg;base64,/9j/4AAQSkZJRgABAQAAAQABAAD/2wBDAAkGBwgHBgkIBwgKCgkLDRYPDQwMDRsUFRAWIB0iIiAdHx8kKDQsJCYxJx8fLT0tMTU3Ojo6Iys/RD84QzQ5Ojf/2wBDAQoKCg0MDRoPDxo3JR8lNzc3Nzc3Nzc3Nzc3Nzc3Nzc3Nzc3Nzc3Nzc3Nzc3Nzc3Nzc3Nzc3Nzc3Nzc3Nzc3Nzf/wAARCACWAK0DASIAAhEBAxEB/8QAHAABAAEFAQEAAAAAAAAAAAAAAAcBAgMEBgUI/8QAShAAAQMDAQQFBgYOCwEAAAAAAQACAwQFEQYHEiExE0FRYXEiMoGRocEII1KCscIUFRYXJDNCQ3KSlNHS4SVFVmNzdJWio7LT4v/EABoBAQACAwEAAAAAAAAAAAAAAAADBAECBQb/xAAvEQACAgIBAgQEBAcAAAAAAAAAAQIDBBEhBRITMUFRFEJhkSIyobEjM1JxgcHR/9oADAMBAAIRAxEAPwCcUREAREQBERAEREAREQBEVMoCqIiAIiIAiIgCIiAIiIAiIgCIiAIiHkgCplWOfhUbIDwKzo0c1vRUvVWuytZz8EhWiUtcCFv2cFf4hKXJsyPwVa1+XBaz5d4kqgkwcrPZwRvJXcehnAyrd8LXknyMBWh61UCWWRHekbgOQqrHGfiwSrt8LQsJ8clyKgOVVDYIiIAiIgCIiAIiIChKtLx18kfyWu962S2Q2WdpWV2CeKwOeqSP71gc/vU0YnMuv5MhesbnrE56xmQdqmUShO8z9J3p0iwQh879yMZK8PUGvNKaZrzbrnVyyVjRmRlPGX9GT1E9R7ua1nKMPMlx6rb+Y+R0oer2vXBHa/okHzrgfCAj3q07Y9GNHki4k9Q6H+ai8SJcjh3r1RI3TlwAHAK9r15OnrtQakssN2s73ugkJBa8Yc0g4II7V6MXMb4IHgsfha2iTdsZpSN6PllXBYBOCeAWRrsqJovxnHyTMiKiqsEgREQBERAFQ8lU8lyWoNoem9OXR1tvVXNT1AY1+Psd7gWnkQWg9/qQHUB2XYUcal2uWfT1+q7PUWmumnpnBrnR7m67IB4ZOetbv33dDB2ftu/9km/hUE6+vVFdde3G7WubpqSdzTHJuFpPxbW8nAHmFlv2MVwTklMlV23Kz/k6fuJ8dz96xu24W0jydN1hPeWrRir9jRhZ0r5hJujewKvmtuE7HJgC2qDf056hv0la7kWPCxfd/Zf9ML9uLfzGlXuPXvTAfVKw/fzqv7JM/az/AOa9VtHsgkHCvph+lXSj6yvFr2SH+taT/Un/AMSbmPCxPd/ZHMXnbPfK6glprbZWW6aTyRUiQyOYO4boGe9eNpDTVomhkuGp7jEXzElsbpwHEnm5x58SpGh09srnx0VwpHZ5YuTv4ltM0Xs3cMtrKcg8v6T/APpQ3Qssj2p6LNE8Sp75f+Ecn9zugscKinx/m/5ryNU6e0oyyzPstTTmsaQWtFRvFwzxAHb+5SQ3Qez1/mTxO8LkT9ZbEeyzSMzd+GKoczlllW4j6VUhhWxkn4jei18Zivhp/ZEK6G1vf9FRVVPQUkVTTzuDzHUA4a7lkYI5j6ApR2c7Tbvq/UptdRa6WmijhdLLIwuJGCABxPaVye0PSDbPfBTWC3V0tK2ma97g10vlkuyAfADgtDZncrtomur66t0leao1cbWMeyme3dbkk828cnd9S6EW35lHJpphGMq3vZ9CyPzKQOSzRAnj1KLG7abWytbSVWnLtDVFwaIi1m/vHkN0kHjkKVI5C6Bj3sMbnNBLHYy3uKlct8I5canFuUmZQqqxrsq9aE6e0EREMhERADyUS/CC046usNNfKdpMtvcWTAflRPI48upwHoJUtLVudDBc7dU0FWzfgqYnRSN7WuGCgIP0DadOag0tTyz2ikfUwfEzu3MOLh1kjtGCvXfs70o4ki0hpPZUSj6y5DQMk2lddXLTNaXASSOiaXcMuZksPzm/SFLK8v1Cd9F7Sm0nyuTr40a7K1tLZxz9mel3cqSdvhUO96wSbLNOuHkCrZ3ibPuXcIqazslfOyd49T+Ujx+yOzkncr65uerLCB7Fqz7H6Uj8HvEzP8SnDvoIUmopF1PKXz/savEp/pIndsem/JvcZ8aUj6y1pNkNzB+LulE7s3mvHuKmFFIurZXv+hr8FT7EBal0DddO291fVTUksDXhh6JxJyeXAhTP8HufptByMwfiK+VnH9FjvrLxtq7d7RFYccWyREfrge9bvwcJM6SuUXybgXeuNg9y73TsieRT3z89nNya41z1E7K5B1Td3xjrcGD1D+a9i8XKlsVmqrhVu3KakhL3Y5nA4Ad55LQtUf2Rd55zxawuI8ScD2ZUdbYrlU6kvtu0HZXF0ssrZK0t4hnWA7uA8o/NV4rnn7JbPU6v1bX64vkZLGTF1OHjgZOQxw4hjQAO/HWFNW8ZH+TyHJeZabZSWC0UtntzAynpmbve48yT3k5J8VvxEjkVJGPGylbcnPs9DcY0jmr1ijcTzWRaMtwa1wVREWDYIiIAsbjg5WRWublDEvoQft8s09uulr1bbmlrmuEUzgDwe3iwnuIyD4DtXW2eviulrpa+HzKiJsgHZkcR6Cun1lYItS6Zr7RKRmeP4t+PMkHFh9YHtUPbILjJFDX6frCW1NHK57WO5gZw5vod/wBlyesUd9PiLzj+xdwbO2fa/UkZEReXOwEREAREQHK7UW72hbnjq6I/8rFZ8HGYM0/egT5lS1/+z+S39eR9Lo67t54py71eV7lznweZnvpNR0zPkwlvHrdvD3L0/RX/AAGvr/pHIz/5i/sSjVXWn0xpOsvNbjEbDIGk4L3cmtHeT9K5DZFZpxTVWs71mS63hxdFvDzIs8x2ZwPQAqawZ92+tqLR1Nn7T2lraq5SNJwXAYazszg4+cfkrvnEOLQxoZGwBrGAcGhdqEe5nHy7/Chx5svZku3ickrbiYXcsLXjatmMKWZSx1ztmwxhb1rIrWEkcVcq7OtHWuAiIhsEREAVFVEBh5PyetQTtHo/uK2n0WoYWFlvuOXTlvLfPCTIHi13ecqei0FcntN0m7V+lpqCnMbayN7ZaZ8nIOB4gnqyCQtZwU4uL9TENwezTaQRkHIPEHtVVFc9y2g6JibHebZ9k0MQwJXR77Q0YH4xnL5y9a07VbLVYbcIaiieRxdjpGZ7Mjj7F5W7pWRXyltfQ7VeZXLzemd8i1LfcqG5xCS31cNSw9cTw7C2/Quc4yi9SWi0pJ8oIiLBk8jVrDJpe7saMl1HKB+qVGeyTU8GlqPUtdPgubSxmGMn8ZLvENHrdx7gVK95Z0lorWfKgePYV8xZC9H0R7rmvqcvP/MmfS2xikfFoaS61WXVl1qZZ5ZX+c/yi0E+on0rs428lhtFuFo09a7W0H8Gp2RnPaG8fat1kZ3QccF6KD1E81lRdl2l6F0TQSAcrabEOorExpC2GclpNlnHgtaaLgMKqIoy4giIgCIiAIiIAsbwSsiohiS2jAN7OOY7Cub1Fs/0tfhvXG1RMnP56n+Kf628/TldXjCxTDOFtw2RtOMSEb3sNqYJBVaVvQEjTlsdUSxzTx5SN9HV6V4dTXbR9GuDbtRy1lI3h0kkfSswP7xvEelfQm47Pk8Cs7vJi8oZ4cVHbRXYtTSZtVfNc+RA9q2s2qcsZc6SopHHm9gEjB49fsK7S2Xq2XZm/bq+nqO0MeN4eI5he1ftA6U1C90lfaYmVDjkzwZieT3lvP05UdX3YTPE81GmbuMtO8yKqG64Hue393pXLu6NTL8jcf1L1XUJ+vJ2tY3epJ29sbh7Cvn7Z5aheda2eic0GN1S18gIyC1vlEHxAx6V1FXLtI0e7o6+nqp6VoI3pIunicOXnjiPSQVu/B3tpqtXVlw3W9HR0hA48Q95wPYH+xS9Pw54qkpPezGTfG3TRP8AON6Xw4LJBw4exXuiycjmqsbhdRy2tHMjW1Y5FxYM5VQMKqLQsaQREQyEREAREQBERAEREAVCMqqIC0NARwyMK5EMaMHRrKxoa0BXIst7NYwUfItcM8CAQeBBWrR2yhop556OjgglqCDM+KMNMhHLOOa3EWDcIiIAiIgCIiAIiIAiIgCIiAIiIAiIgCIiAIiIAiIgCIiAIiIAiIgCIiA//9k="/>
          <p:cNvSpPr>
            <a:spLocks noChangeAspect="1" noChangeArrowheads="1"/>
          </p:cNvSpPr>
          <p:nvPr/>
        </p:nvSpPr>
        <p:spPr bwMode="auto">
          <a:xfrm>
            <a:off x="63502" y="-1282698"/>
            <a:ext cx="2295525" cy="26543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pic>
        <p:nvPicPr>
          <p:cNvPr id="14" name="Picture 6" descr="http://t2.gstatic.com/images?q=tbn:ANd9GcTT-Tt5jmmtzM1Uf6lD3b-RtLhM6yvCfkR9gT6MlCIy8FkV1VfHeg"/>
          <p:cNvPicPr>
            <a:picLocks noChangeAspect="1" noChangeArrowheads="1"/>
          </p:cNvPicPr>
          <p:nvPr/>
        </p:nvPicPr>
        <p:blipFill>
          <a:blip r:embed="rId4" cstate="print">
            <a:clrChange>
              <a:clrFrom>
                <a:srgbClr val="FFFFFF"/>
              </a:clrFrom>
              <a:clrTo>
                <a:srgbClr val="FFFFFF">
                  <a:alpha val="0"/>
                </a:srgbClr>
              </a:clrTo>
            </a:clrChange>
          </a:blip>
          <a:srcRect l="10203" t="5882" r="8177" b="5882"/>
          <a:stretch>
            <a:fillRect/>
          </a:stretch>
        </p:blipFill>
        <p:spPr bwMode="auto">
          <a:xfrm>
            <a:off x="1907704" y="3044957"/>
            <a:ext cx="864096" cy="1080120"/>
          </a:xfrm>
          <a:prstGeom prst="rect">
            <a:avLst/>
          </a:prstGeom>
          <a:noFill/>
        </p:spPr>
      </p:pic>
      <p:pic>
        <p:nvPicPr>
          <p:cNvPr id="16" name="Picture 6" descr="http://t2.gstatic.com/images?q=tbn:ANd9GcTT-Tt5jmmtzM1Uf6lD3b-RtLhM6yvCfkR9gT6MlCIy8FkV1VfHeg"/>
          <p:cNvPicPr>
            <a:picLocks noChangeAspect="1" noChangeArrowheads="1"/>
          </p:cNvPicPr>
          <p:nvPr/>
        </p:nvPicPr>
        <p:blipFill>
          <a:blip r:embed="rId4" cstate="print">
            <a:clrChange>
              <a:clrFrom>
                <a:srgbClr val="FFFFFF"/>
              </a:clrFrom>
              <a:clrTo>
                <a:srgbClr val="FFFFFF">
                  <a:alpha val="0"/>
                </a:srgbClr>
              </a:clrTo>
            </a:clrChange>
          </a:blip>
          <a:srcRect l="10203" t="5882" r="8177" b="5882"/>
          <a:stretch>
            <a:fillRect/>
          </a:stretch>
        </p:blipFill>
        <p:spPr bwMode="auto">
          <a:xfrm>
            <a:off x="2915816" y="1892829"/>
            <a:ext cx="936104" cy="1170131"/>
          </a:xfrm>
          <a:prstGeom prst="rect">
            <a:avLst/>
          </a:prstGeom>
          <a:noFill/>
        </p:spPr>
      </p:pic>
      <p:sp>
        <p:nvSpPr>
          <p:cNvPr id="21" name="弧形箭號 (下彎) 20"/>
          <p:cNvSpPr/>
          <p:nvPr/>
        </p:nvSpPr>
        <p:spPr>
          <a:xfrm rot="10090408" flipV="1">
            <a:off x="64037" y="1657787"/>
            <a:ext cx="7134371" cy="3328024"/>
          </a:xfrm>
          <a:prstGeom prst="curvedDownArrow">
            <a:avLst>
              <a:gd name="adj1" fmla="val 20505"/>
              <a:gd name="adj2" fmla="val 40789"/>
              <a:gd name="adj3" fmla="val 38186"/>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pic>
        <p:nvPicPr>
          <p:cNvPr id="22" name="Picture 6" descr="http://t2.gstatic.com/images?q=tbn:ANd9GcTT-Tt5jmmtzM1Uf6lD3b-RtLhM6yvCfkR9gT6MlCIy8FkV1VfHeg"/>
          <p:cNvPicPr>
            <a:picLocks noChangeAspect="1" noChangeArrowheads="1"/>
          </p:cNvPicPr>
          <p:nvPr/>
        </p:nvPicPr>
        <p:blipFill>
          <a:blip r:embed="rId4" cstate="print">
            <a:clrChange>
              <a:clrFrom>
                <a:srgbClr val="FFFFFF"/>
              </a:clrFrom>
              <a:clrTo>
                <a:srgbClr val="FFFFFF">
                  <a:alpha val="0"/>
                </a:srgbClr>
              </a:clrTo>
            </a:clrChange>
          </a:blip>
          <a:srcRect l="10203" t="5882" r="8177" b="5882"/>
          <a:stretch>
            <a:fillRect/>
          </a:stretch>
        </p:blipFill>
        <p:spPr bwMode="auto">
          <a:xfrm>
            <a:off x="683568" y="2660915"/>
            <a:ext cx="864096" cy="1080120"/>
          </a:xfrm>
          <a:prstGeom prst="rect">
            <a:avLst/>
          </a:prstGeom>
          <a:noFill/>
        </p:spPr>
      </p:pic>
      <p:pic>
        <p:nvPicPr>
          <p:cNvPr id="23" name="Picture 6" descr="http://t2.gstatic.com/images?q=tbn:ANd9GcTT-Tt5jmmtzM1Uf6lD3b-RtLhM6yvCfkR9gT6MlCIy8FkV1VfHeg"/>
          <p:cNvPicPr>
            <a:picLocks noChangeAspect="1" noChangeArrowheads="1"/>
          </p:cNvPicPr>
          <p:nvPr/>
        </p:nvPicPr>
        <p:blipFill>
          <a:blip r:embed="rId4" cstate="print">
            <a:clrChange>
              <a:clrFrom>
                <a:srgbClr val="FFFFFF"/>
              </a:clrFrom>
              <a:clrTo>
                <a:srgbClr val="FFFFFF">
                  <a:alpha val="0"/>
                </a:srgbClr>
              </a:clrTo>
            </a:clrChange>
          </a:blip>
          <a:srcRect l="10203" t="5882" r="8177" b="5882"/>
          <a:stretch>
            <a:fillRect/>
          </a:stretch>
        </p:blipFill>
        <p:spPr bwMode="auto">
          <a:xfrm>
            <a:off x="1691680" y="1604797"/>
            <a:ext cx="864096" cy="1080120"/>
          </a:xfrm>
          <a:prstGeom prst="rect">
            <a:avLst/>
          </a:prstGeom>
          <a:noFill/>
        </p:spPr>
      </p:pic>
      <p:pic>
        <p:nvPicPr>
          <p:cNvPr id="24" name="Picture 6" descr="http://t2.gstatic.com/images?q=tbn:ANd9GcTT-Tt5jmmtzM1Uf6lD3b-RtLhM6yvCfkR9gT6MlCIy8FkV1VfHeg"/>
          <p:cNvPicPr>
            <a:picLocks noChangeAspect="1" noChangeArrowheads="1"/>
          </p:cNvPicPr>
          <p:nvPr/>
        </p:nvPicPr>
        <p:blipFill>
          <a:blip r:embed="rId4" cstate="print">
            <a:clrChange>
              <a:clrFrom>
                <a:srgbClr val="FFFFFF"/>
              </a:clrFrom>
              <a:clrTo>
                <a:srgbClr val="FFFFFF">
                  <a:alpha val="0"/>
                </a:srgbClr>
              </a:clrTo>
            </a:clrChange>
          </a:blip>
          <a:srcRect l="10203" t="5882" r="8177" b="5882"/>
          <a:stretch>
            <a:fillRect/>
          </a:stretch>
        </p:blipFill>
        <p:spPr bwMode="auto">
          <a:xfrm>
            <a:off x="5796136" y="1604797"/>
            <a:ext cx="864096" cy="1080120"/>
          </a:xfrm>
          <a:prstGeom prst="rect">
            <a:avLst/>
          </a:prstGeom>
          <a:noFill/>
        </p:spPr>
      </p:pic>
      <p:pic>
        <p:nvPicPr>
          <p:cNvPr id="25" name="Picture 6" descr="http://t2.gstatic.com/images?q=tbn:ANd9GcTT-Tt5jmmtzM1Uf6lD3b-RtLhM6yvCfkR9gT6MlCIy8FkV1VfHeg"/>
          <p:cNvPicPr>
            <a:picLocks noChangeAspect="1" noChangeArrowheads="1"/>
          </p:cNvPicPr>
          <p:nvPr/>
        </p:nvPicPr>
        <p:blipFill>
          <a:blip r:embed="rId4" cstate="print">
            <a:clrChange>
              <a:clrFrom>
                <a:srgbClr val="FFFFFF"/>
              </a:clrFrom>
              <a:clrTo>
                <a:srgbClr val="FFFFFF">
                  <a:alpha val="0"/>
                </a:srgbClr>
              </a:clrTo>
            </a:clrChange>
          </a:blip>
          <a:srcRect l="10203" t="5882" r="8177" b="5882"/>
          <a:stretch>
            <a:fillRect/>
          </a:stretch>
        </p:blipFill>
        <p:spPr bwMode="auto">
          <a:xfrm>
            <a:off x="4499992" y="1508787"/>
            <a:ext cx="864096" cy="1080120"/>
          </a:xfrm>
          <a:prstGeom prst="rect">
            <a:avLst/>
          </a:prstGeom>
          <a:noFill/>
        </p:spPr>
      </p:pic>
      <p:pic>
        <p:nvPicPr>
          <p:cNvPr id="26" name="Picture 6" descr="http://t2.gstatic.com/images?q=tbn:ANd9GcTT-Tt5jmmtzM1Uf6lD3b-RtLhM6yvCfkR9gT6MlCIy8FkV1VfHeg"/>
          <p:cNvPicPr>
            <a:picLocks noChangeAspect="1" noChangeArrowheads="1"/>
          </p:cNvPicPr>
          <p:nvPr/>
        </p:nvPicPr>
        <p:blipFill>
          <a:blip r:embed="rId4" cstate="print">
            <a:clrChange>
              <a:clrFrom>
                <a:srgbClr val="FFFFFF"/>
              </a:clrFrom>
              <a:clrTo>
                <a:srgbClr val="FFFFFF">
                  <a:alpha val="0"/>
                </a:srgbClr>
              </a:clrTo>
            </a:clrChange>
          </a:blip>
          <a:srcRect l="10203" t="5882" r="8177" b="5882"/>
          <a:stretch>
            <a:fillRect/>
          </a:stretch>
        </p:blipFill>
        <p:spPr bwMode="auto">
          <a:xfrm>
            <a:off x="6516216" y="2852936"/>
            <a:ext cx="864096" cy="1080120"/>
          </a:xfrm>
          <a:prstGeom prst="rect">
            <a:avLst/>
          </a:prstGeom>
          <a:noFill/>
        </p:spPr>
      </p:pic>
      <p:pic>
        <p:nvPicPr>
          <p:cNvPr id="1036" name="Picture 12" descr="Camera 2 icon">
            <a:hlinkClick r:id="rId5"/>
          </p:cNvPr>
          <p:cNvPicPr>
            <a:picLocks noChangeAspect="1" noChangeArrowheads="1"/>
          </p:cNvPicPr>
          <p:nvPr/>
        </p:nvPicPr>
        <p:blipFill>
          <a:blip r:embed="rId6" cstate="print"/>
          <a:srcRect/>
          <a:stretch>
            <a:fillRect/>
          </a:stretch>
        </p:blipFill>
        <p:spPr bwMode="auto">
          <a:xfrm>
            <a:off x="5580112" y="5157194"/>
            <a:ext cx="787152" cy="1049537"/>
          </a:xfrm>
          <a:prstGeom prst="rect">
            <a:avLst/>
          </a:prstGeom>
          <a:noFill/>
        </p:spPr>
      </p:pic>
      <p:grpSp>
        <p:nvGrpSpPr>
          <p:cNvPr id="4" name="群組 34"/>
          <p:cNvGrpSpPr/>
          <p:nvPr/>
        </p:nvGrpSpPr>
        <p:grpSpPr>
          <a:xfrm>
            <a:off x="6012160" y="5253205"/>
            <a:ext cx="2838872" cy="1076921"/>
            <a:chOff x="6305128" y="4356347"/>
            <a:chExt cx="2838872" cy="807691"/>
          </a:xfrm>
        </p:grpSpPr>
        <p:pic>
          <p:nvPicPr>
            <p:cNvPr id="1034" name="Picture 10" descr="Camera icon">
              <a:hlinkClick r:id="rId7"/>
            </p:cNvPr>
            <p:cNvPicPr>
              <a:picLocks noChangeAspect="1" noChangeArrowheads="1"/>
            </p:cNvPicPr>
            <p:nvPr/>
          </p:nvPicPr>
          <p:blipFill>
            <a:blip r:embed="rId8" cstate="print"/>
            <a:srcRect/>
            <a:stretch>
              <a:fillRect/>
            </a:stretch>
          </p:blipFill>
          <p:spPr bwMode="auto">
            <a:xfrm>
              <a:off x="8428856" y="4428355"/>
              <a:ext cx="715144" cy="715145"/>
            </a:xfrm>
            <a:prstGeom prst="rect">
              <a:avLst/>
            </a:prstGeom>
            <a:noFill/>
          </p:spPr>
        </p:pic>
        <p:pic>
          <p:nvPicPr>
            <p:cNvPr id="29" name="Picture 12" descr="Camera 2 icon">
              <a:hlinkClick r:id="rId5"/>
            </p:cNvPr>
            <p:cNvPicPr>
              <a:picLocks noChangeAspect="1" noChangeArrowheads="1"/>
            </p:cNvPicPr>
            <p:nvPr/>
          </p:nvPicPr>
          <p:blipFill>
            <a:blip r:embed="rId6" cstate="print"/>
            <a:srcRect/>
            <a:stretch>
              <a:fillRect/>
            </a:stretch>
          </p:blipFill>
          <p:spPr bwMode="auto">
            <a:xfrm>
              <a:off x="6305128" y="4356347"/>
              <a:ext cx="787152" cy="787153"/>
            </a:xfrm>
            <a:prstGeom prst="rect">
              <a:avLst/>
            </a:prstGeom>
            <a:noFill/>
          </p:spPr>
        </p:pic>
        <p:pic>
          <p:nvPicPr>
            <p:cNvPr id="30" name="Picture 12" descr="Camera 2 icon">
              <a:hlinkClick r:id="rId5"/>
            </p:cNvPr>
            <p:cNvPicPr>
              <a:picLocks noChangeAspect="1" noChangeArrowheads="1"/>
            </p:cNvPicPr>
            <p:nvPr/>
          </p:nvPicPr>
          <p:blipFill>
            <a:blip r:embed="rId6" cstate="print"/>
            <a:srcRect/>
            <a:stretch>
              <a:fillRect/>
            </a:stretch>
          </p:blipFill>
          <p:spPr bwMode="auto">
            <a:xfrm>
              <a:off x="6593160" y="4356347"/>
              <a:ext cx="787152" cy="787153"/>
            </a:xfrm>
            <a:prstGeom prst="rect">
              <a:avLst/>
            </a:prstGeom>
            <a:noFill/>
          </p:spPr>
        </p:pic>
        <p:pic>
          <p:nvPicPr>
            <p:cNvPr id="31" name="Picture 10" descr="Camera icon">
              <a:hlinkClick r:id="rId7"/>
            </p:cNvPr>
            <p:cNvPicPr>
              <a:picLocks noChangeAspect="1" noChangeArrowheads="1"/>
            </p:cNvPicPr>
            <p:nvPr/>
          </p:nvPicPr>
          <p:blipFill>
            <a:blip r:embed="rId8" cstate="print"/>
            <a:srcRect/>
            <a:stretch>
              <a:fillRect/>
            </a:stretch>
          </p:blipFill>
          <p:spPr bwMode="auto">
            <a:xfrm>
              <a:off x="8172400" y="4428355"/>
              <a:ext cx="715144" cy="715145"/>
            </a:xfrm>
            <a:prstGeom prst="rect">
              <a:avLst/>
            </a:prstGeom>
            <a:noFill/>
          </p:spPr>
        </p:pic>
        <p:pic>
          <p:nvPicPr>
            <p:cNvPr id="32" name="Picture 10" descr="Camera icon">
              <a:hlinkClick r:id="rId7"/>
            </p:cNvPr>
            <p:cNvPicPr>
              <a:picLocks noChangeAspect="1" noChangeArrowheads="1"/>
            </p:cNvPicPr>
            <p:nvPr/>
          </p:nvPicPr>
          <p:blipFill>
            <a:blip r:embed="rId8" cstate="print"/>
            <a:srcRect/>
            <a:stretch>
              <a:fillRect/>
            </a:stretch>
          </p:blipFill>
          <p:spPr bwMode="auto">
            <a:xfrm>
              <a:off x="7812360" y="4428355"/>
              <a:ext cx="715144" cy="715145"/>
            </a:xfrm>
            <a:prstGeom prst="rect">
              <a:avLst/>
            </a:prstGeom>
            <a:noFill/>
          </p:spPr>
        </p:pic>
        <p:pic>
          <p:nvPicPr>
            <p:cNvPr id="33" name="Picture 10" descr="Camera icon">
              <a:hlinkClick r:id="rId7"/>
            </p:cNvPr>
            <p:cNvPicPr>
              <a:picLocks noChangeAspect="1" noChangeArrowheads="1"/>
            </p:cNvPicPr>
            <p:nvPr/>
          </p:nvPicPr>
          <p:blipFill>
            <a:blip r:embed="rId8" cstate="print"/>
            <a:srcRect/>
            <a:stretch>
              <a:fillRect/>
            </a:stretch>
          </p:blipFill>
          <p:spPr bwMode="auto">
            <a:xfrm>
              <a:off x="7452320" y="4428355"/>
              <a:ext cx="715144" cy="715145"/>
            </a:xfrm>
            <a:prstGeom prst="rect">
              <a:avLst/>
            </a:prstGeom>
            <a:noFill/>
          </p:spPr>
        </p:pic>
        <p:pic>
          <p:nvPicPr>
            <p:cNvPr id="34" name="Picture 12" descr="Camera 2 icon">
              <a:hlinkClick r:id="rId5"/>
            </p:cNvPr>
            <p:cNvPicPr>
              <a:picLocks noChangeAspect="1" noChangeArrowheads="1"/>
            </p:cNvPicPr>
            <p:nvPr/>
          </p:nvPicPr>
          <p:blipFill>
            <a:blip r:embed="rId6" cstate="print"/>
            <a:srcRect/>
            <a:stretch>
              <a:fillRect/>
            </a:stretch>
          </p:blipFill>
          <p:spPr bwMode="auto">
            <a:xfrm>
              <a:off x="6881192" y="4376885"/>
              <a:ext cx="787152" cy="787153"/>
            </a:xfrm>
            <a:prstGeom prst="rect">
              <a:avLst/>
            </a:prstGeom>
            <a:noFill/>
          </p:spPr>
        </p:pic>
      </p:grpSp>
      <p:cxnSp>
        <p:nvCxnSpPr>
          <p:cNvPr id="37" name="直線接點 36"/>
          <p:cNvCxnSpPr/>
          <p:nvPr/>
        </p:nvCxnSpPr>
        <p:spPr>
          <a:xfrm>
            <a:off x="5796136" y="4677139"/>
            <a:ext cx="266429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a:off x="5796136" y="4677140"/>
            <a:ext cx="0" cy="384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a:off x="6300192" y="4677140"/>
            <a:ext cx="0" cy="384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線接點 42"/>
          <p:cNvCxnSpPr/>
          <p:nvPr/>
        </p:nvCxnSpPr>
        <p:spPr>
          <a:xfrm>
            <a:off x="6660232" y="4677140"/>
            <a:ext cx="0" cy="384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a:xfrm>
            <a:off x="7092280" y="4677140"/>
            <a:ext cx="0" cy="384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線接點 44"/>
          <p:cNvCxnSpPr/>
          <p:nvPr/>
        </p:nvCxnSpPr>
        <p:spPr>
          <a:xfrm>
            <a:off x="7452320" y="4677140"/>
            <a:ext cx="0" cy="384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線接點 46"/>
          <p:cNvCxnSpPr/>
          <p:nvPr/>
        </p:nvCxnSpPr>
        <p:spPr>
          <a:xfrm>
            <a:off x="7812360" y="4677140"/>
            <a:ext cx="0" cy="384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線接點 47"/>
          <p:cNvCxnSpPr/>
          <p:nvPr/>
        </p:nvCxnSpPr>
        <p:spPr>
          <a:xfrm>
            <a:off x="8100392" y="4677140"/>
            <a:ext cx="0" cy="3840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接點 48"/>
          <p:cNvCxnSpPr/>
          <p:nvPr/>
        </p:nvCxnSpPr>
        <p:spPr>
          <a:xfrm>
            <a:off x="8460432" y="4677140"/>
            <a:ext cx="0" cy="384043"/>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6" descr="http://t2.gstatic.com/images?q=tbn:ANd9GcTT-Tt5jmmtzM1Uf6lD3b-RtLhM6yvCfkR9gT6MlCIy8FkV1VfHeg"/>
          <p:cNvPicPr>
            <a:picLocks noChangeAspect="1" noChangeArrowheads="1"/>
          </p:cNvPicPr>
          <p:nvPr/>
        </p:nvPicPr>
        <p:blipFill>
          <a:blip r:embed="rId4" cstate="print">
            <a:clrChange>
              <a:clrFrom>
                <a:srgbClr val="FFFFFF"/>
              </a:clrFrom>
              <a:clrTo>
                <a:srgbClr val="FFFFFF">
                  <a:alpha val="0"/>
                </a:srgbClr>
              </a:clrTo>
            </a:clrChange>
          </a:blip>
          <a:srcRect l="10203" t="5882" r="8177" b="5882"/>
          <a:stretch>
            <a:fillRect/>
          </a:stretch>
        </p:blipFill>
        <p:spPr bwMode="auto">
          <a:xfrm>
            <a:off x="3419872" y="932723"/>
            <a:ext cx="864096" cy="1080120"/>
          </a:xfrm>
          <a:prstGeom prst="rect">
            <a:avLst/>
          </a:prstGeom>
          <a:noFill/>
        </p:spPr>
      </p:pic>
      <p:sp>
        <p:nvSpPr>
          <p:cNvPr id="5124" name="AutoShape 4" descr="data:image/jpeg;base64,/9j/4AAQSkZJRgABAQAAAQABAAD/2wCEAAkGBhQRDxASEhQVFBUVFxkVDRUWFhoVFRcVGBYXFR8cFxQYGyYgGBwmHR4XIDshIyopLzgtFSA9NTU2NiYrODUBCQoKDgsOGA4PGTUdHiQ1NSo1NTU1KSksNTU2LDU1MSk2NTU1NS81Lyk0KSkpNjApNTUpNSosKS01KjU1LTY1Lf/AABEIAEQARAMBIgACEQEDEQH/xAAbAAACAgMBAAAAAAAAAAAAAAAABgQFAgMHAf/EADoQAAEDAgMEBwYCCwAAAAAAAAEAAgMEEQUhMQYSUZETIkFhcYGxFSMyQnLwFMEHJDM0U2KCorKz0f/EABgBAQADAQAAAAAAAAAAAAAAAAABAgQD/8QAHxEBAAICAgIDAAAAAAAAAAAAAAECAxESIQRBIoHB/9oADAMBAAIRAxEAPwDuKEIQaaqqbG0ucbAcyeAHaVSVeNkZuf0Q7GtAfJb+Yu6rfBRtosS99ujSMdX6z2+QUXA8A/EXlluW36g4/fFBIi2hYTZs8oPf0bx5tAvyVtR4xctEm7Z2UcjfhJ4EHNrljU7LQPbbcDeBGqV3xOgkfC/NuniOPj23QP69VdgNYZYGkm7mktceJHbysrFAIQhAIQolZWbmQ1PHQDiUCTjzv1ubx/IJu2c/do/P/Iqrnp4XuLnN3nH4jkFIgqmsaGs3mgaAEf8AEF+kza91p/6G+rlce0u9/MKLUtikdvPaXG1rm2maDbsYfcP+s+gTAqKgmZECIxYXu5p/Iq6ikDgCNDogzQhCAS3jMvvnC/YEyJR2gktUO8B6INfTLCWqDQSTkNVF6VaqnrMc3iD6XUCpwb9I1PU1HQMJ3s9052NuBIAPHVNHSriWwOHWxGA90n+p67B0qCb0yYsEdeEeJ9UodKmvZx16cfU71Ui0QhCASPtLMPxb23F7DK+enDVPBK5t+lLZeSZ0dZRutURCzmA7pe0G43Sct4Z5HIglRO9dDCScN+Lq8L5eq9pqwFwLbOtqAb5d9kvUeOCtp3QVkT45B+0BaW5jR7CRl99iSZX1NBUh0RLrfA8C7Xt4OHqFgw+TkycqXpxvHrfU/ena2OI1MTuHR6LA6WklMrHP3yHCJsha0MDgQbHV2RIU+OfeF29Yd2Y5hLs+IRYlSjfBjkAyuDvRvt/c0/eaT8Lxmqw+oIDHPbe0rRcte3i08e9Ri8rJlpb4avHqZ/S2OKzHfTqD6trTYuAPaCQDyKddkpA6lBBBG87MG414hcxxHBm4tHG+ImKTLdke0gAdrXjt8l1LZrC46Wlhp43bwjbYuOrnalx7ybnzWjxc1s1OVq8Z9wpenGdRO1qhCFpUCwdC06gHyQhBqNBGfkbyWv2VEfkbyQhB57Ji/ht5LIYZEPkbyQhJGxtIwaNHJbWtA0CEIMkIQg//2Q=="/>
          <p:cNvSpPr>
            <a:spLocks noChangeAspect="1" noChangeArrowheads="1"/>
          </p:cNvSpPr>
          <p:nvPr/>
        </p:nvSpPr>
        <p:spPr bwMode="auto">
          <a:xfrm>
            <a:off x="63500" y="-419100"/>
            <a:ext cx="647700" cy="8636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5126" name="AutoShape 6" descr="data:image/jpeg;base64,/9j/4AAQSkZJRgABAQAAAQABAAD/2wCEAAkGBhQRDxASEhQVFBUVFxkVDRUWFhoVFRcVGBYXFR8cFxQYGyYgGBwmHR4XIDshIyopLzgtFSA9NTU2NiYrODUBCQoKDgsOGA4PGTUdHiQ1NSo1NTU1KSksNTU2LDU1MSk2NTU1NS81Lyk0KSkpNjApNTUpNSosKS01KjU1LTY1Lf/AABEIAEQARAMBIgACEQEDEQH/xAAbAAACAgMBAAAAAAAAAAAAAAAABgQFAgMHAf/EADoQAAEDAgMEBwYCCwAAAAAAAAEAAgMEEQUhMQYSUZETIkFhcYGxFSMyQnLwFMEHJDM0U2KCorKz0f/EABgBAQADAQAAAAAAAAAAAAAAAAABAgQD/8QAHxEBAAICAgIDAAAAAAAAAAAAAAECAxESIQRBIoHB/9oADAMBAAIRAxEAPwDuKEIQaaqqbG0ucbAcyeAHaVSVeNkZuf0Q7GtAfJb+Yu6rfBRtosS99ujSMdX6z2+QUXA8A/EXlluW36g4/fFBIi2hYTZs8oPf0bx5tAvyVtR4xctEm7Z2UcjfhJ4EHNrljU7LQPbbcDeBGqV3xOgkfC/NuniOPj23QP69VdgNYZYGkm7mktceJHbysrFAIQhAIQolZWbmQ1PHQDiUCTjzv1ubx/IJu2c/do/P/Iqrnp4XuLnN3nH4jkFIgqmsaGs3mgaAEf8AEF+kza91p/6G+rlce0u9/MKLUtikdvPaXG1rm2maDbsYfcP+s+gTAqKgmZECIxYXu5p/Iq6ikDgCNDogzQhCAS3jMvvnC/YEyJR2gktUO8B6INfTLCWqDQSTkNVF6VaqnrMc3iD6XUCpwb9I1PU1HQMJ3s9052NuBIAPHVNHSriWwOHWxGA90n+p67B0qCb0yYsEdeEeJ9UodKmvZx16cfU71Ui0QhCASPtLMPxb23F7DK+enDVPBK5t+lLZeSZ0dZRutURCzmA7pe0G43Sct4Z5HIglRO9dDCScN+Lq8L5eq9pqwFwLbOtqAb5d9kvUeOCtp3QVkT45B+0BaW5jR7CRl99iSZX1NBUh0RLrfA8C7Xt4OHqFgw+TkycqXpxvHrfU/ena2OI1MTuHR6LA6WklMrHP3yHCJsha0MDgQbHV2RIU+OfeF29Yd2Y5hLs+IRYlSjfBjkAyuDvRvt/c0/eaT8Lxmqw+oIDHPbe0rRcte3i08e9Ri8rJlpb4avHqZ/S2OKzHfTqD6trTYuAPaCQDyKddkpA6lBBBG87MG414hcxxHBm4tHG+ImKTLdke0gAdrXjt8l1LZrC46Wlhp43bwjbYuOrnalx7ybnzWjxc1s1OVq8Z9wpenGdRO1qhCFpUCwdC06gHyQhBqNBGfkbyWv2VEfkbyQhB57Ji/ht5LIYZEPkbyQhJGxtIwaNHJbWtA0CEIMkIQg//2Q=="/>
          <p:cNvSpPr>
            <a:spLocks noChangeAspect="1" noChangeArrowheads="1"/>
          </p:cNvSpPr>
          <p:nvPr/>
        </p:nvSpPr>
        <p:spPr bwMode="auto">
          <a:xfrm>
            <a:off x="63500" y="-419100"/>
            <a:ext cx="647700" cy="8636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5128" name="AutoShape 8" descr="data:image/jpeg;base64,/9j/4AAQSkZJRgABAQAAAQABAAD/2wCEAAkGBhQRDxASEhQVFBUVFxkVDRUWFhoVFRcVGBYXFR8cFxQYGyYgGBwmHR4XIDshIyopLzgtFSA9NTU2NiYrODUBCQoKDgsOGA4PGTUdHiQ1NSo1NTU1KSksNTU2LDU1MSk2NTU1NS81Lyk0KSkpNjApNTUpNSosKS01KjU1LTY1Lf/AABEIAEQARAMBIgACEQEDEQH/xAAbAAACAgMBAAAAAAAAAAAAAAAABgQFAgMHAf/EADoQAAEDAgMEBwYCCwAAAAAAAAEAAgMEEQUhMQYSUZETIkFhcYGxFSMyQnLwFMEHJDM0U2KCorKz0f/EABgBAQADAQAAAAAAAAAAAAAAAAABAgQD/8QAHxEBAAICAgIDAAAAAAAAAAAAAAECAxESIQRBIoHB/9oADAMBAAIRAxEAPwDuKEIQaaqqbG0ucbAcyeAHaVSVeNkZuf0Q7GtAfJb+Yu6rfBRtosS99ujSMdX6z2+QUXA8A/EXlluW36g4/fFBIi2hYTZs8oPf0bx5tAvyVtR4xctEm7Z2UcjfhJ4EHNrljU7LQPbbcDeBGqV3xOgkfC/NuniOPj23QP69VdgNYZYGkm7mktceJHbysrFAIQhAIQolZWbmQ1PHQDiUCTjzv1ubx/IJu2c/do/P/Iqrnp4XuLnN3nH4jkFIgqmsaGs3mgaAEf8AEF+kza91p/6G+rlce0u9/MKLUtikdvPaXG1rm2maDbsYfcP+s+gTAqKgmZECIxYXu5p/Iq6ikDgCNDogzQhCAS3jMvvnC/YEyJR2gktUO8B6INfTLCWqDQSTkNVF6VaqnrMc3iD6XUCpwb9I1PU1HQMJ3s9052NuBIAPHVNHSriWwOHWxGA90n+p67B0qCb0yYsEdeEeJ9UodKmvZx16cfU71Ui0QhCASPtLMPxb23F7DK+enDVPBK5t+lLZeSZ0dZRutURCzmA7pe0G43Sct4Z5HIglRO9dDCScN+Lq8L5eq9pqwFwLbOtqAb5d9kvUeOCtp3QVkT45B+0BaW5jR7CRl99iSZX1NBUh0RLrfA8C7Xt4OHqFgw+TkycqXpxvHrfU/ena2OI1MTuHR6LA6WklMrHP3yHCJsha0MDgQbHV2RIU+OfeF29Yd2Y5hLs+IRYlSjfBjkAyuDvRvt/c0/eaT8Lxmqw+oIDHPbe0rRcte3i08e9Ri8rJlpb4avHqZ/S2OKzHfTqD6trTYuAPaCQDyKddkpA6lBBBG87MG414hcxxHBm4tHG+ImKTLdke0gAdrXjt8l1LZrC46Wlhp43bwjbYuOrnalx7ybnzWjxc1s1OVq8Z9wpenGdRO1qhCFpUCwdC06gHyQhBqNBGfkbyWv2VEfkbyQhB57Ji/ht5LIYZEPkbyQhJGxtIwaNHJbWtA0CEIMkIQg//2Q=="/>
          <p:cNvSpPr>
            <a:spLocks noChangeAspect="1" noChangeArrowheads="1"/>
          </p:cNvSpPr>
          <p:nvPr/>
        </p:nvSpPr>
        <p:spPr bwMode="auto">
          <a:xfrm>
            <a:off x="63500" y="-419100"/>
            <a:ext cx="647700" cy="8636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5130" name="AutoShape 10" descr="data:image/jpeg;base64,/9j/4AAQSkZJRgABAQAAAQABAAD/2wBDAAkGBwgHBgkIBwgKCgkLDRYPDQwMDRsUFRAWIB0iIiAdHx8kKDQsJCYxJx8fLT0tMTU3Ojo6Iys/RD84QzQ5Ojf/2wBDAQoKCg0MDRoPDxo3JR8lNzc3Nzc3Nzc3Nzc3Nzc3Nzc3Nzc3Nzc3Nzc3Nzc3Nzc3Nzc3Nzc3Nzc3Nzc3Nzc3Nzf/wAARCACQALQDASIAAhEBAxEB/8QAHAABAAIDAQEBAAAAAAAAAAAAAAUGAwQHAgEI/8QARRAAAQMDAAUIBQgJAwUAAAAAAQACAwQFEQYSITFhBxMiMkFRcYEUFUKx0SM1UnKRkqHBJCUzNDZzstLhgoPihJPC8PH/xAAaAQEAAwEBAQAAAAAAAAAAAAAAAgMEBQEG/8QAIREBAAICAgMBAQEBAAAAAAAAAAECAxEEEgUhMRMyQbH/2gAMAwEAAhEDEQA/AO4oiICIiAiIgIiICL4TgKn6V8pWjejDnw1NWaqsbsNLSYe9p7nbcN39pQXDKZXFKnlru9WT6j0Umki9l7y95+xrcfitaPld0zp3a9dosDH3CCVn44KDuqLm+ifKtBfGYqLRURysBMraaRszo8dpj2SEdnRa7yV/oK+luMPPUU8c0ecEsOdU9oI7DwKDZREQEREGLmI+4/eKGCPuP3isqIMLqaN28H7xC8to4WnIDvvn4rYRBjZCxgIaNmc7yiyIgIiICIiAiIgL4SADk4X1Q+kFWYYDDGek8bfDcB5oK7phdblcMWmwuc10mx8rTjoneSRuHhtKitGeTO0W54mrYhcrgdr5JG9Bp37G7h+KtlsoeZw0bZ5elI/uCkJasQSiht8QmqcZcCcNjH0nnj2DeftwCntbYmhrebjaNzY2blldb8j9pnxaF5FufLh1bWTyn6MTzEweAac48SV7Fsp2D5J07D3tqH/Haghbjo5RyyNllpITIw5bKxgBC8soA+XnqWb0O4gYZUgZbKB7MjfaH478EKcdz9NtkcaiLtOMPb9m8f8Au1atdE1hErCCx+Dkd/eEGSz3Q1wlgqYvR6+nIbUU5dnVzuc0+0w7wfI4IIEmq7cmyCOK70ozV0eyVjd80XtNPvHEKegmjnhjmicHRyNDmuHaCMhBkREQEREBERAREQEREBERAREQCq5VfpN2Gt1Q4uOe4bArEVWqYk1jye2IEoM9wuLLNZ6m4yN13uIZEzOC95Oq1o8SQt+zUHoNE1krg+oedeokx13nf5dgHYAAoXSmJktLYYnjLTdKZ2O/Dsj3K1BAREQfCo24M1IJ42jILDIwdxG8fn5qTWtVjpQ57XEHw1XII+1SCRsZI6MzMEFNGfkaWooSc+h1D4m8GdZo8g4DyWG07I6cdzj7ys9pP65vDOwSxu+1n+EEwiIgIiICIiAiIgIiICIiAiIgFValP6W/+S1WgqqU5/S3/wAlqD3pKfk9H+Nzg96tIVT0oOGaN8brB+atYQfUREBa9Z1oP5h/pctha1Zvg/mH+lyCHtJ6FP8AXPvKz2j5+vfB8X9C1bQejT/XPvK2LMf1/feEkX9CCcREQEREBERAREQEREBERAREQQdDcJ6qmbLJJqHG3VAwtWA2+aZ3MTkyY1TvXmz/ADcPqlRFjP6wf9ZBZam1NqhTGoL3imkE0JJ6jxuP/wBWyBIdhrXj7vwW2/8AYDwUNN1zuQSXMSndXy/Y34KPrKe4tlIiukrRj6DPgsQUZWk+l7+xBvGG852XiT/ts/tXiShv0mCLpI7By35Jmw4x9His1t7FPwdRBSfVV9piOauD26pyOgzYfMLRm9e2+Soqm3J7XzEGV2ozpkDA9nu7ld6va4qt6Q/ubvFBOaKS1c1uMldVvqZHOzrPa1uBjcNUBTShdE/mtvl7lNICIiAiIgIiICIiAiIgIiFBV7P83/6Soex/OD/rKC0S5RrfcLrJYnU8lPMBI1kj3Atkc07hxxk+Sk6Cuipbg7JLiXd2FRl5OLD/AHOkq0tb46K79h5KFm65UbpFpm2y2d9cbfNVRRkCRsTgC1p2a23szhUxvKvRznPqupbnsL2r3ByMeevfHO4LUms6l0JRlb+9+S8aLXyDSWlmlphzL4XAPiftIB3HZ2H8lr3itjpa4seSXAdgUb8nFSdWl7FLT8Tlt7FYIOouS3rlHp9GaiJlRbKieKVusyWNwAJB2jb2hYI+Xq1tbj1LWn/cZ8VdS8Xr2r8RmNTqXU6vrFVvSH90d4repr5TXW3U1wo3B9PUsD43cO7xB2eSh9K6ttNbXSv2gnYAs08/jxPWbe0ox3mN6WbRP5rb5e5TSpfJjfm3u310YpZKd9HOInCQg63RzkcFdFrj2gIiICIiAiIgIiICIiAiL4UH4vrp5Ka+1E8DzHNHVPex7TtaQ84K7DoxeI75TwVzBqvfslZ9F43j8xwK47pBBJT3qujmaWvE7zjG8axwfAqd5O70LVe44KiQilqnBjs7mvz0XcO4/wCFg8jg/bBPX7C7DfpeNu+CCKqpZKeoYJIZWFj2OGQ5pGCFxW+WWWwXue3yBxjadaB5268Z3Hx7DxC7dS7goXlB0f8AW9mFZTsLqyhBewMGXPZvc3HadmRxHFfP+G5M4cvS3yf+tfJp2jaiaHXp1hvENXk8w46lQwe0w/A4PkrxpK9slxEjHBzHNDmuByCDtBC5fAdgIVjsV19IcLfO8c5C3MWTtczu8vzXd8hg7V/SPsMuG2p0kb/YmaQWSaj2CcdOBx9l43eR3ea4fIx8b3RyNcx7SWua4YLSN4IX6Kt+8LnXK9o0aSsjvtK35CrIZOAOrLg4PmB9o4rJ4zlRW/42n78Sz0/2G3yO6TmN79HqyT5N5MtIT2O9pvnvHgV0HTo/qMZ3ZX5xpqiSkqIaiB+pNC8SRvHY4HIP2hd1rL/DpJoLTXGLDXu6E0YPUkG8fmOBCeS43XJXLX5M+0sF91msr3yd08UdlE7GASTBvOEduBgK1qscn38Owqzrrcad4oZ8n9SIiK9AREQEREBERAREQF8O5fUQfnnlJ0V9M0Yg0ipIyZ6V7o6kN9qLWOHf6SfsPBclG9fp+g0dp6i2SRvqarmpGuLoudOqc5yMKq2zk80dnq3RSUhLQ76RVWGt6V62e21M7hucmGkJvtjbHUSB1dSYjm73j2X44gY8QVf6ccFEW/k20ftZM9ujnppXMw50UrhkdxXp9iaxx1a6uHDniuNl8PM5pvjmIiWmORHXUuc6c2D1Je3PgYRSVZMsWzY056TfInPgeCod1rZbbcqWsg/aQu1gO/sI8xkLvFdoxS3CJsNbUVU0bXazWvlJwVXrhyf2F9TqSQOeANmXkrs4q2ikVye2aZ97hk0frIbjRw1dM4OimbrDh3g8Ru8lYa20017s9Tbq1gdDUMLTs6p7COIOD5LSsuhVrpIuZpH1MMWdbVZK4DKsUGidIGgtq60eExXFyeJyzk747a9+mj9omNS/KV8tlTZbtVW2tbqz0z9R3HuI4EYPmpPRa9yW909E959Eq8BzSdjXjqu/HB/wv0BeuTmw3KqNRcI5aiYNDeckkJOBuCrV25ONG6Wnc+KjIIPa4rt2p3x9bs8Tqdwv/J//AA9D4D3KzKs6B0EdBZ9SJ8rmuIID362rs3BWZMVOlIq9tO52IiKxEREQEREBERAREQEKIgrjbNdYIeZo62jYzaMyU7nHH3gFH02it6ppTJFdqPWJztpD/crmmEFeNBpMRj1zQgcKI/3LVfYdIHnJvdNnhR/8la0QVM6O34jHr+MfVox8VjOil1c7XkvjXP7/AEYfFXDCIKvDo/eYepeovOlHxW2yh0gYMC8UpHGj/wCSnUQQD7bfXnpXSkP/AEh/uWnV6OXWqjLJbhSFp7qcj/yVrTCCOsdBLbqPmJ5GSOB6zAQMeBUiiICIiAiIgIiIP//Z"/>
          <p:cNvSpPr>
            <a:spLocks noChangeAspect="1" noChangeArrowheads="1"/>
          </p:cNvSpPr>
          <p:nvPr/>
        </p:nvSpPr>
        <p:spPr bwMode="auto">
          <a:xfrm>
            <a:off x="63500" y="-723900"/>
            <a:ext cx="1409700" cy="14986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5132" name="AutoShape 12" descr="data:image/jpeg;base64,/9j/4AAQSkZJRgABAQAAAQABAAD/2wBDAAkGBwgHBgkIBwgKCgkLDRYPDQwMDRsUFRAWIB0iIiAdHx8kKDQsJCYxJx8fLT0tMTU3Ojo6Iys/RD84QzQ5Ojf/2wBDAQoKCg0MDRoPDxo3JR8lNzc3Nzc3Nzc3Nzc3Nzc3Nzc3Nzc3Nzc3Nzc3Nzc3Nzc3Nzc3Nzc3Nzc3Nzc3Nzc3Nzf/wAARCACQALQDASIAAhEBAxEB/8QAHAABAAIDAQEBAAAAAAAAAAAAAAUGAwQHAgEI/8QARRAAAQMDAAUIBQgJAwUAAAAAAQACAwQFEQYSITFhBxMiMkFRcYEUFUKx0SM1UnKRkqHBJCUzNDZzstLhgoPihJPC8PH/xAAaAQEAAwEBAQAAAAAAAAAAAAAAAgMEBQEG/8QAIREBAAICAgMBAQEBAAAAAAAAAAECAxEEEgUhMRMyQbH/2gAMAwEAAhEDEQA/AO4oiICIiAiIgIiICL4TgKn6V8pWjejDnw1NWaqsbsNLSYe9p7nbcN39pQXDKZXFKnlru9WT6j0Umki9l7y95+xrcfitaPld0zp3a9dosDH3CCVn44KDuqLm+ifKtBfGYqLRURysBMraaRszo8dpj2SEdnRa7yV/oK+luMPPUU8c0ecEsOdU9oI7DwKDZREQEREGLmI+4/eKGCPuP3isqIMLqaN28H7xC8to4WnIDvvn4rYRBjZCxgIaNmc7yiyIgIiICIiAiIgL4SADk4X1Q+kFWYYDDGek8bfDcB5oK7phdblcMWmwuc10mx8rTjoneSRuHhtKitGeTO0W54mrYhcrgdr5JG9Bp37G7h+KtlsoeZw0bZ5elI/uCkJasQSiht8QmqcZcCcNjH0nnj2DeftwCntbYmhrebjaNzY2blldb8j9pnxaF5FufLh1bWTyn6MTzEweAac48SV7Fsp2D5J07D3tqH/Haghbjo5RyyNllpITIw5bKxgBC8soA+XnqWb0O4gYZUgZbKB7MjfaH478EKcdz9NtkcaiLtOMPb9m8f8Au1atdE1hErCCx+Dkd/eEGSz3Q1wlgqYvR6+nIbUU5dnVzuc0+0w7wfI4IIEmq7cmyCOK70ozV0eyVjd80XtNPvHEKegmjnhjmicHRyNDmuHaCMhBkREQEREBERAREQEREBERAREQCq5VfpN2Gt1Q4uOe4bArEVWqYk1jye2IEoM9wuLLNZ6m4yN13uIZEzOC95Oq1o8SQt+zUHoNE1krg+oedeokx13nf5dgHYAAoXSmJktLYYnjLTdKZ2O/Dsj3K1BAREQfCo24M1IJ42jILDIwdxG8fn5qTWtVjpQ57XEHw1XII+1SCRsZI6MzMEFNGfkaWooSc+h1D4m8GdZo8g4DyWG07I6cdzj7ys9pP65vDOwSxu+1n+EEwiIgIiICIiAiIgIiICIiAiIgFValP6W/+S1WgqqU5/S3/wAlqD3pKfk9H+Nzg96tIVT0oOGaN8brB+atYQfUREBa9Z1oP5h/pctha1Zvg/mH+lyCHtJ6FP8AXPvKz2j5+vfB8X9C1bQejT/XPvK2LMf1/feEkX9CCcREQEREBERAREQEREBERAREQQdDcJ6qmbLJJqHG3VAwtWA2+aZ3MTkyY1TvXmz/ADcPqlRFjP6wf9ZBZam1NqhTGoL3imkE0JJ6jxuP/wBWyBIdhrXj7vwW2/8AYDwUNN1zuQSXMSndXy/Y34KPrKe4tlIiukrRj6DPgsQUZWk+l7+xBvGG852XiT/ts/tXiShv0mCLpI7By35Jmw4x9His1t7FPwdRBSfVV9piOauD26pyOgzYfMLRm9e2+Soqm3J7XzEGV2ozpkDA9nu7ld6va4qt6Q/ubvFBOaKS1c1uMldVvqZHOzrPa1uBjcNUBTShdE/mtvl7lNICIiAiIgIiICIiAiIgIiFBV7P83/6Soex/OD/rKC0S5RrfcLrJYnU8lPMBI1kj3Atkc07hxxk+Sk6Cuipbg7JLiXd2FRl5OLD/AHOkq0tb46K79h5KFm65UbpFpm2y2d9cbfNVRRkCRsTgC1p2a23szhUxvKvRznPqupbnsL2r3ByMeevfHO4LUms6l0JRlb+9+S8aLXyDSWlmlphzL4XAPiftIB3HZ2H8lr3itjpa4seSXAdgUb8nFSdWl7FLT8Tlt7FYIOouS3rlHp9GaiJlRbKieKVusyWNwAJB2jb2hYI+Xq1tbj1LWn/cZ8VdS8Xr2r8RmNTqXU6vrFVvSH90d4repr5TXW3U1wo3B9PUsD43cO7xB2eSh9K6ttNbXSv2gnYAs08/jxPWbe0ox3mN6WbRP5rb5e5TSpfJjfm3u310YpZKd9HOInCQg63RzkcFdFrj2gIiICIiAiIgIiICIiAiL4UH4vrp5Ka+1E8DzHNHVPex7TtaQ84K7DoxeI75TwVzBqvfslZ9F43j8xwK47pBBJT3qujmaWvE7zjG8axwfAqd5O70LVe44KiQilqnBjs7mvz0XcO4/wCFg8jg/bBPX7C7DfpeNu+CCKqpZKeoYJIZWFj2OGQ5pGCFxW+WWWwXue3yBxjadaB5268Z3Hx7DxC7dS7goXlB0f8AW9mFZTsLqyhBewMGXPZvc3HadmRxHFfP+G5M4cvS3yf+tfJp2jaiaHXp1hvENXk8w46lQwe0w/A4PkrxpK9slxEjHBzHNDmuByCDtBC5fAdgIVjsV19IcLfO8c5C3MWTtczu8vzXd8hg7V/SPsMuG2p0kb/YmaQWSaj2CcdOBx9l43eR3ea4fIx8b3RyNcx7SWua4YLSN4IX6Kt+8LnXK9o0aSsjvtK35CrIZOAOrLg4PmB9o4rJ4zlRW/42n78Sz0/2G3yO6TmN79HqyT5N5MtIT2O9pvnvHgV0HTo/qMZ3ZX5xpqiSkqIaiB+pNC8SRvHY4HIP2hd1rL/DpJoLTXGLDXu6E0YPUkG8fmOBCeS43XJXLX5M+0sF91msr3yd08UdlE7GASTBvOEduBgK1qscn38Owqzrrcad4oZ8n9SIiK9AREQEREBERAREQF8O5fUQfnnlJ0V9M0Yg0ipIyZ6V7o6kN9qLWOHf6SfsPBclG9fp+g0dp6i2SRvqarmpGuLoudOqc5yMKq2zk80dnq3RSUhLQ76RVWGt6V62e21M7hucmGkJvtjbHUSB1dSYjm73j2X44gY8QVf6ccFEW/k20ftZM9ujnppXMw50UrhkdxXp9iaxx1a6uHDniuNl8PM5pvjmIiWmORHXUuc6c2D1Je3PgYRSVZMsWzY056TfInPgeCod1rZbbcqWsg/aQu1gO/sI8xkLvFdoxS3CJsNbUVU0bXazWvlJwVXrhyf2F9TqSQOeANmXkrs4q2ikVye2aZ97hk0frIbjRw1dM4OimbrDh3g8Ru8lYa20017s9Tbq1gdDUMLTs6p7COIOD5LSsuhVrpIuZpH1MMWdbVZK4DKsUGidIGgtq60eExXFyeJyzk747a9+mj9omNS/KV8tlTZbtVW2tbqz0z9R3HuI4EYPmpPRa9yW909E959Eq8BzSdjXjqu/HB/wv0BeuTmw3KqNRcI5aiYNDeckkJOBuCrV25ONG6Wnc+KjIIPa4rt2p3x9bs8Tqdwv/J//AA9D4D3KzKs6B0EdBZ9SJ8rmuIID362rs3BWZMVOlIq9tO52IiKxEREQEREBERAREQEKIgrjbNdYIeZo62jYzaMyU7nHH3gFH02it6ppTJFdqPWJztpD/crmmEFeNBpMRj1zQgcKI/3LVfYdIHnJvdNnhR/8la0QVM6O34jHr+MfVox8VjOil1c7XkvjXP7/AEYfFXDCIKvDo/eYepeovOlHxW2yh0gYMC8UpHGj/wCSnUQQD7bfXnpXSkP/AEh/uWnV6OXWqjLJbhSFp7qcj/yVrTCCOsdBLbqPmJ5GSOB6zAQMeBUiiICIiAiIgIiIP//Z"/>
          <p:cNvSpPr>
            <a:spLocks noChangeAspect="1" noChangeArrowheads="1"/>
          </p:cNvSpPr>
          <p:nvPr/>
        </p:nvSpPr>
        <p:spPr bwMode="auto">
          <a:xfrm>
            <a:off x="63500" y="-723900"/>
            <a:ext cx="1409700" cy="14986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5134" name="AutoShape 14" descr="data:image/jpeg;base64,/9j/4AAQSkZJRgABAQAAAQABAAD/2wBDAAkGBwgHBgkIBwgKCgkLDRYPDQwMDRsUFRAWIB0iIiAdHx8kKDQsJCYxJx8fLT0tMTU3Ojo6Iys/RD84QzQ5Ojf/2wBDAQoKCg0MDRoPDxo3JR8lNzc3Nzc3Nzc3Nzc3Nzc3Nzc3Nzc3Nzc3Nzc3Nzc3Nzc3Nzc3Nzc3Nzc3Nzc3Nzc3Nzf/wAARCACQALQDASIAAhEBAxEB/8QAHAABAAIDAQEBAAAAAAAAAAAAAAUGAwQHAgEI/8QARRAAAQMDAAUIBQgJAwUAAAAAAQACAwQFEQYSITFhBxMiMkFRcYEUFUKx0SM1UnKRkqHBJCUzNDZzstLhgoPihJPC8PH/xAAaAQEAAwEBAQAAAAAAAAAAAAAAAgMEBQEG/8QAIREBAAICAgMBAQEBAAAAAAAAAAECAxEEEgUhMRMyQbH/2gAMAwEAAhEDEQA/AO4oiICIiAiIgIiICL4TgKn6V8pWjejDnw1NWaqsbsNLSYe9p7nbcN39pQXDKZXFKnlru9WT6j0Umki9l7y95+xrcfitaPld0zp3a9dosDH3CCVn44KDuqLm+ifKtBfGYqLRURysBMraaRszo8dpj2SEdnRa7yV/oK+luMPPUU8c0ecEsOdU9oI7DwKDZREQEREGLmI+4/eKGCPuP3isqIMLqaN28H7xC8to4WnIDvvn4rYRBjZCxgIaNmc7yiyIgIiICIiAiIgL4SADk4X1Q+kFWYYDDGek8bfDcB5oK7phdblcMWmwuc10mx8rTjoneSRuHhtKitGeTO0W54mrYhcrgdr5JG9Bp37G7h+KtlsoeZw0bZ5elI/uCkJasQSiht8QmqcZcCcNjH0nnj2DeftwCntbYmhrebjaNzY2blldb8j9pnxaF5FufLh1bWTyn6MTzEweAac48SV7Fsp2D5J07D3tqH/Haghbjo5RyyNllpITIw5bKxgBC8soA+XnqWb0O4gYZUgZbKB7MjfaH478EKcdz9NtkcaiLtOMPb9m8f8Au1atdE1hErCCx+Dkd/eEGSz3Q1wlgqYvR6+nIbUU5dnVzuc0+0w7wfI4IIEmq7cmyCOK70ozV0eyVjd80XtNPvHEKegmjnhjmicHRyNDmuHaCMhBkREQEREBERAREQEREBERAREQCq5VfpN2Gt1Q4uOe4bArEVWqYk1jye2IEoM9wuLLNZ6m4yN13uIZEzOC95Oq1o8SQt+zUHoNE1krg+oedeokx13nf5dgHYAAoXSmJktLYYnjLTdKZ2O/Dsj3K1BAREQfCo24M1IJ42jILDIwdxG8fn5qTWtVjpQ57XEHw1XII+1SCRsZI6MzMEFNGfkaWooSc+h1D4m8GdZo8g4DyWG07I6cdzj7ys9pP65vDOwSxu+1n+EEwiIgIiICIiAiIgIiICIiAiIgFValP6W/+S1WgqqU5/S3/wAlqD3pKfk9H+Nzg96tIVT0oOGaN8brB+atYQfUREBa9Z1oP5h/pctha1Zvg/mH+lyCHtJ6FP8AXPvKz2j5+vfB8X9C1bQejT/XPvK2LMf1/feEkX9CCcREQEREBERAREQEREBERAREQQdDcJ6qmbLJJqHG3VAwtWA2+aZ3MTkyY1TvXmz/ADcPqlRFjP6wf9ZBZam1NqhTGoL3imkE0JJ6jxuP/wBWyBIdhrXj7vwW2/8AYDwUNN1zuQSXMSndXy/Y34KPrKe4tlIiukrRj6DPgsQUZWk+l7+xBvGG852XiT/ts/tXiShv0mCLpI7By35Jmw4x9His1t7FPwdRBSfVV9piOauD26pyOgzYfMLRm9e2+Soqm3J7XzEGV2ozpkDA9nu7ld6va4qt6Q/ubvFBOaKS1c1uMldVvqZHOzrPa1uBjcNUBTShdE/mtvl7lNICIiAiIgIiICIiAiIgIiFBV7P83/6Soex/OD/rKC0S5RrfcLrJYnU8lPMBI1kj3Atkc07hxxk+Sk6Cuipbg7JLiXd2FRl5OLD/AHOkq0tb46K79h5KFm65UbpFpm2y2d9cbfNVRRkCRsTgC1p2a23szhUxvKvRznPqupbnsL2r3ByMeevfHO4LUms6l0JRlb+9+S8aLXyDSWlmlphzL4XAPiftIB3HZ2H8lr3itjpa4seSXAdgUb8nFSdWl7FLT8Tlt7FYIOouS3rlHp9GaiJlRbKieKVusyWNwAJB2jb2hYI+Xq1tbj1LWn/cZ8VdS8Xr2r8RmNTqXU6vrFVvSH90d4repr5TXW3U1wo3B9PUsD43cO7xB2eSh9K6ttNbXSv2gnYAs08/jxPWbe0ox3mN6WbRP5rb5e5TSpfJjfm3u310YpZKd9HOInCQg63RzkcFdFrj2gIiICIiAiIgIiICIiAiL4UH4vrp5Ka+1E8DzHNHVPex7TtaQ84K7DoxeI75TwVzBqvfslZ9F43j8xwK47pBBJT3qujmaWvE7zjG8axwfAqd5O70LVe44KiQilqnBjs7mvz0XcO4/wCFg8jg/bBPX7C7DfpeNu+CCKqpZKeoYJIZWFj2OGQ5pGCFxW+WWWwXue3yBxjadaB5268Z3Hx7DxC7dS7goXlB0f8AW9mFZTsLqyhBewMGXPZvc3HadmRxHFfP+G5M4cvS3yf+tfJp2jaiaHXp1hvENXk8w46lQwe0w/A4PkrxpK9slxEjHBzHNDmuByCDtBC5fAdgIVjsV19IcLfO8c5C3MWTtczu8vzXd8hg7V/SPsMuG2p0kb/YmaQWSaj2CcdOBx9l43eR3ea4fIx8b3RyNcx7SWua4YLSN4IX6Kt+8LnXK9o0aSsjvtK35CrIZOAOrLg4PmB9o4rJ4zlRW/42n78Sz0/2G3yO6TmN79HqyT5N5MtIT2O9pvnvHgV0HTo/qMZ3ZX5xpqiSkqIaiB+pNC8SRvHY4HIP2hd1rL/DpJoLTXGLDXu6E0YPUkG8fmOBCeS43XJXLX5M+0sF91msr3yd08UdlE7GASTBvOEduBgK1qscn38Owqzrrcad4oZ8n9SIiK9AREQEREBERAREQF8O5fUQfnnlJ0V9M0Yg0ipIyZ6V7o6kN9qLWOHf6SfsPBclG9fp+g0dp6i2SRvqarmpGuLoudOqc5yMKq2zk80dnq3RSUhLQ76RVWGt6V62e21M7hucmGkJvtjbHUSB1dSYjm73j2X44gY8QVf6ccFEW/k20ftZM9ujnppXMw50UrhkdxXp9iaxx1a6uHDniuNl8PM5pvjmIiWmORHXUuc6c2D1Je3PgYRSVZMsWzY056TfInPgeCod1rZbbcqWsg/aQu1gO/sI8xkLvFdoxS3CJsNbUVU0bXazWvlJwVXrhyf2F9TqSQOeANmXkrs4q2ikVye2aZ97hk0frIbjRw1dM4OimbrDh3g8Ru8lYa20017s9Tbq1gdDUMLTs6p7COIOD5LSsuhVrpIuZpH1MMWdbVZK4DKsUGidIGgtq60eExXFyeJyzk747a9+mj9omNS/KV8tlTZbtVW2tbqz0z9R3HuI4EYPmpPRa9yW909E959Eq8BzSdjXjqu/HB/wv0BeuTmw3KqNRcI5aiYNDeckkJOBuCrV25ONG6Wnc+KjIIPa4rt2p3x9bs8Tqdwv/J//AA9D4D3KzKs6B0EdBZ9SJ8rmuIID362rs3BWZMVOlIq9tO52IiKxEREQEREBERAREQEKIgrjbNdYIeZo62jYzaMyU7nHH3gFH02it6ppTJFdqPWJztpD/crmmEFeNBpMRj1zQgcKI/3LVfYdIHnJvdNnhR/8la0QVM6O34jHr+MfVox8VjOil1c7XkvjXP7/AEYfFXDCIKvDo/eYepeovOlHxW2yh0gYMC8UpHGj/wCSnUQQD7bfXnpXSkP/AEh/uWnV6OXWqjLJbhSFp7qcj/yVrTCCOsdBLbqPmJ5GSOB6zAQMeBUiiICIiAiIgIiIP//Z"/>
          <p:cNvSpPr>
            <a:spLocks noChangeAspect="1" noChangeArrowheads="1"/>
          </p:cNvSpPr>
          <p:nvPr/>
        </p:nvSpPr>
        <p:spPr bwMode="auto">
          <a:xfrm>
            <a:off x="63500" y="-723900"/>
            <a:ext cx="1409700" cy="14986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5136" name="AutoShape 16" descr="data:image/jpeg;base64,/9j/4AAQSkZJRgABAQAAAQABAAD/2wBDAAkGBwgHBgkIBwgKCgkLDRYPDQwMDRsUFRAWIB0iIiAdHx8kKDQsJCYxJx8fLT0tMTU3Ojo6Iys/RD84QzQ5Ojf/2wBDAQoKCg0MDRoPDxo3JR8lNzc3Nzc3Nzc3Nzc3Nzc3Nzc3Nzc3Nzc3Nzc3Nzc3Nzc3Nzc3Nzc3Nzc3Nzc3Nzc3Nzf/wAARCACQALQDASIAAhEBAxEB/8QAHAABAAIDAQEBAAAAAAAAAAAAAAUGAwQHAgEI/8QARRAAAQMDAAUIBQgJAwUAAAAAAQACAwQFEQYSITFhBxMiMkFRcYEUFUKx0SM1UnKRkqHBJCUzNDZzstLhgoPihJPC8PH/xAAaAQEAAwEBAQAAAAAAAAAAAAAAAgMEBQEG/8QAIREBAAICAgMBAQEBAAAAAAAAAAECAxEEEgUhMRMyQbH/2gAMAwEAAhEDEQA/AO4oiICIiAiIgIiICL4TgKn6V8pWjejDnw1NWaqsbsNLSYe9p7nbcN39pQXDKZXFKnlru9WT6j0Umki9l7y95+xrcfitaPld0zp3a9dosDH3CCVn44KDuqLm+ifKtBfGYqLRURysBMraaRszo8dpj2SEdnRa7yV/oK+luMPPUU8c0ecEsOdU9oI7DwKDZREQEREGLmI+4/eKGCPuP3isqIMLqaN28H7xC8to4WnIDvvn4rYRBjZCxgIaNmc7yiyIgIiICIiAiIgL4SADk4X1Q+kFWYYDDGek8bfDcB5oK7phdblcMWmwuc10mx8rTjoneSRuHhtKitGeTO0W54mrYhcrgdr5JG9Bp37G7h+KtlsoeZw0bZ5elI/uCkJasQSiht8QmqcZcCcNjH0nnj2DeftwCntbYmhrebjaNzY2blldb8j9pnxaF5FufLh1bWTyn6MTzEweAac48SV7Fsp2D5J07D3tqH/Haghbjo5RyyNllpITIw5bKxgBC8soA+XnqWb0O4gYZUgZbKB7MjfaH478EKcdz9NtkcaiLtOMPb9m8f8Au1atdE1hErCCx+Dkd/eEGSz3Q1wlgqYvR6+nIbUU5dnVzuc0+0w7wfI4IIEmq7cmyCOK70ozV0eyVjd80XtNPvHEKegmjnhjmicHRyNDmuHaCMhBkREQEREBERAREQEREBERAREQCq5VfpN2Gt1Q4uOe4bArEVWqYk1jye2IEoM9wuLLNZ6m4yN13uIZEzOC95Oq1o8SQt+zUHoNE1krg+oedeokx13nf5dgHYAAoXSmJktLYYnjLTdKZ2O/Dsj3K1BAREQfCo24M1IJ42jILDIwdxG8fn5qTWtVjpQ57XEHw1XII+1SCRsZI6MzMEFNGfkaWooSc+h1D4m8GdZo8g4DyWG07I6cdzj7ys9pP65vDOwSxu+1n+EEwiIgIiICIiAiIgIiICIiAiIgFValP6W/+S1WgqqU5/S3/wAlqD3pKfk9H+Nzg96tIVT0oOGaN8brB+atYQfUREBa9Z1oP5h/pctha1Zvg/mH+lyCHtJ6FP8AXPvKz2j5+vfB8X9C1bQejT/XPvK2LMf1/feEkX9CCcREQEREBERAREQEREBERAREQQdDcJ6qmbLJJqHG3VAwtWA2+aZ3MTkyY1TvXmz/ADcPqlRFjP6wf9ZBZam1NqhTGoL3imkE0JJ6jxuP/wBWyBIdhrXj7vwW2/8AYDwUNN1zuQSXMSndXy/Y34KPrKe4tlIiukrRj6DPgsQUZWk+l7+xBvGG852XiT/ts/tXiShv0mCLpI7By35Jmw4x9His1t7FPwdRBSfVV9piOauD26pyOgzYfMLRm9e2+Soqm3J7XzEGV2ozpkDA9nu7ld6va4qt6Q/ubvFBOaKS1c1uMldVvqZHOzrPa1uBjcNUBTShdE/mtvl7lNICIiAiIgIiICIiAiIgIiFBV7P83/6Soex/OD/rKC0S5RrfcLrJYnU8lPMBI1kj3Atkc07hxxk+Sk6Cuipbg7JLiXd2FRl5OLD/AHOkq0tb46K79h5KFm65UbpFpm2y2d9cbfNVRRkCRsTgC1p2a23szhUxvKvRznPqupbnsL2r3ByMeevfHO4LUms6l0JRlb+9+S8aLXyDSWlmlphzL4XAPiftIB3HZ2H8lr3itjpa4seSXAdgUb8nFSdWl7FLT8Tlt7FYIOouS3rlHp9GaiJlRbKieKVusyWNwAJB2jb2hYI+Xq1tbj1LWn/cZ8VdS8Xr2r8RmNTqXU6vrFVvSH90d4repr5TXW3U1wo3B9PUsD43cO7xB2eSh9K6ttNbXSv2gnYAs08/jxPWbe0ox3mN6WbRP5rb5e5TSpfJjfm3u310YpZKd9HOInCQg63RzkcFdFrj2gIiICIiAiIgIiICIiAiL4UH4vrp5Ka+1E8DzHNHVPex7TtaQ84K7DoxeI75TwVzBqvfslZ9F43j8xwK47pBBJT3qujmaWvE7zjG8axwfAqd5O70LVe44KiQilqnBjs7mvz0XcO4/wCFg8jg/bBPX7C7DfpeNu+CCKqpZKeoYJIZWFj2OGQ5pGCFxW+WWWwXue3yBxjadaB5268Z3Hx7DxC7dS7goXlB0f8AW9mFZTsLqyhBewMGXPZvc3HadmRxHFfP+G5M4cvS3yf+tfJp2jaiaHXp1hvENXk8w46lQwe0w/A4PkrxpK9slxEjHBzHNDmuByCDtBC5fAdgIVjsV19IcLfO8c5C3MWTtczu8vzXd8hg7V/SPsMuG2p0kb/YmaQWSaj2CcdOBx9l43eR3ea4fIx8b3RyNcx7SWua4YLSN4IX6Kt+8LnXK9o0aSsjvtK35CrIZOAOrLg4PmB9o4rJ4zlRW/42n78Sz0/2G3yO6TmN79HqyT5N5MtIT2O9pvnvHgV0HTo/qMZ3ZX5xpqiSkqIaiB+pNC8SRvHY4HIP2hd1rL/DpJoLTXGLDXu6E0YPUkG8fmOBCeS43XJXLX5M+0sF91msr3yd08UdlE7GASTBvOEduBgK1qscn38Owqzrrcad4oZ8n9SIiK9AREQEREBERAREQF8O5fUQfnnlJ0V9M0Yg0ipIyZ6V7o6kN9qLWOHf6SfsPBclG9fp+g0dp6i2SRvqarmpGuLoudOqc5yMKq2zk80dnq3RSUhLQ76RVWGt6V62e21M7hucmGkJvtjbHUSB1dSYjm73j2X44gY8QVf6ccFEW/k20ftZM9ujnppXMw50UrhkdxXp9iaxx1a6uHDniuNl8PM5pvjmIiWmORHXUuc6c2D1Je3PgYRSVZMsWzY056TfInPgeCod1rZbbcqWsg/aQu1gO/sI8xkLvFdoxS3CJsNbUVU0bXazWvlJwVXrhyf2F9TqSQOeANmXkrs4q2ikVye2aZ97hk0frIbjRw1dM4OimbrDh3g8Ru8lYa20017s9Tbq1gdDUMLTs6p7COIOD5LSsuhVrpIuZpH1MMWdbVZK4DKsUGidIGgtq60eExXFyeJyzk747a9+mj9omNS/KV8tlTZbtVW2tbqz0z9R3HuI4EYPmpPRa9yW909E959Eq8BzSdjXjqu/HB/wv0BeuTmw3KqNRcI5aiYNDeckkJOBuCrV25ONG6Wnc+KjIIPa4rt2p3x9bs8Tqdwv/J//AA9D4D3KzKs6B0EdBZ9SJ8rmuIID362rs3BWZMVOlIq9tO52IiKxEREQEREBERAREQEKIgrjbNdYIeZo62jYzaMyU7nHH3gFH02it6ppTJFdqPWJztpD/crmmEFeNBpMRj1zQgcKI/3LVfYdIHnJvdNnhR/8la0QVM6O34jHr+MfVox8VjOil1c7XkvjXP7/AEYfFXDCIKvDo/eYepeovOlHxW2yh0gYMC8UpHGj/wCSnUQQD7bfXnpXSkP/AEh/uWnV6OXWqjLJbhSFp7qcj/yVrTCCOsdBLbqPmJ5GSOB6zAQMeBUiiICIiAiIgIiIP//Z"/>
          <p:cNvSpPr>
            <a:spLocks noChangeAspect="1" noChangeArrowheads="1"/>
          </p:cNvSpPr>
          <p:nvPr/>
        </p:nvSpPr>
        <p:spPr bwMode="auto">
          <a:xfrm>
            <a:off x="63500" y="-723900"/>
            <a:ext cx="1409700" cy="1498600"/>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grpSp>
        <p:nvGrpSpPr>
          <p:cNvPr id="7" name="群組 66"/>
          <p:cNvGrpSpPr/>
          <p:nvPr/>
        </p:nvGrpSpPr>
        <p:grpSpPr>
          <a:xfrm>
            <a:off x="7452320" y="1268760"/>
            <a:ext cx="1440160" cy="768085"/>
            <a:chOff x="4932040" y="2571750"/>
            <a:chExt cx="1440160" cy="576064"/>
          </a:xfrm>
        </p:grpSpPr>
        <p:sp>
          <p:nvSpPr>
            <p:cNvPr id="64" name="五邊形 63"/>
            <p:cNvSpPr/>
            <p:nvPr/>
          </p:nvSpPr>
          <p:spPr>
            <a:xfrm rot="10800000">
              <a:off x="4932040" y="2571750"/>
              <a:ext cx="1440160" cy="576064"/>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5" name="Picture 18" descr="Silver Padlock – Free PSD"/>
            <p:cNvPicPr>
              <a:picLocks noChangeAspect="1" noChangeArrowheads="1"/>
            </p:cNvPicPr>
            <p:nvPr/>
          </p:nvPicPr>
          <p:blipFill>
            <a:blip r:embed="rId9" cstate="print"/>
            <a:srcRect l="23547" t="3301" r="21922"/>
            <a:stretch>
              <a:fillRect/>
            </a:stretch>
          </p:blipFill>
          <p:spPr bwMode="auto">
            <a:xfrm>
              <a:off x="5868144" y="2651759"/>
              <a:ext cx="432048" cy="384043"/>
            </a:xfrm>
            <a:prstGeom prst="rect">
              <a:avLst/>
            </a:prstGeom>
            <a:ln>
              <a:noFill/>
            </a:ln>
            <a:effectLst>
              <a:outerShdw blurRad="292100" dist="139700" dir="2700000" algn="tl" rotWithShape="0">
                <a:srgbClr val="333333">
                  <a:alpha val="65000"/>
                </a:srgbClr>
              </a:outerShdw>
            </a:effectLst>
          </p:spPr>
        </p:pic>
        <p:sp>
          <p:nvSpPr>
            <p:cNvPr id="66" name="文字方塊 65"/>
            <p:cNvSpPr txBox="1"/>
            <p:nvPr/>
          </p:nvSpPr>
          <p:spPr>
            <a:xfrm>
              <a:off x="5220072" y="2715766"/>
              <a:ext cx="605807" cy="207749"/>
            </a:xfrm>
            <a:prstGeom prst="rect">
              <a:avLst/>
            </a:prstGeom>
            <a:noFill/>
          </p:spPr>
          <p:txBody>
            <a:bodyPr wrap="none" rtlCol="0">
              <a:spAutoFit/>
            </a:bodyPr>
            <a:lstStyle/>
            <a:p>
              <a:r>
                <a:rPr lang="en-US" altLang="zh-TW" sz="1200" dirty="0" smtClean="0"/>
                <a:t>Secure</a:t>
              </a:r>
              <a:endParaRPr lang="zh-TW" altLang="en-US" sz="1200" dirty="0"/>
            </a:p>
          </p:txBody>
        </p:sp>
      </p:grpSp>
      <p:grpSp>
        <p:nvGrpSpPr>
          <p:cNvPr id="8" name="群組 77"/>
          <p:cNvGrpSpPr/>
          <p:nvPr/>
        </p:nvGrpSpPr>
        <p:grpSpPr>
          <a:xfrm>
            <a:off x="7452320" y="2420888"/>
            <a:ext cx="1440160" cy="768085"/>
            <a:chOff x="7452320" y="1419622"/>
            <a:chExt cx="1440160" cy="576064"/>
          </a:xfrm>
        </p:grpSpPr>
        <p:pic>
          <p:nvPicPr>
            <p:cNvPr id="5122" name="Picture 2" descr="http://t3.gstatic.com/images?q=tbn:ANd9GcRyVRh3uCYSxyNnnNOmmR6VYw_8lZOkefOI8SLmbPCTg7huU2aP"/>
            <p:cNvPicPr>
              <a:picLocks noChangeAspect="1" noChangeArrowheads="1"/>
            </p:cNvPicPr>
            <p:nvPr/>
          </p:nvPicPr>
          <p:blipFill>
            <a:blip r:embed="rId10" cstate="print"/>
            <a:srcRect/>
            <a:stretch>
              <a:fillRect/>
            </a:stretch>
          </p:blipFill>
          <p:spPr bwMode="auto">
            <a:xfrm>
              <a:off x="8384187" y="1491630"/>
              <a:ext cx="457463" cy="432048"/>
            </a:xfrm>
            <a:prstGeom prst="rect">
              <a:avLst/>
            </a:prstGeom>
            <a:ln>
              <a:noFill/>
            </a:ln>
            <a:effectLst>
              <a:outerShdw blurRad="292100" dist="139700" dir="2700000" algn="tl" rotWithShape="0">
                <a:srgbClr val="333333">
                  <a:alpha val="65000"/>
                </a:srgbClr>
              </a:outerShdw>
            </a:effectLst>
          </p:spPr>
        </p:pic>
        <p:sp>
          <p:nvSpPr>
            <p:cNvPr id="52" name="文字方塊 51"/>
            <p:cNvSpPr txBox="1"/>
            <p:nvPr/>
          </p:nvSpPr>
          <p:spPr>
            <a:xfrm>
              <a:off x="7747029" y="1543893"/>
              <a:ext cx="569387" cy="207749"/>
            </a:xfrm>
            <a:prstGeom prst="rect">
              <a:avLst/>
            </a:prstGeom>
            <a:noFill/>
          </p:spPr>
          <p:txBody>
            <a:bodyPr wrap="none" rtlCol="0">
              <a:spAutoFit/>
            </a:bodyPr>
            <a:lstStyle/>
            <a:p>
              <a:r>
                <a:rPr lang="en-US" altLang="zh-TW" sz="1200" dirty="0" smtClean="0"/>
                <a:t>Speed</a:t>
              </a:r>
              <a:endParaRPr lang="zh-TW" altLang="en-US" sz="1200" dirty="0"/>
            </a:p>
          </p:txBody>
        </p:sp>
        <p:sp>
          <p:nvSpPr>
            <p:cNvPr id="69" name="五邊形 68"/>
            <p:cNvSpPr/>
            <p:nvPr/>
          </p:nvSpPr>
          <p:spPr>
            <a:xfrm rot="10800000">
              <a:off x="7452320" y="1419622"/>
              <a:ext cx="1440160" cy="576064"/>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75"/>
          <p:cNvGrpSpPr/>
          <p:nvPr/>
        </p:nvGrpSpPr>
        <p:grpSpPr>
          <a:xfrm>
            <a:off x="7452320" y="3573017"/>
            <a:ext cx="1440160" cy="768087"/>
            <a:chOff x="2771800" y="2787773"/>
            <a:chExt cx="1440160" cy="576065"/>
          </a:xfrm>
        </p:grpSpPr>
        <p:pic>
          <p:nvPicPr>
            <p:cNvPr id="5139" name="Picture 19" descr="Toyota reliability logo"/>
            <p:cNvPicPr>
              <a:picLocks noChangeAspect="1" noChangeArrowheads="1"/>
            </p:cNvPicPr>
            <p:nvPr/>
          </p:nvPicPr>
          <p:blipFill>
            <a:blip r:embed="rId11" cstate="print">
              <a:clrChange>
                <a:clrFrom>
                  <a:srgbClr val="F5F2EB"/>
                </a:clrFrom>
                <a:clrTo>
                  <a:srgbClr val="F5F2EB">
                    <a:alpha val="0"/>
                  </a:srgbClr>
                </a:clrTo>
              </a:clrChange>
            </a:blip>
            <a:srcRect l="9091" r="9091" b="22727"/>
            <a:stretch>
              <a:fillRect/>
            </a:stretch>
          </p:blipFill>
          <p:spPr bwMode="auto">
            <a:xfrm>
              <a:off x="3602008" y="2787773"/>
              <a:ext cx="609951" cy="576065"/>
            </a:xfrm>
            <a:prstGeom prst="rect">
              <a:avLst/>
            </a:prstGeom>
            <a:ln>
              <a:noFill/>
            </a:ln>
            <a:effectLst>
              <a:outerShdw blurRad="292100" dist="139700" dir="2700000" algn="tl" rotWithShape="0">
                <a:srgbClr val="333333">
                  <a:alpha val="65000"/>
                </a:srgbClr>
              </a:outerShdw>
            </a:effectLst>
          </p:spPr>
        </p:pic>
        <p:sp>
          <p:nvSpPr>
            <p:cNvPr id="72" name="五邊形 71"/>
            <p:cNvSpPr/>
            <p:nvPr/>
          </p:nvSpPr>
          <p:spPr>
            <a:xfrm rot="10800000">
              <a:off x="2771800" y="2787774"/>
              <a:ext cx="1440160" cy="576064"/>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文字方塊 73"/>
            <p:cNvSpPr txBox="1"/>
            <p:nvPr/>
          </p:nvSpPr>
          <p:spPr>
            <a:xfrm>
              <a:off x="3059832" y="2931790"/>
              <a:ext cx="678904" cy="207749"/>
            </a:xfrm>
            <a:prstGeom prst="rect">
              <a:avLst/>
            </a:prstGeom>
            <a:noFill/>
          </p:spPr>
          <p:txBody>
            <a:bodyPr wrap="none" rtlCol="0">
              <a:spAutoFit/>
            </a:bodyPr>
            <a:lstStyle/>
            <a:p>
              <a:r>
                <a:rPr lang="en-US" altLang="zh-TW" sz="1200" dirty="0" smtClean="0"/>
                <a:t>Reliable</a:t>
              </a:r>
              <a:endParaRPr lang="zh-TW" altLang="en-US" sz="1200" dirty="0"/>
            </a:p>
          </p:txBody>
        </p:sp>
      </p:grpSp>
      <p:grpSp>
        <p:nvGrpSpPr>
          <p:cNvPr id="11" name="群組 81"/>
          <p:cNvGrpSpPr/>
          <p:nvPr/>
        </p:nvGrpSpPr>
        <p:grpSpPr>
          <a:xfrm>
            <a:off x="-324544" y="69248"/>
            <a:ext cx="1890533" cy="1601927"/>
            <a:chOff x="21466" y="-71542"/>
            <a:chExt cx="1616531" cy="1201445"/>
          </a:xfrm>
        </p:grpSpPr>
        <p:sp>
          <p:nvSpPr>
            <p:cNvPr id="80" name="爆炸 1 79"/>
            <p:cNvSpPr/>
            <p:nvPr/>
          </p:nvSpPr>
          <p:spPr>
            <a:xfrm rot="19562863">
              <a:off x="21466" y="-71542"/>
              <a:ext cx="1616531" cy="1201445"/>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文字方塊 78"/>
            <p:cNvSpPr txBox="1"/>
            <p:nvPr/>
          </p:nvSpPr>
          <p:spPr>
            <a:xfrm rot="20618606">
              <a:off x="352884" y="378259"/>
              <a:ext cx="1033222" cy="276999"/>
            </a:xfrm>
            <a:prstGeom prst="rect">
              <a:avLst/>
            </a:prstGeom>
            <a:noFill/>
          </p:spPr>
          <p:txBody>
            <a:bodyPr wrap="square" rtlCol="0">
              <a:spAutoFit/>
            </a:bodyPr>
            <a:lstStyle/>
            <a:p>
              <a:r>
                <a:rPr lang="en-US" altLang="zh-TW" b="1" dirty="0" smtClean="0">
                  <a:solidFill>
                    <a:srgbClr val="FFFFFF"/>
                  </a:solidFill>
                </a:rPr>
                <a:t>Innovative</a:t>
              </a:r>
              <a:endParaRPr lang="zh-TW" altLang="en-US" b="1" dirty="0">
                <a:solidFill>
                  <a:srgbClr val="FFFFFF"/>
                </a:solidFill>
              </a:endParaRPr>
            </a:p>
          </p:txBody>
        </p:sp>
      </p:gr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4 Gigabit LAN Ports Support</a:t>
            </a:r>
            <a:endParaRPr lang="zh-TW" altLang="en-US" dirty="0"/>
          </a:p>
        </p:txBody>
      </p:sp>
      <p:sp>
        <p:nvSpPr>
          <p:cNvPr id="3" name="內容版面配置區 2"/>
          <p:cNvSpPr>
            <a:spLocks noGrp="1"/>
          </p:cNvSpPr>
          <p:nvPr>
            <p:ph idx="4294967295"/>
          </p:nvPr>
        </p:nvSpPr>
        <p:spPr>
          <a:xfrm>
            <a:off x="2195736" y="1604963"/>
            <a:ext cx="6562725" cy="4800600"/>
          </a:xfrm>
        </p:spPr>
        <p:txBody>
          <a:bodyPr>
            <a:normAutofit fontScale="92500" lnSpcReduction="10000"/>
          </a:bodyPr>
          <a:lstStyle/>
          <a:p>
            <a:pPr>
              <a:buNone/>
            </a:pPr>
            <a:r>
              <a:rPr lang="en-US" altLang="zh-TW" sz="2600" b="1" u="sng" dirty="0" smtClean="0"/>
              <a:t>Failover</a:t>
            </a:r>
            <a:r>
              <a:rPr lang="en-US" altLang="zh-TW" sz="2400" b="1" dirty="0" smtClean="0"/>
              <a:t>: </a:t>
            </a:r>
            <a:r>
              <a:rPr lang="en-US" altLang="zh-TW" sz="2400" dirty="0" smtClean="0"/>
              <a:t>Failover allows the VioStor NVR to sustain the failure of one network port to provide continuous services. (ex: LAN1&amp; LAN2 </a:t>
            </a:r>
            <a:r>
              <a:rPr lang="en-US" altLang="zh-TW" sz="2400" dirty="0" err="1" smtClean="0"/>
              <a:t>trunking</a:t>
            </a:r>
            <a:r>
              <a:rPr lang="en-US" altLang="zh-TW" sz="2400" dirty="0" smtClean="0"/>
              <a:t> + LAN3&amp; LAN4 </a:t>
            </a:r>
            <a:r>
              <a:rPr lang="en-US" altLang="zh-TW" sz="2400" dirty="0" err="1" smtClean="0"/>
              <a:t>trunking</a:t>
            </a:r>
            <a:r>
              <a:rPr lang="en-US" altLang="zh-TW" sz="2400" dirty="0" smtClean="0"/>
              <a:t>)</a:t>
            </a:r>
          </a:p>
          <a:p>
            <a:pPr>
              <a:buNone/>
            </a:pPr>
            <a:endParaRPr lang="en-US" altLang="zh-TW" sz="2400" dirty="0" smtClean="0"/>
          </a:p>
          <a:p>
            <a:pPr>
              <a:buNone/>
            </a:pPr>
            <a:r>
              <a:rPr lang="en-US" altLang="zh-TW" sz="2600" b="1" u="sng" dirty="0" smtClean="0"/>
              <a:t>Loading balance</a:t>
            </a:r>
            <a:r>
              <a:rPr lang="en-US" altLang="zh-TW" sz="2600" dirty="0" smtClean="0"/>
              <a:t>: </a:t>
            </a:r>
            <a:r>
              <a:rPr lang="en-US" altLang="zh-TW" sz="2400" dirty="0" smtClean="0"/>
              <a:t>Bandwidth aggregation is supported to boost the file transfer speed. 2 Gigabit LAN Ports </a:t>
            </a:r>
            <a:r>
              <a:rPr lang="en-US" altLang="zh-TW" sz="2400" dirty="0" err="1" smtClean="0"/>
              <a:t>trunking</a:t>
            </a:r>
            <a:r>
              <a:rPr lang="en-US" altLang="zh-TW" sz="2400" dirty="0" smtClean="0"/>
              <a:t> into one wider bandwidth.  </a:t>
            </a:r>
            <a:r>
              <a:rPr lang="en-US" altLang="zh-TW" sz="2200" dirty="0" smtClean="0"/>
              <a:t>(works with managed Ethernet switch with 802.3ad configuration) </a:t>
            </a:r>
          </a:p>
          <a:p>
            <a:pPr>
              <a:buNone/>
            </a:pPr>
            <a:endParaRPr lang="en-US" altLang="zh-TW" sz="2200" dirty="0" smtClean="0"/>
          </a:p>
          <a:p>
            <a:pPr>
              <a:buNone/>
            </a:pPr>
            <a:r>
              <a:rPr lang="en-US" altLang="zh-TW" sz="2600" b="1" u="sng" dirty="0" smtClean="0"/>
              <a:t>Multi-IP Settings</a:t>
            </a:r>
            <a:r>
              <a:rPr lang="en-US" altLang="zh-TW" sz="2600" dirty="0" smtClean="0"/>
              <a:t>: </a:t>
            </a:r>
            <a:r>
              <a:rPr lang="en-US" altLang="zh-TW" sz="2400" dirty="0" smtClean="0"/>
              <a:t>4 IP settings can be configured on the NVR to allow network access from 4 different subnet!</a:t>
            </a:r>
            <a:endParaRPr lang="zh-TW" altLang="en-US" sz="2400" dirty="0"/>
          </a:p>
        </p:txBody>
      </p:sp>
      <p:grpSp>
        <p:nvGrpSpPr>
          <p:cNvPr id="4" name="群組 11"/>
          <p:cNvGrpSpPr/>
          <p:nvPr/>
        </p:nvGrpSpPr>
        <p:grpSpPr>
          <a:xfrm>
            <a:off x="539552" y="1892831"/>
            <a:ext cx="1440160" cy="768085"/>
            <a:chOff x="7452320" y="843558"/>
            <a:chExt cx="1440160" cy="576064"/>
          </a:xfrm>
        </p:grpSpPr>
        <p:sp>
          <p:nvSpPr>
            <p:cNvPr id="9" name="五邊形 8"/>
            <p:cNvSpPr/>
            <p:nvPr/>
          </p:nvSpPr>
          <p:spPr>
            <a:xfrm>
              <a:off x="7452320" y="843558"/>
              <a:ext cx="1440160" cy="576064"/>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Picture 18" descr="Silver Padlock – Free PSD"/>
            <p:cNvPicPr>
              <a:picLocks noChangeAspect="1" noChangeArrowheads="1"/>
            </p:cNvPicPr>
            <p:nvPr/>
          </p:nvPicPr>
          <p:blipFill>
            <a:blip r:embed="rId2" cstate="print"/>
            <a:srcRect l="23547" t="3301" r="21922"/>
            <a:stretch>
              <a:fillRect/>
            </a:stretch>
          </p:blipFill>
          <p:spPr bwMode="auto">
            <a:xfrm>
              <a:off x="7524328" y="915566"/>
              <a:ext cx="432048" cy="3840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文字方塊 10"/>
            <p:cNvSpPr txBox="1"/>
            <p:nvPr/>
          </p:nvSpPr>
          <p:spPr>
            <a:xfrm>
              <a:off x="7956376" y="987574"/>
              <a:ext cx="747833" cy="253916"/>
            </a:xfrm>
            <a:prstGeom prst="rect">
              <a:avLst/>
            </a:prstGeom>
            <a:noFill/>
          </p:spPr>
          <p:txBody>
            <a:bodyPr wrap="none" rtlCol="0">
              <a:spAutoFit/>
            </a:bodyPr>
            <a:lstStyle/>
            <a:p>
              <a:r>
                <a:rPr lang="en-US" altLang="zh-TW" sz="1600" dirty="0" smtClean="0"/>
                <a:t>Secure</a:t>
              </a:r>
              <a:endParaRPr lang="zh-TW" altLang="en-US" sz="1600" dirty="0"/>
            </a:p>
          </p:txBody>
        </p:sp>
      </p:grpSp>
      <p:grpSp>
        <p:nvGrpSpPr>
          <p:cNvPr id="5" name="群組 20"/>
          <p:cNvGrpSpPr/>
          <p:nvPr/>
        </p:nvGrpSpPr>
        <p:grpSpPr>
          <a:xfrm>
            <a:off x="539552" y="3621023"/>
            <a:ext cx="1440160" cy="768085"/>
            <a:chOff x="539552" y="2283718"/>
            <a:chExt cx="1440160" cy="576064"/>
          </a:xfrm>
        </p:grpSpPr>
        <p:pic>
          <p:nvPicPr>
            <p:cNvPr id="14" name="Picture 2" descr="http://t3.gstatic.com/images?q=tbn:ANd9GcRyVRh3uCYSxyNnnNOmmR6VYw_8lZOkefOI8SLmbPCTg7huU2aP"/>
            <p:cNvPicPr>
              <a:picLocks noChangeAspect="1" noChangeArrowheads="1"/>
            </p:cNvPicPr>
            <p:nvPr/>
          </p:nvPicPr>
          <p:blipFill>
            <a:blip r:embed="rId3" cstate="print"/>
            <a:srcRect/>
            <a:stretch>
              <a:fillRect/>
            </a:stretch>
          </p:blipFill>
          <p:spPr bwMode="auto">
            <a:xfrm>
              <a:off x="586145" y="2355726"/>
              <a:ext cx="457463" cy="432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文字方塊 14"/>
            <p:cNvSpPr txBox="1"/>
            <p:nvPr/>
          </p:nvSpPr>
          <p:spPr>
            <a:xfrm>
              <a:off x="1043608" y="2407989"/>
              <a:ext cx="699230" cy="253916"/>
            </a:xfrm>
            <a:prstGeom prst="rect">
              <a:avLst/>
            </a:prstGeom>
            <a:noFill/>
          </p:spPr>
          <p:txBody>
            <a:bodyPr wrap="none" rtlCol="0">
              <a:spAutoFit/>
            </a:bodyPr>
            <a:lstStyle/>
            <a:p>
              <a:r>
                <a:rPr lang="en-US" altLang="zh-TW" sz="1600" dirty="0" smtClean="0"/>
                <a:t>Speed</a:t>
              </a:r>
              <a:endParaRPr lang="zh-TW" altLang="en-US" sz="1600" dirty="0"/>
            </a:p>
          </p:txBody>
        </p:sp>
        <p:sp>
          <p:nvSpPr>
            <p:cNvPr id="16" name="五邊形 15"/>
            <p:cNvSpPr/>
            <p:nvPr/>
          </p:nvSpPr>
          <p:spPr>
            <a:xfrm>
              <a:off x="539552" y="2283718"/>
              <a:ext cx="1440160" cy="576064"/>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 name="群組 21"/>
          <p:cNvGrpSpPr/>
          <p:nvPr/>
        </p:nvGrpSpPr>
        <p:grpSpPr>
          <a:xfrm>
            <a:off x="539552" y="5349214"/>
            <a:ext cx="1440160" cy="768087"/>
            <a:chOff x="539552" y="3363838"/>
            <a:chExt cx="1440160" cy="576065"/>
          </a:xfrm>
        </p:grpSpPr>
        <p:pic>
          <p:nvPicPr>
            <p:cNvPr id="18" name="Picture 19" descr="Toyota reliability logo"/>
            <p:cNvPicPr>
              <a:picLocks noChangeAspect="1" noChangeArrowheads="1"/>
            </p:cNvPicPr>
            <p:nvPr/>
          </p:nvPicPr>
          <p:blipFill>
            <a:blip r:embed="rId4" cstate="print">
              <a:clrChange>
                <a:clrFrom>
                  <a:srgbClr val="F5F2EB"/>
                </a:clrFrom>
                <a:clrTo>
                  <a:srgbClr val="F5F2EB">
                    <a:alpha val="0"/>
                  </a:srgbClr>
                </a:clrTo>
              </a:clrChange>
            </a:blip>
            <a:srcRect l="9091" r="9091" b="22727"/>
            <a:stretch>
              <a:fillRect/>
            </a:stretch>
          </p:blipFill>
          <p:spPr bwMode="auto">
            <a:xfrm>
              <a:off x="539552" y="3363838"/>
              <a:ext cx="609951" cy="576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五邊形 18"/>
            <p:cNvSpPr/>
            <p:nvPr/>
          </p:nvSpPr>
          <p:spPr>
            <a:xfrm>
              <a:off x="539552" y="3363839"/>
              <a:ext cx="1440160" cy="576064"/>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1043608" y="3457332"/>
              <a:ext cx="843116" cy="253915"/>
            </a:xfrm>
            <a:prstGeom prst="rect">
              <a:avLst/>
            </a:prstGeom>
            <a:noFill/>
          </p:spPr>
          <p:txBody>
            <a:bodyPr wrap="none" rtlCol="0">
              <a:spAutoFit/>
            </a:bodyPr>
            <a:lstStyle/>
            <a:p>
              <a:r>
                <a:rPr lang="en-US" altLang="zh-TW" sz="1600" dirty="0" smtClean="0"/>
                <a:t>Reliable</a:t>
              </a:r>
              <a:endParaRPr lang="zh-TW" altLang="en-US" sz="1600" dirty="0"/>
            </a:p>
          </p:txBody>
        </p:sp>
      </p:gr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err="1" smtClean="0"/>
              <a:t>VioStor</a:t>
            </a:r>
            <a:r>
              <a:rPr lang="en-US" altLang="zh-TW" dirty="0" smtClean="0"/>
              <a:t> NVR FW </a:t>
            </a:r>
            <a:r>
              <a:rPr lang="en-US" altLang="zh-TW" dirty="0" smtClean="0"/>
              <a:t>v4.1.1</a:t>
            </a:r>
            <a:endParaRPr lang="zh-TW" altLang="en-US" dirty="0"/>
          </a:p>
        </p:txBody>
      </p:sp>
      <p:sp>
        <p:nvSpPr>
          <p:cNvPr id="5" name="副標題 4"/>
          <p:cNvSpPr>
            <a:spLocks noGrp="1"/>
          </p:cNvSpPr>
          <p:nvPr>
            <p:ph type="subTitle" idx="1"/>
          </p:nvPr>
        </p:nvSpPr>
        <p:spPr/>
        <p:txBody>
          <a:bodyPr/>
          <a:lstStyle/>
          <a:p>
            <a:r>
              <a:rPr lang="en-US" altLang="zh-TW" dirty="0" smtClean="0"/>
              <a:t>Features Highlight</a:t>
            </a:r>
            <a:endParaRPr lang="zh-TW" altLang="en-US" dirty="0"/>
          </a:p>
        </p:txBody>
      </p:sp>
    </p:spTree>
  </p:cSld>
  <p:clrMapOvr>
    <a:masterClrMapping/>
  </p:clrMapOvr>
  <p:transition>
    <p:pull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NVR</a:t>
            </a:r>
            <a:r>
              <a:rPr lang="zh-TW" altLang="en-US" dirty="0" smtClean="0"/>
              <a:t> </a:t>
            </a:r>
            <a:r>
              <a:rPr lang="en-US" altLang="zh-TW" dirty="0" smtClean="0"/>
              <a:t>FW</a:t>
            </a:r>
            <a:r>
              <a:rPr lang="zh-TW" altLang="en-US" dirty="0" smtClean="0"/>
              <a:t> </a:t>
            </a:r>
            <a:r>
              <a:rPr lang="en-US" altLang="zh-TW" dirty="0" smtClean="0"/>
              <a:t>v4.1.1 Features Highlight</a:t>
            </a:r>
            <a:endParaRPr lang="zh-TW" altLang="en-US" dirty="0"/>
          </a:p>
        </p:txBody>
      </p:sp>
      <p:sp>
        <p:nvSpPr>
          <p:cNvPr id="3" name="內容版面配置區 2"/>
          <p:cNvSpPr>
            <a:spLocks noGrp="1"/>
          </p:cNvSpPr>
          <p:nvPr>
            <p:ph idx="1"/>
          </p:nvPr>
        </p:nvSpPr>
        <p:spPr/>
        <p:txBody>
          <a:bodyPr/>
          <a:lstStyle/>
          <a:p>
            <a:r>
              <a:rPr lang="en-US" altLang="zh-TW" dirty="0" smtClean="0"/>
              <a:t>Surveillance </a:t>
            </a:r>
            <a:r>
              <a:rPr lang="en-US" altLang="zh-TW" dirty="0" smtClean="0"/>
              <a:t>s</a:t>
            </a:r>
            <a:r>
              <a:rPr lang="en-US" altLang="zh-TW" dirty="0" smtClean="0"/>
              <a:t>torage expansion</a:t>
            </a:r>
            <a:br>
              <a:rPr lang="en-US" altLang="zh-TW" dirty="0" smtClean="0"/>
            </a:br>
            <a:r>
              <a:rPr lang="en-US" altLang="zh-TW" dirty="0" smtClean="0"/>
              <a:t>NVR + NAS for long-term recording</a:t>
            </a:r>
          </a:p>
          <a:p>
            <a:r>
              <a:rPr lang="en-US" altLang="zh-TW" dirty="0" smtClean="0"/>
              <a:t>User defined multi-stream</a:t>
            </a:r>
            <a:r>
              <a:rPr lang="en-US" altLang="zh-TW" dirty="0" smtClean="0"/>
              <a:t/>
            </a:r>
            <a:br>
              <a:rPr lang="en-US" altLang="zh-TW" dirty="0" smtClean="0"/>
            </a:br>
            <a:r>
              <a:rPr lang="en-US" altLang="zh-TW" dirty="0" smtClean="0"/>
              <a:t>Configurable stream </a:t>
            </a:r>
            <a:r>
              <a:rPr lang="en-US" altLang="zh-TW" dirty="0" smtClean="0"/>
              <a:t>profile</a:t>
            </a:r>
          </a:p>
          <a:p>
            <a:r>
              <a:rPr lang="en-US" altLang="zh-TW" dirty="0" smtClean="0"/>
              <a:t>Smart recording</a:t>
            </a:r>
            <a:br>
              <a:rPr lang="en-US" altLang="zh-TW" dirty="0" smtClean="0"/>
            </a:br>
            <a:r>
              <a:rPr lang="en-US" altLang="zh-TW" dirty="0" smtClean="0"/>
              <a:t>Save HDD c</a:t>
            </a:r>
            <a:r>
              <a:rPr lang="en-US" altLang="zh-TW" dirty="0" smtClean="0"/>
              <a:t>ost and boost alarm recording</a:t>
            </a:r>
          </a:p>
          <a:p>
            <a:r>
              <a:rPr lang="en-US" altLang="zh-TW" dirty="0" smtClean="0"/>
              <a:t>Edge recording</a:t>
            </a:r>
            <a:br>
              <a:rPr lang="en-US" altLang="zh-TW" dirty="0" smtClean="0"/>
            </a:br>
            <a:r>
              <a:rPr lang="en-US" altLang="zh-TW" dirty="0" smtClean="0"/>
              <a:t>Seamless recording</a:t>
            </a:r>
          </a:p>
          <a:p>
            <a:r>
              <a:rPr lang="en-US" altLang="zh-TW" dirty="0" smtClean="0"/>
              <a:t>Two-way audio</a:t>
            </a:r>
          </a:p>
          <a:p>
            <a:r>
              <a:rPr lang="en-US" altLang="zh-TW" dirty="0" smtClean="0"/>
              <a:t>Upgraded local display performance</a:t>
            </a:r>
            <a:endParaRPr lang="zh-TW"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68316" y="1412778"/>
            <a:ext cx="8351837" cy="433388"/>
          </a:xfrm>
          <a:prstGeom prst="rect">
            <a:avLst/>
          </a:prstGeom>
          <a:gradFill flip="none" rotWithShape="1">
            <a:gsLst>
              <a:gs pos="0">
                <a:schemeClr val="accent1">
                  <a:tint val="66000"/>
                  <a:satMod val="160000"/>
                  <a:alpha val="25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
        <p:nvSpPr>
          <p:cNvPr id="44035" name="標題 1"/>
          <p:cNvSpPr>
            <a:spLocks noGrp="1"/>
          </p:cNvSpPr>
          <p:nvPr>
            <p:ph type="title"/>
          </p:nvPr>
        </p:nvSpPr>
        <p:spPr/>
        <p:txBody>
          <a:bodyPr/>
          <a:lstStyle/>
          <a:p>
            <a:r>
              <a:rPr lang="en-US" altLang="zh-TW" smtClean="0"/>
              <a:t>Agenda</a:t>
            </a:r>
          </a:p>
        </p:txBody>
      </p:sp>
      <p:sp>
        <p:nvSpPr>
          <p:cNvPr id="44036" name="內容版面配置區 2"/>
          <p:cNvSpPr>
            <a:spLocks noGrp="1"/>
          </p:cNvSpPr>
          <p:nvPr>
            <p:ph sz="quarter" idx="1"/>
          </p:nvPr>
        </p:nvSpPr>
        <p:spPr/>
        <p:txBody>
          <a:bodyPr>
            <a:normAutofit/>
          </a:bodyPr>
          <a:lstStyle/>
          <a:p>
            <a:r>
              <a:rPr lang="en-US" altLang="zh-TW" dirty="0" smtClean="0"/>
              <a:t>About QNAP Security</a:t>
            </a:r>
          </a:p>
          <a:p>
            <a:r>
              <a:rPr lang="en-US" altLang="zh-TW" dirty="0" smtClean="0"/>
              <a:t>Why standalone NVR</a:t>
            </a:r>
          </a:p>
          <a:p>
            <a:r>
              <a:rPr lang="en-US" altLang="zh-TW" dirty="0" smtClean="0"/>
              <a:t>What's new?</a:t>
            </a:r>
          </a:p>
          <a:p>
            <a:r>
              <a:rPr lang="en-US" altLang="zh-TW" dirty="0" err="1" smtClean="0"/>
              <a:t>VioStor</a:t>
            </a:r>
            <a:r>
              <a:rPr lang="en-US" altLang="zh-TW" dirty="0" smtClean="0"/>
              <a:t> NVR is…</a:t>
            </a:r>
          </a:p>
          <a:p>
            <a:r>
              <a:rPr lang="en-US" altLang="zh-TW" dirty="0" smtClean="0"/>
              <a:t>What’s next?</a:t>
            </a:r>
          </a:p>
          <a:p>
            <a:r>
              <a:rPr lang="en-US" altLang="zh-TW" dirty="0" smtClean="0"/>
              <a:t>Success story</a:t>
            </a:r>
          </a:p>
        </p:txBody>
      </p:sp>
      <p:sp>
        <p:nvSpPr>
          <p:cNvPr id="44037" name="投影片編號版面配置區 3"/>
          <p:cNvSpPr>
            <a:spLocks noGrp="1"/>
          </p:cNvSpPr>
          <p:nvPr>
            <p:ph type="sldNum" sz="quarter" idx="11"/>
          </p:nvPr>
        </p:nvSpPr>
        <p:spPr/>
        <p:txBody>
          <a:bodyPr/>
          <a:lstStyle/>
          <a:p>
            <a:fld id="{AAB38BAF-2BB1-4868-9827-C1A555C95EE6}" type="slidenum">
              <a:rPr lang="zh-TW" altLang="en-US" smtClean="0"/>
              <a:pPr/>
              <a:t>2</a:t>
            </a:fld>
            <a:endParaRPr lang="zh-TW" altLang="en-US"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線接點 42"/>
          <p:cNvCxnSpPr/>
          <p:nvPr/>
        </p:nvCxnSpPr>
        <p:spPr>
          <a:xfrm rot="10800000" flipV="1">
            <a:off x="5148263" y="2771602"/>
            <a:ext cx="2303462" cy="1511300"/>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rot="10800000" flipV="1">
            <a:off x="4211638" y="2266779"/>
            <a:ext cx="2089150" cy="1368425"/>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031" name="標題 20"/>
          <p:cNvSpPr>
            <a:spLocks noGrp="1"/>
          </p:cNvSpPr>
          <p:nvPr>
            <p:ph type="title"/>
          </p:nvPr>
        </p:nvSpPr>
        <p:spPr/>
        <p:txBody>
          <a:bodyPr/>
          <a:lstStyle/>
          <a:p>
            <a:r>
              <a:rPr lang="en-US" altLang="zh-TW" smtClean="0"/>
              <a:t>Storage Expansion</a:t>
            </a:r>
            <a:r>
              <a:rPr lang="zh-TW" altLang="en-US" smtClean="0"/>
              <a:t> </a:t>
            </a:r>
            <a:r>
              <a:rPr lang="en-US" altLang="zh-TW" smtClean="0"/>
              <a:t>Solutions</a:t>
            </a:r>
            <a:endParaRPr lang="en-US" altLang="zh-TW" dirty="0" smtClean="0"/>
          </a:p>
        </p:txBody>
      </p:sp>
      <p:graphicFrame>
        <p:nvGraphicFramePr>
          <p:cNvPr id="8" name="Object 2"/>
          <p:cNvGraphicFramePr>
            <a:graphicFrameLocks noChangeAspect="1"/>
          </p:cNvGraphicFramePr>
          <p:nvPr/>
        </p:nvGraphicFramePr>
        <p:xfrm>
          <a:off x="3933825" y="4017791"/>
          <a:ext cx="2222500" cy="2354263"/>
        </p:xfrm>
        <a:graphic>
          <a:graphicData uri="http://schemas.openxmlformats.org/presentationml/2006/ole">
            <p:oleObj spid="_x0000_s107522" name="Visio" r:id="rId4" imgW="2222423" imgH="2353551" progId="">
              <p:embed/>
            </p:oleObj>
          </a:graphicData>
        </a:graphic>
      </p:graphicFrame>
      <p:graphicFrame>
        <p:nvGraphicFramePr>
          <p:cNvPr id="20" name="Object 6"/>
          <p:cNvGraphicFramePr>
            <a:graphicFrameLocks noChangeAspect="1"/>
          </p:cNvGraphicFramePr>
          <p:nvPr/>
        </p:nvGraphicFramePr>
        <p:xfrm>
          <a:off x="2101856" y="2411240"/>
          <a:ext cx="4665663" cy="2768600"/>
        </p:xfrm>
        <a:graphic>
          <a:graphicData uri="http://schemas.openxmlformats.org/presentationml/2006/ole">
            <p:oleObj spid="_x0000_s107523" name="Visio" r:id="rId5" imgW="4665658" imgH="2768169" progId="">
              <p:embed/>
            </p:oleObj>
          </a:graphicData>
        </a:graphic>
      </p:graphicFrame>
      <p:cxnSp>
        <p:nvCxnSpPr>
          <p:cNvPr id="36" name="直線接點 35"/>
          <p:cNvCxnSpPr/>
          <p:nvPr/>
        </p:nvCxnSpPr>
        <p:spPr>
          <a:xfrm rot="10800000" flipV="1">
            <a:off x="3635375" y="2987502"/>
            <a:ext cx="431800" cy="287339"/>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041" name="文字方塊 38"/>
          <p:cNvSpPr txBox="1">
            <a:spLocks noChangeArrowheads="1"/>
          </p:cNvSpPr>
          <p:nvPr/>
        </p:nvSpPr>
        <p:spPr bwMode="auto">
          <a:xfrm>
            <a:off x="3851281" y="2987501"/>
            <a:ext cx="1454244" cy="369332"/>
          </a:xfrm>
          <a:prstGeom prst="rect">
            <a:avLst/>
          </a:prstGeom>
          <a:noFill/>
          <a:ln w="9525">
            <a:noFill/>
            <a:miter lim="800000"/>
            <a:headEnd/>
            <a:tailEnd/>
          </a:ln>
        </p:spPr>
        <p:txBody>
          <a:bodyPr wrap="none">
            <a:spAutoFit/>
          </a:bodyPr>
          <a:lstStyle/>
          <a:p>
            <a:pPr>
              <a:defRPr/>
            </a:pPr>
            <a:r>
              <a:rPr lang="en-US" dirty="0" err="1">
                <a:latin typeface="+mn-lt"/>
                <a:ea typeface="新細明體" charset="-120"/>
              </a:rPr>
              <a:t>VioStor</a:t>
            </a:r>
            <a:r>
              <a:rPr lang="en-US" dirty="0">
                <a:latin typeface="+mn-lt"/>
                <a:ea typeface="新細明體" charset="-120"/>
              </a:rPr>
              <a:t> NVR</a:t>
            </a:r>
          </a:p>
        </p:txBody>
      </p:sp>
      <p:pic>
        <p:nvPicPr>
          <p:cNvPr id="1037" name="圖片 28" descr="switch 8-portowy.jpg"/>
          <p:cNvPicPr>
            <a:picLocks noChangeAspect="1"/>
          </p:cNvPicPr>
          <p:nvPr/>
        </p:nvPicPr>
        <p:blipFill>
          <a:blip r:embed="rId6" cstate="screen">
            <a:clrChange>
              <a:clrFrom>
                <a:srgbClr val="FFFFFF"/>
              </a:clrFrom>
              <a:clrTo>
                <a:srgbClr val="FFFFFF">
                  <a:alpha val="0"/>
                </a:srgbClr>
              </a:clrTo>
            </a:clrChange>
          </a:blip>
          <a:srcRect/>
          <a:stretch>
            <a:fillRect/>
          </a:stretch>
        </p:blipFill>
        <p:spPr bwMode="auto">
          <a:xfrm>
            <a:off x="1187450" y="2204864"/>
            <a:ext cx="1835150" cy="493712"/>
          </a:xfrm>
          <a:prstGeom prst="rect">
            <a:avLst/>
          </a:prstGeom>
          <a:noFill/>
          <a:ln w="9525">
            <a:noFill/>
            <a:miter lim="800000"/>
            <a:headEnd/>
            <a:tailEnd/>
          </a:ln>
        </p:spPr>
      </p:pic>
      <p:cxnSp>
        <p:nvCxnSpPr>
          <p:cNvPr id="39" name="直線接點 38"/>
          <p:cNvCxnSpPr/>
          <p:nvPr/>
        </p:nvCxnSpPr>
        <p:spPr>
          <a:xfrm rot="10800000" flipV="1">
            <a:off x="4716463" y="2555702"/>
            <a:ext cx="2159000" cy="1439863"/>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6" name="Object 4"/>
          <p:cNvGraphicFramePr>
            <a:graphicFrameLocks noChangeAspect="1"/>
          </p:cNvGraphicFramePr>
          <p:nvPr/>
        </p:nvGraphicFramePr>
        <p:xfrm>
          <a:off x="1917700" y="2865265"/>
          <a:ext cx="2222500" cy="2354263"/>
        </p:xfrm>
        <a:graphic>
          <a:graphicData uri="http://schemas.openxmlformats.org/presentationml/2006/ole">
            <p:oleObj spid="_x0000_s107524" name="Visio" r:id="rId7" imgW="2222423" imgH="2353551" progId="">
              <p:embed/>
            </p:oleObj>
          </a:graphicData>
        </a:graphic>
      </p:graphicFrame>
      <p:sp>
        <p:nvSpPr>
          <p:cNvPr id="17" name="橢圓 16"/>
          <p:cNvSpPr/>
          <p:nvPr/>
        </p:nvSpPr>
        <p:spPr>
          <a:xfrm>
            <a:off x="5435600" y="1484783"/>
            <a:ext cx="3024188" cy="1872477"/>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a:solidFill>
                <a:schemeClr val="tx1"/>
              </a:solidFill>
              <a:cs typeface="Arial" charset="0"/>
            </a:endParaRPr>
          </a:p>
        </p:txBody>
      </p:sp>
      <p:sp>
        <p:nvSpPr>
          <p:cNvPr id="44" name="文字方塊 43"/>
          <p:cNvSpPr txBox="1">
            <a:spLocks noChangeArrowheads="1"/>
          </p:cNvSpPr>
          <p:nvPr/>
        </p:nvSpPr>
        <p:spPr bwMode="auto">
          <a:xfrm>
            <a:off x="5796136" y="2771636"/>
            <a:ext cx="1223412" cy="369332"/>
          </a:xfrm>
          <a:prstGeom prst="rect">
            <a:avLst/>
          </a:prstGeom>
          <a:noFill/>
          <a:ln w="9525">
            <a:noFill/>
            <a:miter lim="800000"/>
            <a:headEnd/>
            <a:tailEnd/>
          </a:ln>
        </p:spPr>
        <p:txBody>
          <a:bodyPr wrap="none">
            <a:spAutoFit/>
          </a:bodyPr>
          <a:lstStyle/>
          <a:p>
            <a:pPr>
              <a:defRPr/>
            </a:pPr>
            <a:r>
              <a:rPr lang="en-US" dirty="0">
                <a:latin typeface="+mn-lt"/>
                <a:ea typeface="新細明體" charset="-120"/>
              </a:rPr>
              <a:t>Turbo NAS</a:t>
            </a:r>
          </a:p>
        </p:txBody>
      </p:sp>
      <p:sp>
        <p:nvSpPr>
          <p:cNvPr id="1039" name="文字方塊 30"/>
          <p:cNvSpPr txBox="1">
            <a:spLocks noChangeArrowheads="1"/>
          </p:cNvSpPr>
          <p:nvPr/>
        </p:nvSpPr>
        <p:spPr bwMode="auto">
          <a:xfrm>
            <a:off x="7524328" y="3081734"/>
            <a:ext cx="1584176" cy="923330"/>
          </a:xfrm>
          <a:prstGeom prst="rect">
            <a:avLst/>
          </a:prstGeom>
          <a:noFill/>
          <a:ln w="9525">
            <a:noFill/>
            <a:miter lim="800000"/>
            <a:headEnd/>
            <a:tailEnd/>
          </a:ln>
        </p:spPr>
        <p:txBody>
          <a:bodyPr wrap="square">
            <a:spAutoFit/>
          </a:bodyPr>
          <a:lstStyle/>
          <a:p>
            <a:r>
              <a:rPr lang="en-US" altLang="zh-TW" dirty="0">
                <a:solidFill>
                  <a:schemeClr val="tx1"/>
                </a:solidFill>
              </a:rPr>
              <a:t>Surveillance Storage Expansion</a:t>
            </a:r>
          </a:p>
        </p:txBody>
      </p:sp>
      <p:pic>
        <p:nvPicPr>
          <p:cNvPr id="2" name="圖片 17" descr="VS-12064U-正面+影.png"/>
          <p:cNvPicPr>
            <a:picLocks noChangeAspect="1"/>
          </p:cNvPicPr>
          <p:nvPr/>
        </p:nvPicPr>
        <p:blipFill>
          <a:blip r:embed="rId8" cstate="screen"/>
          <a:srcRect/>
          <a:stretch>
            <a:fillRect/>
          </a:stretch>
        </p:blipFill>
        <p:spPr bwMode="auto">
          <a:xfrm>
            <a:off x="3059119" y="2339803"/>
            <a:ext cx="2352675" cy="1038226"/>
          </a:xfrm>
          <a:prstGeom prst="rect">
            <a:avLst/>
          </a:prstGeom>
          <a:noFill/>
          <a:ln w="9525">
            <a:noFill/>
            <a:miter lim="800000"/>
            <a:headEnd/>
            <a:tailEnd/>
          </a:ln>
        </p:spPr>
      </p:pic>
      <p:sp>
        <p:nvSpPr>
          <p:cNvPr id="22" name="文字方塊 21"/>
          <p:cNvSpPr txBox="1"/>
          <p:nvPr/>
        </p:nvSpPr>
        <p:spPr>
          <a:xfrm>
            <a:off x="1259632" y="6239053"/>
            <a:ext cx="7416824" cy="646331"/>
          </a:xfrm>
          <a:prstGeom prst="rect">
            <a:avLst/>
          </a:prstGeom>
          <a:noFill/>
        </p:spPr>
        <p:txBody>
          <a:bodyPr wrap="square" rtlCol="0">
            <a:spAutoFit/>
          </a:bodyPr>
          <a:lstStyle/>
          <a:p>
            <a:r>
              <a:rPr lang="en-US" altLang="zh-TW" dirty="0" smtClean="0"/>
              <a:t>Applied series: QNAP</a:t>
            </a:r>
            <a:r>
              <a:rPr lang="zh-TW" altLang="en-US" dirty="0" smtClean="0"/>
              <a:t> </a:t>
            </a:r>
            <a:r>
              <a:rPr lang="pt-BR" altLang="zh-TW" dirty="0" smtClean="0"/>
              <a:t>VioStor Pro(</a:t>
            </a:r>
            <a:r>
              <a:rPr lang="en-US" altLang="zh-TW" dirty="0" smtClean="0"/>
              <a:t>+)</a:t>
            </a:r>
            <a:r>
              <a:rPr lang="pt-BR" altLang="zh-TW" dirty="0" smtClean="0"/>
              <a:t> series</a:t>
            </a:r>
            <a:r>
              <a:rPr lang="zh-TW" altLang="en-US" dirty="0" smtClean="0"/>
              <a:t> </a:t>
            </a:r>
            <a:r>
              <a:rPr lang="en-US" altLang="zh-TW" dirty="0" smtClean="0"/>
              <a:t>(FW v4.1.0 or above) </a:t>
            </a:r>
            <a:br>
              <a:rPr lang="en-US" altLang="zh-TW" dirty="0" smtClean="0"/>
            </a:br>
            <a:r>
              <a:rPr lang="zh-TW" altLang="en-US" dirty="0" smtClean="0"/>
              <a:t>                </a:t>
            </a:r>
            <a:r>
              <a:rPr lang="en-US" altLang="zh-TW" dirty="0" smtClean="0"/>
              <a:t>and </a:t>
            </a:r>
            <a:r>
              <a:rPr lang="pt-BR" altLang="zh-TW" dirty="0" smtClean="0"/>
              <a:t>Turbo NAS x69, x79, x70 series (only FW </a:t>
            </a:r>
            <a:r>
              <a:rPr lang="pt-BR" altLang="zh-TW" dirty="0" smtClean="0"/>
              <a:t>v4.0.2)</a:t>
            </a:r>
            <a:endParaRPr lang="zh-TW" altLang="en-US" dirty="0"/>
          </a:p>
        </p:txBody>
      </p:sp>
      <p:sp>
        <p:nvSpPr>
          <p:cNvPr id="18" name="文字方塊 17"/>
          <p:cNvSpPr txBox="1"/>
          <p:nvPr/>
        </p:nvSpPr>
        <p:spPr>
          <a:xfrm>
            <a:off x="539552" y="1556792"/>
            <a:ext cx="3384376" cy="400110"/>
          </a:xfrm>
          <a:prstGeom prst="rect">
            <a:avLst/>
          </a:prstGeom>
          <a:solidFill>
            <a:srgbClr val="0070C0"/>
          </a:solidFill>
          <a:ln>
            <a:noFill/>
          </a:ln>
        </p:spPr>
        <p:txBody>
          <a:bodyPr wrap="square" rtlCol="0">
            <a:spAutoFit/>
          </a:bodyPr>
          <a:lstStyle/>
          <a:p>
            <a:r>
              <a:rPr lang="en-US" altLang="zh-TW" sz="2000" b="1" dirty="0" smtClean="0">
                <a:solidFill>
                  <a:schemeClr val="bg1"/>
                </a:solidFill>
              </a:rPr>
              <a:t>Scalable and</a:t>
            </a:r>
            <a:r>
              <a:rPr lang="zh-TW" altLang="en-US" sz="2000" b="1" dirty="0" smtClean="0">
                <a:solidFill>
                  <a:schemeClr val="bg1"/>
                </a:solidFill>
              </a:rPr>
              <a:t> </a:t>
            </a:r>
            <a:r>
              <a:rPr lang="en-US" altLang="zh-TW" sz="2000" b="1" dirty="0" smtClean="0">
                <a:solidFill>
                  <a:schemeClr val="bg1"/>
                </a:solidFill>
              </a:rPr>
              <a:t>higher efficiency</a:t>
            </a:r>
            <a:endParaRPr lang="zh-TW" altLang="en-US" sz="2000" b="1" dirty="0">
              <a:solidFill>
                <a:schemeClr val="bg1"/>
              </a:solidFill>
            </a:endParaRPr>
          </a:p>
        </p:txBody>
      </p:sp>
      <p:pic>
        <p:nvPicPr>
          <p:cNvPr id="68616" name="Picture 8" descr="C:\Users\Andrew\Desktop\Untitled-1.png"/>
          <p:cNvPicPr>
            <a:picLocks noChangeAspect="1" noChangeArrowheads="1"/>
          </p:cNvPicPr>
          <p:nvPr/>
        </p:nvPicPr>
        <p:blipFill>
          <a:blip r:embed="rId9" cstate="screen"/>
          <a:srcRect/>
          <a:stretch>
            <a:fillRect/>
          </a:stretch>
        </p:blipFill>
        <p:spPr bwMode="auto">
          <a:xfrm>
            <a:off x="5435600" y="1412575"/>
            <a:ext cx="3024188" cy="2016125"/>
          </a:xfrm>
          <a:prstGeom prst="rect">
            <a:avLst/>
          </a:prstGeom>
          <a:noFill/>
          <a:ln w="9525">
            <a:noFill/>
            <a:miter lim="800000"/>
            <a:headEnd/>
            <a:tailEnd/>
          </a:ln>
        </p:spPr>
      </p:pic>
      <p:sp>
        <p:nvSpPr>
          <p:cNvPr id="19" name="文字方塊 18"/>
          <p:cNvSpPr txBox="1"/>
          <p:nvPr/>
        </p:nvSpPr>
        <p:spPr>
          <a:xfrm>
            <a:off x="6535594" y="1475492"/>
            <a:ext cx="2277290" cy="369332"/>
          </a:xfrm>
          <a:prstGeom prst="rect">
            <a:avLst/>
          </a:prstGeom>
          <a:noFill/>
        </p:spPr>
        <p:txBody>
          <a:bodyPr wrap="none" rtlCol="0">
            <a:spAutoFit/>
          </a:bodyPr>
          <a:lstStyle/>
          <a:p>
            <a:r>
              <a:rPr lang="en-US" altLang="zh-TW" dirty="0" err="1" smtClean="0"/>
              <a:t>StorageExpansion</a:t>
            </a:r>
            <a:r>
              <a:rPr lang="en-US" altLang="zh-TW" dirty="0" smtClean="0"/>
              <a:t> </a:t>
            </a:r>
            <a:r>
              <a:rPr lang="en-US" altLang="zh-TW" dirty="0" smtClean="0"/>
              <a:t>App</a:t>
            </a:r>
            <a:endParaRPr lang="zh-TW"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037"/>
                                        </p:tgtEl>
                                        <p:attrNameLst>
                                          <p:attrName>style.visibility</p:attrName>
                                        </p:attrNameLst>
                                      </p:cBhvr>
                                      <p:to>
                                        <p:strVal val="visible"/>
                                      </p:to>
                                    </p:set>
                                  </p:child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par>
                          <p:cTn id="17" fill="hold">
                            <p:stCondLst>
                              <p:cond delay="1000"/>
                            </p:stCondLst>
                            <p:childTnLst>
                              <p:par>
                                <p:cTn id="18" presetID="4"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childTnLst>
                          </p:cTn>
                        </p:par>
                        <p:par>
                          <p:cTn id="21" fill="hold">
                            <p:stCondLst>
                              <p:cond delay="1500"/>
                            </p:stCondLst>
                            <p:childTnLst>
                              <p:par>
                                <p:cTn id="22" presetID="1" presetClass="entr" presetSubtype="0"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par>
                          <p:cTn id="27" fill="hold">
                            <p:stCondLst>
                              <p:cond delay="1500"/>
                            </p:stCondLst>
                            <p:childTnLst>
                              <p:par>
                                <p:cTn id="28" presetID="4" presetClass="entr" presetSubtype="16" fill="hold" nodeType="afterEffect">
                                  <p:stCondLst>
                                    <p:cond delay="0"/>
                                  </p:stCondLst>
                                  <p:childTnLst>
                                    <p:set>
                                      <p:cBhvr>
                                        <p:cTn id="29" dur="1" fill="hold">
                                          <p:stCondLst>
                                            <p:cond delay="0"/>
                                          </p:stCondLst>
                                        </p:cTn>
                                        <p:tgtEl>
                                          <p:spTgt spid="68616"/>
                                        </p:tgtEl>
                                        <p:attrNameLst>
                                          <p:attrName>style.visibility</p:attrName>
                                        </p:attrNameLst>
                                      </p:cBhvr>
                                      <p:to>
                                        <p:strVal val="visible"/>
                                      </p:to>
                                    </p:set>
                                    <p:animEffect transition="in" filter="box(in)">
                                      <p:cBhvr>
                                        <p:cTn id="30" dur="500"/>
                                        <p:tgtEl>
                                          <p:spTgt spid="68616"/>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par>
                          <p:cTn id="33" fill="hold">
                            <p:stCondLst>
                              <p:cond delay="2000"/>
                            </p:stCondLst>
                            <p:childTnLst>
                              <p:par>
                                <p:cTn id="34" presetID="4" presetClass="entr" presetSubtype="16"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ox(in)">
                                      <p:cBhvr>
                                        <p:cTn id="36" dur="500"/>
                                        <p:tgtEl>
                                          <p:spTgt spid="19"/>
                                        </p:tgtEl>
                                      </p:cBhvr>
                                    </p:animEffect>
                                  </p:childTnLst>
                                </p:cTn>
                              </p:par>
                            </p:childTnLst>
                          </p:cTn>
                        </p:par>
                        <p:par>
                          <p:cTn id="37" fill="hold">
                            <p:stCondLst>
                              <p:cond delay="2500"/>
                            </p:stCondLst>
                            <p:childTnLst>
                              <p:par>
                                <p:cTn id="38" presetID="42" presetClass="path" presetSubtype="0" accel="50000" decel="50000" fill="hold" grpId="1" nodeType="afterEffect">
                                  <p:stCondLst>
                                    <p:cond delay="0"/>
                                  </p:stCondLst>
                                  <p:childTnLst>
                                    <p:animMotion origin="layout" path="M -1.66667E-6 1.85185E-6 L -0.0816 0.06921 " pathEditMode="relative" rAng="0" ptsTypes="AA">
                                      <p:cBhvr>
                                        <p:cTn id="39" dur="2000" fill="hold"/>
                                        <p:tgtEl>
                                          <p:spTgt spid="19"/>
                                        </p:tgtEl>
                                        <p:attrNameLst>
                                          <p:attrName>ppt_x</p:attrName>
                                          <p:attrName>ppt_y</p:attrName>
                                        </p:attrNameLst>
                                      </p:cBhvr>
                                      <p:rCtr x="-41" y="34"/>
                                    </p:animMotion>
                                  </p:childTnLst>
                                </p:cTn>
                              </p:par>
                            </p:childTnLst>
                          </p:cTn>
                        </p:par>
                        <p:par>
                          <p:cTn id="40" fill="hold">
                            <p:stCondLst>
                              <p:cond delay="4500"/>
                            </p:stCondLst>
                            <p:childTnLst>
                              <p:par>
                                <p:cTn id="41" presetID="4" presetClass="exit" presetSubtype="16" fill="hold" grpId="2" nodeType="afterEffect">
                                  <p:stCondLst>
                                    <p:cond delay="0"/>
                                  </p:stCondLst>
                                  <p:childTnLst>
                                    <p:animEffect transition="out" filter="box(in)">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5000"/>
                            </p:stCondLst>
                            <p:childTnLst>
                              <p:par>
                                <p:cTn id="45" presetID="1" presetClass="entr" presetSubtype="0"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par>
                          <p:cTn id="47" fill="hold">
                            <p:stCondLst>
                              <p:cond delay="5000"/>
                            </p:stCondLst>
                            <p:childTnLst>
                              <p:par>
                                <p:cTn id="48" presetID="3" presetClass="entr" presetSubtype="1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linds(horizontal)">
                                      <p:cBhvr>
                                        <p:cTn id="50" dur="500"/>
                                        <p:tgtEl>
                                          <p:spTgt spid="17"/>
                                        </p:tgtEl>
                                      </p:cBhvr>
                                    </p:animEffect>
                                  </p:childTnLst>
                                </p:cTn>
                              </p:par>
                            </p:childTnLst>
                          </p:cTn>
                        </p:par>
                        <p:par>
                          <p:cTn id="51" fill="hold">
                            <p:stCondLst>
                              <p:cond delay="5500"/>
                            </p:stCondLst>
                            <p:childTnLst>
                              <p:par>
                                <p:cTn id="52" presetID="1" presetClass="entr" presetSubtype="0" fill="hold" grpId="0" nodeType="afterEffect">
                                  <p:stCondLst>
                                    <p:cond delay="0"/>
                                  </p:stCondLst>
                                  <p:childTnLst>
                                    <p:set>
                                      <p:cBhvr>
                                        <p:cTn id="53" dur="1" fill="hold">
                                          <p:stCondLst>
                                            <p:cond delay="0"/>
                                          </p:stCondLst>
                                        </p:cTn>
                                        <p:tgtEl>
                                          <p:spTgt spid="1039"/>
                                        </p:tgtEl>
                                        <p:attrNameLst>
                                          <p:attrName>style.visibility</p:attrName>
                                        </p:attrNameLst>
                                      </p:cBhvr>
                                      <p:to>
                                        <p:strVal val="visible"/>
                                      </p:to>
                                    </p:set>
                                  </p:childTnLst>
                                </p:cTn>
                              </p:par>
                            </p:childTnLst>
                          </p:cTn>
                        </p:par>
                        <p:par>
                          <p:cTn id="54" fill="hold">
                            <p:stCondLst>
                              <p:cond delay="5500"/>
                            </p:stCondLst>
                            <p:childTnLst>
                              <p:par>
                                <p:cTn id="55" presetID="4" presetClass="entr" presetSubtype="16"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ox(in)">
                                      <p:cBhvr>
                                        <p:cTn id="57" dur="500"/>
                                        <p:tgtEl>
                                          <p:spTgt spid="18"/>
                                        </p:tgtEl>
                                      </p:cBhvr>
                                    </p:animEffect>
                                  </p:childTnLst>
                                </p:cTn>
                              </p:par>
                            </p:childTnLst>
                          </p:cTn>
                        </p:par>
                        <p:par>
                          <p:cTn id="58" fill="hold">
                            <p:stCondLst>
                              <p:cond delay="6000"/>
                            </p:stCondLst>
                            <p:childTnLst>
                              <p:par>
                                <p:cTn id="59" presetID="4" presetClass="entr" presetSubtype="16"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ox(in)">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4" grpId="0"/>
      <p:bldP spid="1039" grpId="0"/>
      <p:bldP spid="22" grpId="0"/>
      <p:bldP spid="18" grpId="0" animBg="1"/>
      <p:bldP spid="19" grpId="0"/>
      <p:bldP spid="19" grpId="1"/>
      <p:bldP spid="19"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de-DE" altLang="zh-TW" smtClean="0"/>
              <a:t>Suggested Scenario</a:t>
            </a:r>
            <a:endParaRPr lang="zh-TW" altLang="en-US" dirty="0"/>
          </a:p>
        </p:txBody>
      </p:sp>
      <p:graphicFrame>
        <p:nvGraphicFramePr>
          <p:cNvPr id="5" name="資料庫圖表 4"/>
          <p:cNvGraphicFramePr/>
          <p:nvPr/>
        </p:nvGraphicFramePr>
        <p:xfrm>
          <a:off x="899592" y="2420888"/>
          <a:ext cx="7272808"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內容版面配置區 3"/>
          <p:cNvSpPr txBox="1">
            <a:spLocks/>
          </p:cNvSpPr>
          <p:nvPr/>
        </p:nvSpPr>
        <p:spPr>
          <a:xfrm>
            <a:off x="538807" y="1239466"/>
            <a:ext cx="7921625" cy="118142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1700" b="0" i="0" u="none" strike="noStrike" kern="1200" cap="none" spc="0" normalizeH="0" baseline="0" noProof="0" smtClean="0">
                <a:ln>
                  <a:noFill/>
                </a:ln>
                <a:solidFill>
                  <a:schemeClr val="tx1"/>
                </a:solidFill>
                <a:effectLst/>
                <a:uLnTx/>
                <a:uFillTx/>
                <a:latin typeface="Arial Unicode MS" pitchFamily="34" charset="-120"/>
                <a:ea typeface="Arial Unicode MS" pitchFamily="34" charset="-120"/>
                <a:cs typeface="+mn-cs"/>
              </a:rPr>
              <a:t>To make sure NVR CPU working well with the recording and storage expansion, we strongly suggest the following limitation of recording network throughput for specific VioStor NVR series, and CPU loading can be reserved for storage expansion.</a:t>
            </a:r>
            <a:endParaRPr kumimoji="0" lang="zh-TW" altLang="zh-TW" sz="2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User Defined </a:t>
            </a:r>
            <a:r>
              <a:rPr lang="en-US" altLang="zh-TW" dirty="0" smtClean="0"/>
              <a:t>Multi-stream</a:t>
            </a:r>
            <a:endParaRPr lang="zh-TW" altLang="en-US" dirty="0"/>
          </a:p>
        </p:txBody>
      </p:sp>
      <p:pic>
        <p:nvPicPr>
          <p:cNvPr id="5" name="內容版面配置區 4"/>
          <p:cNvPicPr>
            <a:picLocks noGrp="1"/>
          </p:cNvPicPr>
          <p:nvPr>
            <p:ph sz="quarter" idx="4294967295"/>
          </p:nvPr>
        </p:nvPicPr>
        <p:blipFill>
          <a:blip r:embed="rId2" cstate="screen"/>
          <a:srcRect/>
          <a:stretch>
            <a:fillRect/>
          </a:stretch>
        </p:blipFill>
        <p:spPr>
          <a:xfrm>
            <a:off x="2659331" y="1535049"/>
            <a:ext cx="4060288" cy="4054191"/>
          </a:xfrm>
          <a:prstGeom prst="rect">
            <a:avLst/>
          </a:prstGeom>
        </p:spPr>
      </p:pic>
      <p:sp>
        <p:nvSpPr>
          <p:cNvPr id="6" name="矩形 5"/>
          <p:cNvSpPr/>
          <p:nvPr/>
        </p:nvSpPr>
        <p:spPr>
          <a:xfrm>
            <a:off x="2771800" y="3645024"/>
            <a:ext cx="3888432"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1187624" y="5613047"/>
            <a:ext cx="7344816" cy="1200329"/>
          </a:xfrm>
          <a:prstGeom prst="rect">
            <a:avLst/>
          </a:prstGeom>
          <a:noFill/>
        </p:spPr>
        <p:txBody>
          <a:bodyPr wrap="square" rtlCol="0">
            <a:spAutoFit/>
          </a:bodyPr>
          <a:lstStyle/>
          <a:p>
            <a:r>
              <a:rPr lang="en-US" altLang="zh-TW" dirty="0" smtClean="0"/>
              <a:t>Administrators can now flexibly define compression rate, resolution, fps, and quality settings for multiple video streams (supported by specific camera models) according to bandwidth resources and number of live-view channels, and then choose a proper video stream for live-view.</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15"/>
          <p:cNvSpPr>
            <a:spLocks noChangeArrowheads="1"/>
          </p:cNvSpPr>
          <p:nvPr/>
        </p:nvSpPr>
        <p:spPr bwMode="auto">
          <a:xfrm>
            <a:off x="-396552" y="2420888"/>
            <a:ext cx="9540552" cy="3672408"/>
          </a:xfrm>
          <a:prstGeom prst="rect">
            <a:avLst/>
          </a:prstGeom>
          <a:noFill/>
          <a:ln w="9525">
            <a:noFill/>
            <a:miter lim="800000"/>
            <a:headEnd/>
            <a:tailEnd/>
          </a:ln>
        </p:spPr>
        <p:txBody>
          <a:bodyPr lIns="0" rIns="0"/>
          <a:lstStyle/>
          <a:p>
            <a:pPr marL="647700" lvl="1" indent="-190500">
              <a:spcBef>
                <a:spcPct val="20000"/>
              </a:spcBef>
              <a:buClr>
                <a:schemeClr val="accent1"/>
              </a:buClr>
              <a:buFont typeface="Wingdings" pitchFamily="2" charset="2"/>
              <a:buChar char="n"/>
            </a:pPr>
            <a:endParaRPr lang="de-DE" altLang="zh-TW" dirty="0">
              <a:latin typeface="Arial" pitchFamily="34" charset="0"/>
              <a:ea typeface="新細明體" charset="-120"/>
              <a:cs typeface="Arial" pitchFamily="34" charset="0"/>
            </a:endParaRPr>
          </a:p>
        </p:txBody>
      </p:sp>
      <p:sp>
        <p:nvSpPr>
          <p:cNvPr id="12" name="標題 11"/>
          <p:cNvSpPr>
            <a:spLocks noGrp="1"/>
          </p:cNvSpPr>
          <p:nvPr>
            <p:ph type="title"/>
          </p:nvPr>
        </p:nvSpPr>
        <p:spPr/>
        <p:txBody>
          <a:bodyPr/>
          <a:lstStyle/>
          <a:p>
            <a:r>
              <a:rPr lang="de-DE" altLang="zh-TW" smtClean="0"/>
              <a:t>Different Recording Modes</a:t>
            </a:r>
            <a:endParaRPr lang="de-DE" altLang="zh-TW" dirty="0"/>
          </a:p>
        </p:txBody>
      </p:sp>
      <p:sp>
        <p:nvSpPr>
          <p:cNvPr id="6" name="內容版面配置區 5"/>
          <p:cNvSpPr>
            <a:spLocks noGrp="1"/>
          </p:cNvSpPr>
          <p:nvPr>
            <p:ph idx="1"/>
          </p:nvPr>
        </p:nvSpPr>
        <p:spPr/>
        <p:txBody>
          <a:bodyPr/>
          <a:lstStyle/>
          <a:p>
            <a:r>
              <a:rPr lang="de-DE" altLang="zh-TW" dirty="0" smtClean="0"/>
              <a:t> </a:t>
            </a:r>
            <a:r>
              <a:rPr lang="de-DE" altLang="zh-TW" dirty="0" smtClean="0">
                <a:solidFill>
                  <a:schemeClr val="tx2"/>
                </a:solidFill>
              </a:rPr>
              <a:t>System configured </a:t>
            </a:r>
            <a:r>
              <a:rPr lang="de-DE" altLang="zh-TW" dirty="0" smtClean="0"/>
              <a:t>(for standard usage): </a:t>
            </a:r>
          </a:p>
          <a:p>
            <a:pPr lvl="1"/>
            <a:r>
              <a:rPr lang="de-DE" altLang="zh-TW" dirty="0" smtClean="0"/>
              <a:t>NVR System automatically select and allocate video streams from IP camera for different use.</a:t>
            </a:r>
          </a:p>
          <a:p>
            <a:r>
              <a:rPr lang="de-DE" altLang="zh-TW" dirty="0" smtClean="0"/>
              <a:t> </a:t>
            </a:r>
            <a:r>
              <a:rPr lang="de-DE" altLang="zh-TW" dirty="0" smtClean="0">
                <a:solidFill>
                  <a:schemeClr val="tx2"/>
                </a:solidFill>
              </a:rPr>
              <a:t>User defined </a:t>
            </a:r>
            <a:r>
              <a:rPr lang="de-DE" altLang="zh-TW" dirty="0" smtClean="0"/>
              <a:t>(for advance usage):</a:t>
            </a:r>
          </a:p>
          <a:p>
            <a:pPr lvl="1"/>
            <a:r>
              <a:rPr lang="de-DE" altLang="zh-TW" dirty="0" smtClean="0">
                <a:solidFill>
                  <a:schemeClr val="accent1"/>
                </a:solidFill>
              </a:rPr>
              <a:t>Round-the-clock </a:t>
            </a:r>
            <a:r>
              <a:rPr lang="de-DE" altLang="zh-TW" dirty="0" smtClean="0">
                <a:solidFill>
                  <a:schemeClr val="accent1"/>
                </a:solidFill>
              </a:rPr>
              <a:t>recording mode</a:t>
            </a:r>
            <a:endParaRPr lang="de-DE" altLang="zh-TW" dirty="0" smtClean="0">
              <a:solidFill>
                <a:schemeClr val="accent1"/>
              </a:solidFill>
            </a:endParaRPr>
          </a:p>
          <a:p>
            <a:pPr lvl="2"/>
            <a:r>
              <a:rPr lang="en-US" altLang="zh-TW" dirty="0" smtClean="0"/>
              <a:t>Regular and Alarm: </a:t>
            </a:r>
            <a:r>
              <a:rPr lang="de-DE" altLang="zh-TW" dirty="0" smtClean="0"/>
              <a:t>Record at defined video stream profile.</a:t>
            </a:r>
          </a:p>
          <a:p>
            <a:pPr lvl="1"/>
            <a:r>
              <a:rPr lang="en-US" altLang="zh-TW" dirty="0" smtClean="0">
                <a:solidFill>
                  <a:schemeClr val="accent1"/>
                </a:solidFill>
              </a:rPr>
              <a:t>Smart </a:t>
            </a:r>
            <a:r>
              <a:rPr lang="en-US" altLang="zh-TW" dirty="0" smtClean="0">
                <a:solidFill>
                  <a:schemeClr val="accent1"/>
                </a:solidFill>
              </a:rPr>
              <a:t>recording mode</a:t>
            </a:r>
            <a:endParaRPr lang="de-DE" altLang="zh-TW" dirty="0" smtClean="0">
              <a:solidFill>
                <a:schemeClr val="accent1"/>
              </a:solidFill>
            </a:endParaRPr>
          </a:p>
          <a:p>
            <a:pPr lvl="2"/>
            <a:r>
              <a:rPr lang="en-US" altLang="zh-TW" dirty="0" smtClean="0"/>
              <a:t>Regular:  Record normal routines in lower quality.</a:t>
            </a:r>
          </a:p>
          <a:p>
            <a:pPr lvl="2"/>
            <a:r>
              <a:rPr lang="en-US" altLang="zh-TW" dirty="0" smtClean="0"/>
              <a:t>Alarm: Boost recording quality to include enough details for better observation.</a:t>
            </a:r>
            <a:endParaRPr lang="de-DE" altLang="zh-TW"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20130806_Pic_01_Standard Recording_wBG.jpg"/>
          <p:cNvPicPr>
            <a:picLocks noChangeAspect="1"/>
          </p:cNvPicPr>
          <p:nvPr/>
        </p:nvPicPr>
        <p:blipFill>
          <a:blip r:embed="rId2" cstate="print"/>
          <a:stretch>
            <a:fillRect/>
          </a:stretch>
        </p:blipFill>
        <p:spPr>
          <a:xfrm>
            <a:off x="1763688" y="1649151"/>
            <a:ext cx="5976664" cy="3508042"/>
          </a:xfrm>
          <a:prstGeom prst="rect">
            <a:avLst/>
          </a:prstGeom>
        </p:spPr>
      </p:pic>
      <p:sp>
        <p:nvSpPr>
          <p:cNvPr id="38" name="文字方塊 37"/>
          <p:cNvSpPr txBox="1"/>
          <p:nvPr/>
        </p:nvSpPr>
        <p:spPr>
          <a:xfrm>
            <a:off x="251520" y="5445224"/>
            <a:ext cx="8640000" cy="830997"/>
          </a:xfrm>
          <a:prstGeom prst="rect">
            <a:avLst/>
          </a:prstGeom>
          <a:solidFill>
            <a:srgbClr val="92D050"/>
          </a:solidFill>
          <a:ln>
            <a:solidFill>
              <a:srgbClr val="FFFF00"/>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altLang="zh-TW" sz="1600" b="1" dirty="0" smtClean="0">
                <a:solidFill>
                  <a:schemeClr val="tx1"/>
                </a:solidFill>
                <a:latin typeface="Arial" pitchFamily="34" charset="0"/>
                <a:cs typeface="Arial" pitchFamily="34" charset="0"/>
              </a:rPr>
              <a:t>Uses one/same video stream for both alarm and regular recording at same resolution and FPS at ALL times. </a:t>
            </a:r>
          </a:p>
          <a:p>
            <a:pPr algn="ctr"/>
            <a:r>
              <a:rPr lang="en-US" altLang="zh-TW" sz="1600" b="1" dirty="0" smtClean="0">
                <a:solidFill>
                  <a:schemeClr val="tx1"/>
                </a:solidFill>
                <a:latin typeface="Arial" pitchFamily="34" charset="0"/>
                <a:cs typeface="Arial" pitchFamily="34" charset="0"/>
              </a:rPr>
              <a:t>---&gt; Same demand for storage space ALL the time. Little flexibility.</a:t>
            </a:r>
            <a:endParaRPr lang="zh-TW" altLang="en-US" sz="1600" b="1" dirty="0" smtClean="0">
              <a:solidFill>
                <a:schemeClr val="tx1"/>
              </a:solidFill>
              <a:latin typeface="Arial" pitchFamily="34" charset="0"/>
              <a:cs typeface="Arial" pitchFamily="34" charset="0"/>
            </a:endParaRPr>
          </a:p>
        </p:txBody>
      </p:sp>
      <p:sp>
        <p:nvSpPr>
          <p:cNvPr id="15" name="圓角矩形 14"/>
          <p:cNvSpPr/>
          <p:nvPr/>
        </p:nvSpPr>
        <p:spPr>
          <a:xfrm>
            <a:off x="6624488" y="4049300"/>
            <a:ext cx="2340000" cy="747852"/>
          </a:xfrm>
          <a:prstGeom prst="roundRect">
            <a:avLst/>
          </a:prstGeom>
          <a:solidFill>
            <a:srgbClr val="92D050"/>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200" b="1" dirty="0" smtClean="0">
                <a:solidFill>
                  <a:schemeClr val="tx1"/>
                </a:solidFill>
                <a:latin typeface="Arial" pitchFamily="34" charset="0"/>
                <a:cs typeface="Arial" pitchFamily="34" charset="0"/>
              </a:rPr>
              <a:t>Full HD 1080P recording, </a:t>
            </a:r>
            <a:endParaRPr kumimoji="0" lang="en-US" altLang="zh-TW" sz="1200" b="1" dirty="0">
              <a:solidFill>
                <a:schemeClr val="tx1"/>
              </a:solidFill>
              <a:latin typeface="Arial" pitchFamily="34" charset="0"/>
              <a:cs typeface="Arial" pitchFamily="34" charset="0"/>
            </a:endParaRPr>
          </a:p>
          <a:p>
            <a:pPr algn="ctr">
              <a:defRPr/>
            </a:pPr>
            <a:r>
              <a:rPr kumimoji="0" lang="en-US" altLang="zh-TW" sz="1200" b="1" dirty="0">
                <a:solidFill>
                  <a:schemeClr val="tx1"/>
                </a:solidFill>
                <a:latin typeface="Arial" pitchFamily="34" charset="0"/>
                <a:cs typeface="Arial" pitchFamily="34" charset="0"/>
              </a:rPr>
              <a:t>H.264, </a:t>
            </a:r>
            <a:r>
              <a:rPr lang="en-US" altLang="zh-TW" sz="1200" b="1" dirty="0" smtClean="0">
                <a:solidFill>
                  <a:schemeClr val="tx1"/>
                </a:solidFill>
                <a:latin typeface="Arial" pitchFamily="34" charset="0"/>
                <a:cs typeface="Arial" pitchFamily="34" charset="0"/>
              </a:rPr>
              <a:t>30</a:t>
            </a:r>
            <a:r>
              <a:rPr kumimoji="0" lang="en-US" altLang="zh-TW" sz="1200" b="1" dirty="0" smtClean="0">
                <a:solidFill>
                  <a:schemeClr val="tx1"/>
                </a:solidFill>
                <a:latin typeface="Arial" pitchFamily="34" charset="0"/>
                <a:cs typeface="Arial" pitchFamily="34" charset="0"/>
              </a:rPr>
              <a:t>fps, 6Mbps bit rate</a:t>
            </a:r>
            <a:endParaRPr kumimoji="0" lang="zh-TW" altLang="en-US" sz="1200" b="1" dirty="0">
              <a:solidFill>
                <a:schemeClr val="tx1"/>
              </a:solidFill>
              <a:latin typeface="Arial" pitchFamily="34" charset="0"/>
              <a:cs typeface="Arial" pitchFamily="34" charset="0"/>
            </a:endParaRPr>
          </a:p>
        </p:txBody>
      </p:sp>
      <p:sp>
        <p:nvSpPr>
          <p:cNvPr id="16" name="圓角矩形 15"/>
          <p:cNvSpPr/>
          <p:nvPr/>
        </p:nvSpPr>
        <p:spPr>
          <a:xfrm>
            <a:off x="215776" y="4050346"/>
            <a:ext cx="2340000" cy="747852"/>
          </a:xfrm>
          <a:prstGeom prst="roundRect">
            <a:avLst/>
          </a:prstGeom>
          <a:solidFill>
            <a:srgbClr val="92D050"/>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200" b="1" dirty="0" smtClean="0">
                <a:solidFill>
                  <a:schemeClr val="tx1"/>
                </a:solidFill>
                <a:latin typeface="Arial" pitchFamily="34" charset="0"/>
                <a:cs typeface="Arial" pitchFamily="34" charset="0"/>
              </a:rPr>
              <a:t>Full HD 1080P recording, </a:t>
            </a:r>
            <a:endParaRPr kumimoji="0" lang="en-US" altLang="zh-TW" sz="1200" b="1" dirty="0">
              <a:solidFill>
                <a:schemeClr val="tx1"/>
              </a:solidFill>
              <a:latin typeface="Arial" pitchFamily="34" charset="0"/>
              <a:cs typeface="Arial" pitchFamily="34" charset="0"/>
            </a:endParaRPr>
          </a:p>
          <a:p>
            <a:pPr algn="ctr">
              <a:defRPr/>
            </a:pPr>
            <a:r>
              <a:rPr kumimoji="0" lang="en-US" altLang="zh-TW" sz="1200" b="1" dirty="0">
                <a:solidFill>
                  <a:schemeClr val="tx1"/>
                </a:solidFill>
                <a:latin typeface="Arial" pitchFamily="34" charset="0"/>
                <a:cs typeface="Arial" pitchFamily="34" charset="0"/>
              </a:rPr>
              <a:t>H.264, </a:t>
            </a:r>
            <a:r>
              <a:rPr lang="en-US" altLang="zh-TW" sz="1200" b="1" dirty="0" smtClean="0">
                <a:solidFill>
                  <a:schemeClr val="tx1"/>
                </a:solidFill>
                <a:latin typeface="Arial" pitchFamily="34" charset="0"/>
                <a:cs typeface="Arial" pitchFamily="34" charset="0"/>
              </a:rPr>
              <a:t>30</a:t>
            </a:r>
            <a:r>
              <a:rPr kumimoji="0" lang="en-US" altLang="zh-TW" sz="1200" b="1" dirty="0" smtClean="0">
                <a:solidFill>
                  <a:schemeClr val="tx1"/>
                </a:solidFill>
                <a:latin typeface="Arial" pitchFamily="34" charset="0"/>
                <a:cs typeface="Arial" pitchFamily="34" charset="0"/>
              </a:rPr>
              <a:t>fps, 6Mbps bit rate</a:t>
            </a:r>
            <a:endParaRPr kumimoji="0" lang="zh-TW" altLang="en-US" sz="1200" b="1" dirty="0">
              <a:solidFill>
                <a:schemeClr val="tx1"/>
              </a:solidFill>
              <a:latin typeface="Arial" pitchFamily="34" charset="0"/>
              <a:cs typeface="Arial" pitchFamily="34" charset="0"/>
            </a:endParaRPr>
          </a:p>
        </p:txBody>
      </p:sp>
      <p:sp>
        <p:nvSpPr>
          <p:cNvPr id="17" name="標題 16"/>
          <p:cNvSpPr>
            <a:spLocks noGrp="1"/>
          </p:cNvSpPr>
          <p:nvPr>
            <p:ph type="title"/>
          </p:nvPr>
        </p:nvSpPr>
        <p:spPr/>
        <p:txBody>
          <a:bodyPr/>
          <a:lstStyle/>
          <a:p>
            <a:r>
              <a:rPr lang="en-US" altLang="zh-TW" smtClean="0"/>
              <a:t>Standard Recording</a:t>
            </a:r>
            <a:endParaRPr lang="zh-TW"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descr="20130806_Pic_02_Smart Recording_wBG.jpg"/>
          <p:cNvPicPr>
            <a:picLocks noChangeAspect="1"/>
          </p:cNvPicPr>
          <p:nvPr/>
        </p:nvPicPr>
        <p:blipFill>
          <a:blip r:embed="rId2" cstate="print"/>
          <a:stretch>
            <a:fillRect/>
          </a:stretch>
        </p:blipFill>
        <p:spPr>
          <a:xfrm>
            <a:off x="1763688" y="1649150"/>
            <a:ext cx="5976664" cy="3508042"/>
          </a:xfrm>
          <a:prstGeom prst="rect">
            <a:avLst/>
          </a:prstGeom>
        </p:spPr>
      </p:pic>
      <p:sp>
        <p:nvSpPr>
          <p:cNvPr id="11" name="文字方塊 10"/>
          <p:cNvSpPr txBox="1"/>
          <p:nvPr/>
        </p:nvSpPr>
        <p:spPr>
          <a:xfrm>
            <a:off x="251520" y="5457973"/>
            <a:ext cx="8640000" cy="830997"/>
          </a:xfrm>
          <a:prstGeom prst="rect">
            <a:avLst/>
          </a:prstGeom>
          <a:solidFill>
            <a:srgbClr val="FFFF00"/>
          </a:solidFill>
          <a:ln>
            <a:solidFill>
              <a:srgbClr val="00B050"/>
            </a:solidFill>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en-US" altLang="zh-TW" sz="1600" b="1" dirty="0" smtClean="0">
                <a:solidFill>
                  <a:schemeClr val="tx1"/>
                </a:solidFill>
                <a:latin typeface="Arial" pitchFamily="34" charset="0"/>
                <a:cs typeface="Arial" pitchFamily="34" charset="0"/>
              </a:rPr>
              <a:t>Dynamically switch to record higher resolution and FPS on alarm trigger.</a:t>
            </a:r>
          </a:p>
          <a:p>
            <a:pPr algn="ctr"/>
            <a:r>
              <a:rPr lang="en-US" altLang="zh-TW" sz="1600" b="1" dirty="0" smtClean="0">
                <a:latin typeface="Arial" pitchFamily="34" charset="0"/>
                <a:cs typeface="Arial" pitchFamily="34" charset="0"/>
              </a:rPr>
              <a:t>Small bit rate stream for Regular Recording; high bit rate stream for Alarm Recording.</a:t>
            </a:r>
            <a:endParaRPr lang="en-US" altLang="zh-TW" sz="1600" b="1" dirty="0" smtClean="0">
              <a:solidFill>
                <a:schemeClr val="tx1"/>
              </a:solidFill>
              <a:latin typeface="Arial" pitchFamily="34" charset="0"/>
              <a:cs typeface="Arial" pitchFamily="34" charset="0"/>
            </a:endParaRPr>
          </a:p>
          <a:p>
            <a:pPr algn="ctr"/>
            <a:r>
              <a:rPr lang="en-US" altLang="zh-TW" sz="1600" b="1" dirty="0" smtClean="0">
                <a:solidFill>
                  <a:schemeClr val="tx1"/>
                </a:solidFill>
                <a:latin typeface="Arial" pitchFamily="34" charset="0"/>
                <a:cs typeface="Arial" pitchFamily="34" charset="0"/>
              </a:rPr>
              <a:t>---&gt; Higher demand for HDD storage space ONLY when an event occurs!</a:t>
            </a:r>
            <a:endParaRPr lang="zh-TW" altLang="en-US" sz="1600" b="1" dirty="0" smtClean="0">
              <a:solidFill>
                <a:schemeClr val="tx1"/>
              </a:solidFill>
              <a:latin typeface="Arial" pitchFamily="34" charset="0"/>
              <a:cs typeface="Arial" pitchFamily="34" charset="0"/>
            </a:endParaRPr>
          </a:p>
        </p:txBody>
      </p:sp>
      <p:sp>
        <p:nvSpPr>
          <p:cNvPr id="12" name="文字方塊 11"/>
          <p:cNvSpPr txBox="1"/>
          <p:nvPr/>
        </p:nvSpPr>
        <p:spPr>
          <a:xfrm>
            <a:off x="179512" y="3371866"/>
            <a:ext cx="2340000" cy="523220"/>
          </a:xfrm>
          <a:prstGeom prst="rect">
            <a:avLst/>
          </a:prstGeom>
          <a:solidFill>
            <a:srgbClr val="92D050"/>
          </a:solidFill>
          <a:ln>
            <a:noFill/>
          </a:ln>
        </p:spPr>
        <p:txBody>
          <a:bodyPr wrap="square" rtlCol="0">
            <a:spAutoFit/>
          </a:bodyPr>
          <a:lstStyle/>
          <a:p>
            <a:pPr algn="ctr"/>
            <a:r>
              <a:rPr lang="en-US" altLang="zh-TW" sz="1400" b="1" dirty="0" smtClean="0">
                <a:latin typeface="Arial" pitchFamily="34" charset="0"/>
                <a:cs typeface="Arial" pitchFamily="34" charset="0"/>
              </a:rPr>
              <a:t>Record lower resolution video stream</a:t>
            </a:r>
            <a:endParaRPr lang="zh-TW" altLang="en-US" sz="1400" b="1" dirty="0">
              <a:latin typeface="Arial" pitchFamily="34" charset="0"/>
              <a:cs typeface="Arial" pitchFamily="34" charset="0"/>
            </a:endParaRPr>
          </a:p>
        </p:txBody>
      </p:sp>
      <p:sp>
        <p:nvSpPr>
          <p:cNvPr id="13" name="文字方塊 12"/>
          <p:cNvSpPr txBox="1"/>
          <p:nvPr/>
        </p:nvSpPr>
        <p:spPr>
          <a:xfrm>
            <a:off x="3707904" y="2822403"/>
            <a:ext cx="1728192" cy="338554"/>
          </a:xfrm>
          <a:prstGeom prst="rect">
            <a:avLst/>
          </a:prstGeom>
          <a:solidFill>
            <a:srgbClr val="FFFF00"/>
          </a:solidFill>
        </p:spPr>
        <p:txBody>
          <a:bodyPr wrap="square" rtlCol="0">
            <a:spAutoFit/>
          </a:bodyPr>
          <a:lstStyle/>
          <a:p>
            <a:pPr algn="ctr"/>
            <a:r>
              <a:rPr lang="en-US" altLang="zh-TW" sz="1600" b="1" dirty="0" smtClean="0">
                <a:latin typeface="Arial" pitchFamily="34" charset="0"/>
                <a:cs typeface="Arial" pitchFamily="34" charset="0"/>
              </a:rPr>
              <a:t>Alarm Trigger</a:t>
            </a:r>
            <a:endParaRPr lang="zh-TW" altLang="en-US" sz="1600" b="1" dirty="0">
              <a:latin typeface="Arial" pitchFamily="34" charset="0"/>
              <a:cs typeface="Arial" pitchFamily="34" charset="0"/>
            </a:endParaRPr>
          </a:p>
        </p:txBody>
      </p:sp>
      <p:sp>
        <p:nvSpPr>
          <p:cNvPr id="14" name="文字方塊 13"/>
          <p:cNvSpPr txBox="1"/>
          <p:nvPr/>
        </p:nvSpPr>
        <p:spPr>
          <a:xfrm>
            <a:off x="6624488" y="3371866"/>
            <a:ext cx="2340000" cy="523220"/>
          </a:xfrm>
          <a:prstGeom prst="rect">
            <a:avLst/>
          </a:prstGeom>
          <a:solidFill>
            <a:srgbClr val="FF0000"/>
          </a:solidFill>
        </p:spPr>
        <p:txBody>
          <a:bodyPr wrap="square" rtlCol="0">
            <a:spAutoFit/>
          </a:bodyPr>
          <a:lstStyle/>
          <a:p>
            <a:pPr algn="ctr"/>
            <a:r>
              <a:rPr lang="en-US" altLang="zh-TW" sz="1400" b="1" dirty="0" smtClean="0">
                <a:solidFill>
                  <a:schemeClr val="bg1"/>
                </a:solidFill>
                <a:latin typeface="Arial" pitchFamily="34" charset="0"/>
                <a:cs typeface="Arial" pitchFamily="34" charset="0"/>
              </a:rPr>
              <a:t>Record higher resolution video stream</a:t>
            </a:r>
            <a:endParaRPr lang="zh-TW" altLang="en-US" sz="1400" b="1" dirty="0">
              <a:solidFill>
                <a:schemeClr val="bg1"/>
              </a:solidFill>
              <a:latin typeface="Arial" pitchFamily="34" charset="0"/>
              <a:cs typeface="Arial" pitchFamily="34" charset="0"/>
            </a:endParaRPr>
          </a:p>
        </p:txBody>
      </p:sp>
      <p:cxnSp>
        <p:nvCxnSpPr>
          <p:cNvPr id="16" name="直線單箭頭接點 15"/>
          <p:cNvCxnSpPr>
            <a:stCxn id="12" idx="3"/>
            <a:endCxn id="13" idx="1"/>
          </p:cNvCxnSpPr>
          <p:nvPr/>
        </p:nvCxnSpPr>
        <p:spPr>
          <a:xfrm flipV="1">
            <a:off x="2519512" y="2991680"/>
            <a:ext cx="1188392" cy="64179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單箭頭接點 17"/>
          <p:cNvCxnSpPr>
            <a:stCxn id="13" idx="3"/>
            <a:endCxn id="14" idx="1"/>
          </p:cNvCxnSpPr>
          <p:nvPr/>
        </p:nvCxnSpPr>
        <p:spPr>
          <a:xfrm>
            <a:off x="5436096" y="2991680"/>
            <a:ext cx="1188392" cy="64179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圓角矩形 24"/>
          <p:cNvSpPr/>
          <p:nvPr/>
        </p:nvSpPr>
        <p:spPr>
          <a:xfrm>
            <a:off x="195518" y="4046538"/>
            <a:ext cx="2340000" cy="748800"/>
          </a:xfrm>
          <a:prstGeom prst="roundRect">
            <a:avLst/>
          </a:prstGeom>
          <a:solidFill>
            <a:srgbClr val="92D050"/>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200" b="1" dirty="0" smtClean="0">
                <a:solidFill>
                  <a:schemeClr val="tx1"/>
                </a:solidFill>
                <a:latin typeface="Arial" pitchFamily="34" charset="0"/>
                <a:cs typeface="Arial" pitchFamily="34" charset="0"/>
              </a:rPr>
              <a:t>VGA</a:t>
            </a:r>
            <a:r>
              <a:rPr kumimoji="0" lang="en-US" altLang="zh-TW" sz="1200" b="1" dirty="0" smtClean="0">
                <a:solidFill>
                  <a:schemeClr val="tx1"/>
                </a:solidFill>
                <a:latin typeface="Arial" pitchFamily="34" charset="0"/>
                <a:cs typeface="Arial" pitchFamily="34" charset="0"/>
              </a:rPr>
              <a:t> recording, </a:t>
            </a:r>
            <a:endParaRPr kumimoji="0" lang="en-US" altLang="zh-TW" sz="1200" b="1" dirty="0">
              <a:solidFill>
                <a:schemeClr val="tx1"/>
              </a:solidFill>
              <a:latin typeface="Arial" pitchFamily="34" charset="0"/>
              <a:cs typeface="Arial" pitchFamily="34" charset="0"/>
            </a:endParaRPr>
          </a:p>
          <a:p>
            <a:pPr algn="ctr">
              <a:defRPr/>
            </a:pPr>
            <a:r>
              <a:rPr lang="en-US" altLang="zh-TW" sz="1200" b="1" dirty="0" smtClean="0">
                <a:solidFill>
                  <a:schemeClr val="tx1"/>
                </a:solidFill>
                <a:latin typeface="Arial" pitchFamily="34" charset="0"/>
                <a:cs typeface="Arial" pitchFamily="34" charset="0"/>
              </a:rPr>
              <a:t>MJPEG</a:t>
            </a:r>
            <a:r>
              <a:rPr kumimoji="0" lang="en-US" altLang="zh-TW" sz="1200" b="1" dirty="0" smtClean="0">
                <a:solidFill>
                  <a:schemeClr val="tx1"/>
                </a:solidFill>
                <a:latin typeface="Arial" pitchFamily="34" charset="0"/>
                <a:cs typeface="Arial" pitchFamily="34" charset="0"/>
              </a:rPr>
              <a:t>, </a:t>
            </a:r>
            <a:r>
              <a:rPr lang="en-US" altLang="zh-TW" sz="1200" b="1" dirty="0" smtClean="0">
                <a:solidFill>
                  <a:schemeClr val="tx1"/>
                </a:solidFill>
                <a:latin typeface="Arial" pitchFamily="34" charset="0"/>
                <a:cs typeface="Arial" pitchFamily="34" charset="0"/>
              </a:rPr>
              <a:t>3</a:t>
            </a:r>
            <a:r>
              <a:rPr kumimoji="0" lang="en-US" altLang="zh-TW" sz="1200" b="1" dirty="0" smtClean="0">
                <a:solidFill>
                  <a:schemeClr val="tx1"/>
                </a:solidFill>
                <a:latin typeface="Arial" pitchFamily="34" charset="0"/>
                <a:cs typeface="Arial" pitchFamily="34" charset="0"/>
              </a:rPr>
              <a:t>fps, </a:t>
            </a:r>
            <a:r>
              <a:rPr lang="en-US" altLang="zh-TW" sz="1200" b="1" dirty="0" smtClean="0">
                <a:solidFill>
                  <a:schemeClr val="tx1"/>
                </a:solidFill>
                <a:latin typeface="Arial" pitchFamily="34" charset="0"/>
                <a:cs typeface="Arial" pitchFamily="34" charset="0"/>
              </a:rPr>
              <a:t>1M</a:t>
            </a:r>
            <a:r>
              <a:rPr kumimoji="0" lang="en-US" altLang="zh-TW" sz="1200" b="1" dirty="0" smtClean="0">
                <a:solidFill>
                  <a:schemeClr val="tx1"/>
                </a:solidFill>
                <a:latin typeface="Arial" pitchFamily="34" charset="0"/>
                <a:cs typeface="Arial" pitchFamily="34" charset="0"/>
              </a:rPr>
              <a:t>bps bit rate</a:t>
            </a:r>
            <a:endParaRPr kumimoji="0" lang="zh-TW" altLang="en-US" sz="1200" b="1" dirty="0">
              <a:solidFill>
                <a:schemeClr val="tx1"/>
              </a:solidFill>
              <a:latin typeface="Arial" pitchFamily="34" charset="0"/>
              <a:cs typeface="Arial" pitchFamily="34" charset="0"/>
            </a:endParaRPr>
          </a:p>
        </p:txBody>
      </p:sp>
      <p:sp>
        <p:nvSpPr>
          <p:cNvPr id="26" name="圓角矩形 25"/>
          <p:cNvSpPr/>
          <p:nvPr/>
        </p:nvSpPr>
        <p:spPr>
          <a:xfrm>
            <a:off x="6624488" y="4046538"/>
            <a:ext cx="2340000" cy="748800"/>
          </a:xfrm>
          <a:prstGeom prst="roundRect">
            <a:avLst/>
          </a:prstGeom>
          <a:solidFill>
            <a:srgbClr val="FFC000"/>
          </a:solid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en-US" altLang="zh-TW" sz="1200" b="1" dirty="0" smtClean="0">
                <a:solidFill>
                  <a:schemeClr val="tx1"/>
                </a:solidFill>
                <a:latin typeface="Arial" pitchFamily="34" charset="0"/>
                <a:cs typeface="Arial" pitchFamily="34" charset="0"/>
              </a:rPr>
              <a:t>Full HD 1080P </a:t>
            </a:r>
            <a:r>
              <a:rPr kumimoji="0" lang="en-US" altLang="zh-TW" sz="1200" b="1" dirty="0">
                <a:solidFill>
                  <a:schemeClr val="tx1"/>
                </a:solidFill>
                <a:latin typeface="Arial" pitchFamily="34" charset="0"/>
                <a:cs typeface="Arial" pitchFamily="34" charset="0"/>
              </a:rPr>
              <a:t>recording , </a:t>
            </a:r>
          </a:p>
          <a:p>
            <a:pPr algn="ctr">
              <a:defRPr/>
            </a:pPr>
            <a:r>
              <a:rPr kumimoji="0" lang="en-US" altLang="zh-TW" sz="1200" b="1" dirty="0">
                <a:solidFill>
                  <a:schemeClr val="tx1"/>
                </a:solidFill>
                <a:latin typeface="Arial" pitchFamily="34" charset="0"/>
                <a:cs typeface="Arial" pitchFamily="34" charset="0"/>
              </a:rPr>
              <a:t>H.264, </a:t>
            </a:r>
            <a:r>
              <a:rPr lang="en-US" altLang="zh-TW" sz="1200" b="1" dirty="0" smtClean="0">
                <a:solidFill>
                  <a:schemeClr val="tx1"/>
                </a:solidFill>
                <a:latin typeface="Arial" pitchFamily="34" charset="0"/>
                <a:cs typeface="Arial" pitchFamily="34" charset="0"/>
              </a:rPr>
              <a:t>30</a:t>
            </a:r>
            <a:r>
              <a:rPr kumimoji="0" lang="en-US" altLang="zh-TW" sz="1200" b="1" dirty="0" smtClean="0">
                <a:solidFill>
                  <a:schemeClr val="tx1"/>
                </a:solidFill>
                <a:latin typeface="Arial" pitchFamily="34" charset="0"/>
                <a:cs typeface="Arial" pitchFamily="34" charset="0"/>
              </a:rPr>
              <a:t>fps, 6Mbps bit rate</a:t>
            </a:r>
            <a:endParaRPr kumimoji="0" lang="zh-TW" altLang="en-US" sz="1200" b="1" dirty="0">
              <a:solidFill>
                <a:schemeClr val="tx1"/>
              </a:solidFill>
              <a:latin typeface="Arial" pitchFamily="34" charset="0"/>
              <a:cs typeface="Arial" pitchFamily="34" charset="0"/>
            </a:endParaRPr>
          </a:p>
        </p:txBody>
      </p:sp>
      <p:sp>
        <p:nvSpPr>
          <p:cNvPr id="21" name="標題 20"/>
          <p:cNvSpPr>
            <a:spLocks noGrp="1"/>
          </p:cNvSpPr>
          <p:nvPr>
            <p:ph type="title"/>
          </p:nvPr>
        </p:nvSpPr>
        <p:spPr/>
        <p:txBody>
          <a:bodyPr/>
          <a:lstStyle/>
          <a:p>
            <a:r>
              <a:rPr lang="en-US" altLang="zh-TW" smtClean="0"/>
              <a:t>Smart</a:t>
            </a:r>
            <a:r>
              <a:rPr lang="en-US" altLang="zh-TW" smtClean="0"/>
              <a:t> Recording</a:t>
            </a:r>
            <a:endParaRPr lang="zh-TW"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93"/>
          <p:cNvGrpSpPr/>
          <p:nvPr/>
        </p:nvGrpSpPr>
        <p:grpSpPr>
          <a:xfrm>
            <a:off x="5004536" y="2511181"/>
            <a:ext cx="3668275" cy="3260585"/>
            <a:chOff x="4733945" y="2116125"/>
            <a:chExt cx="4014518" cy="2973622"/>
          </a:xfrm>
        </p:grpSpPr>
        <p:sp>
          <p:nvSpPr>
            <p:cNvPr id="89" name="流程圖: 人工作業 88"/>
            <p:cNvSpPr/>
            <p:nvPr/>
          </p:nvSpPr>
          <p:spPr>
            <a:xfrm>
              <a:off x="4800740" y="2158030"/>
              <a:ext cx="3947723" cy="2931717"/>
            </a:xfrm>
            <a:prstGeom prst="flowChartManualOperation">
              <a:avLst/>
            </a:prstGeom>
            <a:solidFill>
              <a:schemeClr val="bg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92" name="流程圖: 人工作業 91"/>
            <p:cNvSpPr/>
            <p:nvPr/>
          </p:nvSpPr>
          <p:spPr>
            <a:xfrm>
              <a:off x="4733945" y="2116125"/>
              <a:ext cx="3858720" cy="2826860"/>
            </a:xfrm>
            <a:prstGeom prst="flowChartManualOperation">
              <a:avLst/>
            </a:prstGeom>
            <a:solidFill>
              <a:schemeClr val="bg1"/>
            </a:solidFill>
            <a:ln>
              <a:noFill/>
            </a:ln>
            <a:effectLst>
              <a:softEdge rad="127000"/>
            </a:effectLst>
            <a:scene3d>
              <a:camera prst="orthographicFront">
                <a:rot lat="0" lon="0" rev="0"/>
              </a:camera>
              <a:lightRig rig="chilly" dir="t">
                <a:rot lat="0" lon="0" rev="18480000"/>
              </a:lightRig>
            </a:scene3d>
            <a:sp3d prstMaterial="clear">
              <a:bevelT h="635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pic>
          <p:nvPicPr>
            <p:cNvPr id="18" name="圖片 64" descr="Videosec.jpg"/>
            <p:cNvPicPr>
              <a:picLocks noChangeAspect="1"/>
            </p:cNvPicPr>
            <p:nvPr/>
          </p:nvPicPr>
          <p:blipFill>
            <a:blip r:embed="rId3" cstate="print"/>
            <a:srcRect/>
            <a:stretch>
              <a:fillRect/>
            </a:stretch>
          </p:blipFill>
          <p:spPr bwMode="auto">
            <a:xfrm>
              <a:off x="6578137" y="4689628"/>
              <a:ext cx="338385" cy="77417"/>
            </a:xfrm>
            <a:prstGeom prst="rect">
              <a:avLst/>
            </a:prstGeom>
            <a:noFill/>
            <a:ln w="9525">
              <a:noFill/>
              <a:miter lim="800000"/>
              <a:headEnd/>
              <a:tailEnd/>
            </a:ln>
          </p:spPr>
        </p:pic>
        <p:pic>
          <p:nvPicPr>
            <p:cNvPr id="19" name="圖片 45" descr="honeywell logo.jpg"/>
            <p:cNvPicPr>
              <a:picLocks noChangeAspect="1"/>
            </p:cNvPicPr>
            <p:nvPr/>
          </p:nvPicPr>
          <p:blipFill>
            <a:blip r:embed="rId4" cstate="print"/>
            <a:srcRect/>
            <a:stretch>
              <a:fillRect/>
            </a:stretch>
          </p:blipFill>
          <p:spPr bwMode="auto">
            <a:xfrm>
              <a:off x="5940767" y="3413609"/>
              <a:ext cx="424542" cy="81163"/>
            </a:xfrm>
            <a:prstGeom prst="rect">
              <a:avLst/>
            </a:prstGeom>
            <a:noFill/>
            <a:ln w="9525">
              <a:noFill/>
              <a:miter lim="800000"/>
              <a:headEnd/>
              <a:tailEnd/>
            </a:ln>
          </p:spPr>
        </p:pic>
        <p:pic>
          <p:nvPicPr>
            <p:cNvPr id="20" name="圖片 46" descr="pelco.jpg"/>
            <p:cNvPicPr>
              <a:picLocks noChangeAspect="1"/>
            </p:cNvPicPr>
            <p:nvPr/>
          </p:nvPicPr>
          <p:blipFill>
            <a:blip r:embed="rId5" cstate="print"/>
            <a:srcRect/>
            <a:stretch>
              <a:fillRect/>
            </a:stretch>
          </p:blipFill>
          <p:spPr bwMode="auto">
            <a:xfrm>
              <a:off x="6138417" y="4055095"/>
              <a:ext cx="344629" cy="150464"/>
            </a:xfrm>
            <a:prstGeom prst="rect">
              <a:avLst/>
            </a:prstGeom>
            <a:noFill/>
            <a:ln w="9525">
              <a:noFill/>
              <a:miter lim="800000"/>
              <a:headEnd/>
              <a:tailEnd/>
            </a:ln>
          </p:spPr>
        </p:pic>
        <p:pic>
          <p:nvPicPr>
            <p:cNvPr id="21" name="圖片 86" descr="question.PNG"/>
            <p:cNvPicPr>
              <a:picLocks noChangeAspect="1"/>
            </p:cNvPicPr>
            <p:nvPr/>
          </p:nvPicPr>
          <p:blipFill>
            <a:blip r:embed="rId6" cstate="print"/>
            <a:srcRect/>
            <a:stretch>
              <a:fillRect/>
            </a:stretch>
          </p:blipFill>
          <p:spPr bwMode="auto">
            <a:xfrm>
              <a:off x="6982919" y="4423757"/>
              <a:ext cx="458258" cy="164198"/>
            </a:xfrm>
            <a:prstGeom prst="rect">
              <a:avLst/>
            </a:prstGeom>
            <a:noFill/>
            <a:ln w="9525">
              <a:noFill/>
              <a:miter lim="800000"/>
              <a:headEnd/>
              <a:tailEnd/>
            </a:ln>
          </p:spPr>
        </p:pic>
        <p:pic>
          <p:nvPicPr>
            <p:cNvPr id="22" name="圖片 87" descr="question.PNG"/>
            <p:cNvPicPr>
              <a:picLocks noChangeAspect="1"/>
            </p:cNvPicPr>
            <p:nvPr/>
          </p:nvPicPr>
          <p:blipFill>
            <a:blip r:embed="rId7" cstate="print"/>
            <a:srcRect/>
            <a:stretch>
              <a:fillRect/>
            </a:stretch>
          </p:blipFill>
          <p:spPr bwMode="auto">
            <a:xfrm>
              <a:off x="7394363" y="4423756"/>
              <a:ext cx="458259" cy="164199"/>
            </a:xfrm>
            <a:prstGeom prst="rect">
              <a:avLst/>
            </a:prstGeom>
            <a:noFill/>
            <a:ln w="9525">
              <a:noFill/>
              <a:miter lim="800000"/>
              <a:headEnd/>
              <a:tailEnd/>
            </a:ln>
          </p:spPr>
        </p:pic>
        <p:pic>
          <p:nvPicPr>
            <p:cNvPr id="23" name="圖片 88" descr="question.PNG"/>
            <p:cNvPicPr>
              <a:picLocks noChangeAspect="1"/>
            </p:cNvPicPr>
            <p:nvPr/>
          </p:nvPicPr>
          <p:blipFill>
            <a:blip r:embed="rId8" cstate="print"/>
            <a:srcRect t="17247" b="13765"/>
            <a:stretch>
              <a:fillRect/>
            </a:stretch>
          </p:blipFill>
          <p:spPr bwMode="auto">
            <a:xfrm>
              <a:off x="6098002" y="4678820"/>
              <a:ext cx="458257" cy="113276"/>
            </a:xfrm>
            <a:prstGeom prst="rect">
              <a:avLst/>
            </a:prstGeom>
            <a:noFill/>
            <a:ln w="9525">
              <a:noFill/>
              <a:miter lim="800000"/>
              <a:headEnd/>
              <a:tailEnd/>
            </a:ln>
          </p:spPr>
        </p:pic>
        <p:pic>
          <p:nvPicPr>
            <p:cNvPr id="24" name="圖片 64" descr="question.PNG"/>
            <p:cNvPicPr>
              <a:picLocks noChangeAspect="1"/>
            </p:cNvPicPr>
            <p:nvPr/>
          </p:nvPicPr>
          <p:blipFill>
            <a:blip r:embed="rId9" cstate="print"/>
            <a:srcRect/>
            <a:stretch>
              <a:fillRect/>
            </a:stretch>
          </p:blipFill>
          <p:spPr bwMode="auto">
            <a:xfrm>
              <a:off x="7900319" y="2550067"/>
              <a:ext cx="442649" cy="150464"/>
            </a:xfrm>
            <a:prstGeom prst="rect">
              <a:avLst/>
            </a:prstGeom>
            <a:noFill/>
            <a:ln w="9525">
              <a:noFill/>
              <a:miter lim="800000"/>
              <a:headEnd/>
              <a:tailEnd/>
            </a:ln>
          </p:spPr>
        </p:pic>
        <p:pic>
          <p:nvPicPr>
            <p:cNvPr id="25" name="圖片 65" descr="question.PNG"/>
            <p:cNvPicPr>
              <a:picLocks noChangeAspect="1"/>
            </p:cNvPicPr>
            <p:nvPr/>
          </p:nvPicPr>
          <p:blipFill>
            <a:blip r:embed="rId10" cstate="print"/>
            <a:srcRect/>
            <a:stretch>
              <a:fillRect/>
            </a:stretch>
          </p:blipFill>
          <p:spPr bwMode="auto">
            <a:xfrm>
              <a:off x="5233037" y="2547571"/>
              <a:ext cx="448267" cy="155457"/>
            </a:xfrm>
            <a:prstGeom prst="rect">
              <a:avLst/>
            </a:prstGeom>
            <a:noFill/>
            <a:ln w="9525">
              <a:noFill/>
              <a:miter lim="800000"/>
              <a:headEnd/>
              <a:tailEnd/>
            </a:ln>
          </p:spPr>
        </p:pic>
        <p:pic>
          <p:nvPicPr>
            <p:cNvPr id="26" name="圖片 66" descr="question.PNG"/>
            <p:cNvPicPr>
              <a:picLocks noChangeAspect="1"/>
            </p:cNvPicPr>
            <p:nvPr/>
          </p:nvPicPr>
          <p:blipFill>
            <a:blip r:embed="rId11" cstate="print"/>
            <a:srcRect/>
            <a:stretch>
              <a:fillRect/>
            </a:stretch>
          </p:blipFill>
          <p:spPr bwMode="auto">
            <a:xfrm>
              <a:off x="5903408" y="2353651"/>
              <a:ext cx="448267" cy="155457"/>
            </a:xfrm>
            <a:prstGeom prst="rect">
              <a:avLst/>
            </a:prstGeom>
            <a:noFill/>
            <a:ln w="9525">
              <a:noFill/>
              <a:miter lim="800000"/>
              <a:headEnd/>
              <a:tailEnd/>
            </a:ln>
          </p:spPr>
        </p:pic>
        <p:pic>
          <p:nvPicPr>
            <p:cNvPr id="27" name="圖片 67" descr="question.PNG"/>
            <p:cNvPicPr>
              <a:picLocks noChangeAspect="1"/>
            </p:cNvPicPr>
            <p:nvPr/>
          </p:nvPicPr>
          <p:blipFill>
            <a:blip r:embed="rId12" cstate="print"/>
            <a:srcRect/>
            <a:stretch>
              <a:fillRect/>
            </a:stretch>
          </p:blipFill>
          <p:spPr bwMode="auto">
            <a:xfrm>
              <a:off x="7367178" y="2353651"/>
              <a:ext cx="448267" cy="155457"/>
            </a:xfrm>
            <a:prstGeom prst="rect">
              <a:avLst/>
            </a:prstGeom>
            <a:noFill/>
            <a:ln w="9525">
              <a:noFill/>
              <a:miter lim="800000"/>
              <a:headEnd/>
              <a:tailEnd/>
            </a:ln>
          </p:spPr>
        </p:pic>
        <p:pic>
          <p:nvPicPr>
            <p:cNvPr id="28" name="圖片 68" descr="question.PNG"/>
            <p:cNvPicPr>
              <a:picLocks noChangeAspect="1"/>
            </p:cNvPicPr>
            <p:nvPr/>
          </p:nvPicPr>
          <p:blipFill>
            <a:blip r:embed="rId13" cstate="print"/>
            <a:srcRect/>
            <a:stretch>
              <a:fillRect/>
            </a:stretch>
          </p:blipFill>
          <p:spPr bwMode="auto">
            <a:xfrm>
              <a:off x="5271613" y="2770910"/>
              <a:ext cx="448267" cy="154834"/>
            </a:xfrm>
            <a:prstGeom prst="rect">
              <a:avLst/>
            </a:prstGeom>
            <a:noFill/>
            <a:ln w="9525">
              <a:noFill/>
              <a:miter lim="800000"/>
              <a:headEnd/>
              <a:tailEnd/>
            </a:ln>
          </p:spPr>
        </p:pic>
        <p:pic>
          <p:nvPicPr>
            <p:cNvPr id="29" name="圖片 70" descr="question.PNG"/>
            <p:cNvPicPr>
              <a:picLocks noChangeAspect="1"/>
            </p:cNvPicPr>
            <p:nvPr/>
          </p:nvPicPr>
          <p:blipFill>
            <a:blip r:embed="rId14" cstate="print"/>
            <a:srcRect/>
            <a:stretch>
              <a:fillRect/>
            </a:stretch>
          </p:blipFill>
          <p:spPr bwMode="auto">
            <a:xfrm>
              <a:off x="5846764" y="2986276"/>
              <a:ext cx="448268" cy="155458"/>
            </a:xfrm>
            <a:prstGeom prst="rect">
              <a:avLst/>
            </a:prstGeom>
            <a:noFill/>
            <a:ln w="9525">
              <a:noFill/>
              <a:miter lim="800000"/>
              <a:headEnd/>
              <a:tailEnd/>
            </a:ln>
          </p:spPr>
        </p:pic>
        <p:pic>
          <p:nvPicPr>
            <p:cNvPr id="30" name="圖片 71" descr="question.PNG"/>
            <p:cNvPicPr>
              <a:picLocks noChangeAspect="1"/>
            </p:cNvPicPr>
            <p:nvPr/>
          </p:nvPicPr>
          <p:blipFill>
            <a:blip r:embed="rId15" cstate="print"/>
            <a:srcRect/>
            <a:stretch>
              <a:fillRect/>
            </a:stretch>
          </p:blipFill>
          <p:spPr bwMode="auto">
            <a:xfrm>
              <a:off x="6295032" y="2960472"/>
              <a:ext cx="448268" cy="155458"/>
            </a:xfrm>
            <a:prstGeom prst="rect">
              <a:avLst/>
            </a:prstGeom>
            <a:noFill/>
            <a:ln w="9525">
              <a:noFill/>
              <a:miter lim="800000"/>
              <a:headEnd/>
              <a:tailEnd/>
            </a:ln>
          </p:spPr>
        </p:pic>
        <p:pic>
          <p:nvPicPr>
            <p:cNvPr id="31" name="圖片 72" descr="question.PNG"/>
            <p:cNvPicPr>
              <a:picLocks noChangeAspect="1"/>
            </p:cNvPicPr>
            <p:nvPr/>
          </p:nvPicPr>
          <p:blipFill>
            <a:blip r:embed="rId16" cstate="print"/>
            <a:srcRect/>
            <a:stretch>
              <a:fillRect/>
            </a:stretch>
          </p:blipFill>
          <p:spPr bwMode="auto">
            <a:xfrm>
              <a:off x="6705862" y="2958730"/>
              <a:ext cx="448267" cy="154834"/>
            </a:xfrm>
            <a:prstGeom prst="rect">
              <a:avLst/>
            </a:prstGeom>
            <a:noFill/>
            <a:ln w="9525">
              <a:noFill/>
              <a:miter lim="800000"/>
              <a:headEnd/>
              <a:tailEnd/>
            </a:ln>
          </p:spPr>
        </p:pic>
        <p:pic>
          <p:nvPicPr>
            <p:cNvPr id="32" name="圖片 74" descr="question.PNG"/>
            <p:cNvPicPr>
              <a:picLocks noChangeAspect="1"/>
            </p:cNvPicPr>
            <p:nvPr/>
          </p:nvPicPr>
          <p:blipFill>
            <a:blip r:embed="rId17" cstate="print"/>
            <a:srcRect/>
            <a:stretch>
              <a:fillRect/>
            </a:stretch>
          </p:blipFill>
          <p:spPr bwMode="auto">
            <a:xfrm>
              <a:off x="6790681" y="3376994"/>
              <a:ext cx="448268" cy="155458"/>
            </a:xfrm>
            <a:prstGeom prst="rect">
              <a:avLst/>
            </a:prstGeom>
            <a:noFill/>
            <a:ln w="9525">
              <a:noFill/>
              <a:miter lim="800000"/>
              <a:headEnd/>
              <a:tailEnd/>
            </a:ln>
          </p:spPr>
        </p:pic>
        <p:pic>
          <p:nvPicPr>
            <p:cNvPr id="33" name="圖片 75" descr="question.PNG"/>
            <p:cNvPicPr>
              <a:picLocks noChangeAspect="1"/>
            </p:cNvPicPr>
            <p:nvPr/>
          </p:nvPicPr>
          <p:blipFill>
            <a:blip r:embed="rId18" cstate="print"/>
            <a:srcRect/>
            <a:stretch>
              <a:fillRect/>
            </a:stretch>
          </p:blipFill>
          <p:spPr bwMode="auto">
            <a:xfrm>
              <a:off x="5934805" y="3191467"/>
              <a:ext cx="453263" cy="159204"/>
            </a:xfrm>
            <a:prstGeom prst="rect">
              <a:avLst/>
            </a:prstGeom>
            <a:noFill/>
            <a:ln w="9525">
              <a:noFill/>
              <a:miter lim="800000"/>
              <a:headEnd/>
              <a:tailEnd/>
            </a:ln>
          </p:spPr>
        </p:pic>
        <p:pic>
          <p:nvPicPr>
            <p:cNvPr id="34" name="圖片 77" descr="question.PNG"/>
            <p:cNvPicPr>
              <a:picLocks noChangeAspect="1"/>
            </p:cNvPicPr>
            <p:nvPr/>
          </p:nvPicPr>
          <p:blipFill>
            <a:blip r:embed="rId19" cstate="print"/>
            <a:srcRect/>
            <a:stretch>
              <a:fillRect/>
            </a:stretch>
          </p:blipFill>
          <p:spPr bwMode="auto">
            <a:xfrm>
              <a:off x="7589127" y="2737086"/>
              <a:ext cx="452637" cy="159828"/>
            </a:xfrm>
            <a:prstGeom prst="rect">
              <a:avLst/>
            </a:prstGeom>
            <a:noFill/>
            <a:ln w="9525">
              <a:noFill/>
              <a:miter lim="800000"/>
              <a:headEnd/>
              <a:tailEnd/>
            </a:ln>
          </p:spPr>
        </p:pic>
        <p:pic>
          <p:nvPicPr>
            <p:cNvPr id="35" name="圖片 78" descr="question.PNG"/>
            <p:cNvPicPr>
              <a:picLocks noChangeAspect="1"/>
            </p:cNvPicPr>
            <p:nvPr/>
          </p:nvPicPr>
          <p:blipFill>
            <a:blip r:embed="rId20" cstate="print"/>
            <a:srcRect l="34041" r="36173" b="3491"/>
            <a:stretch>
              <a:fillRect/>
            </a:stretch>
          </p:blipFill>
          <p:spPr bwMode="auto">
            <a:xfrm>
              <a:off x="5925626" y="3547514"/>
              <a:ext cx="198234" cy="226553"/>
            </a:xfrm>
            <a:prstGeom prst="rect">
              <a:avLst/>
            </a:prstGeom>
            <a:noFill/>
            <a:ln w="9525">
              <a:noFill/>
              <a:miter lim="800000"/>
              <a:headEnd/>
              <a:tailEnd/>
            </a:ln>
          </p:spPr>
        </p:pic>
        <p:pic>
          <p:nvPicPr>
            <p:cNvPr id="36" name="圖片 79" descr="question.PNG"/>
            <p:cNvPicPr>
              <a:picLocks noChangeAspect="1"/>
            </p:cNvPicPr>
            <p:nvPr/>
          </p:nvPicPr>
          <p:blipFill>
            <a:blip r:embed="rId21" cstate="print"/>
            <a:srcRect/>
            <a:stretch>
              <a:fillRect/>
            </a:stretch>
          </p:blipFill>
          <p:spPr bwMode="auto">
            <a:xfrm>
              <a:off x="7145978" y="3613615"/>
              <a:ext cx="453262" cy="160452"/>
            </a:xfrm>
            <a:prstGeom prst="rect">
              <a:avLst/>
            </a:prstGeom>
            <a:noFill/>
            <a:ln w="9525">
              <a:noFill/>
              <a:miter lim="800000"/>
              <a:headEnd/>
              <a:tailEnd/>
            </a:ln>
          </p:spPr>
        </p:pic>
        <p:pic>
          <p:nvPicPr>
            <p:cNvPr id="37" name="圖片 81" descr="question.PNG"/>
            <p:cNvPicPr>
              <a:picLocks noChangeAspect="1"/>
            </p:cNvPicPr>
            <p:nvPr/>
          </p:nvPicPr>
          <p:blipFill>
            <a:blip r:embed="rId22" cstate="print"/>
            <a:srcRect/>
            <a:stretch>
              <a:fillRect/>
            </a:stretch>
          </p:blipFill>
          <p:spPr bwMode="auto">
            <a:xfrm>
              <a:off x="7363049" y="3792171"/>
              <a:ext cx="453262" cy="159828"/>
            </a:xfrm>
            <a:prstGeom prst="rect">
              <a:avLst/>
            </a:prstGeom>
            <a:noFill/>
            <a:ln w="9525">
              <a:noFill/>
              <a:miter lim="800000"/>
              <a:headEnd/>
              <a:tailEnd/>
            </a:ln>
          </p:spPr>
        </p:pic>
        <p:pic>
          <p:nvPicPr>
            <p:cNvPr id="38" name="圖片 83" descr="question.PNG"/>
            <p:cNvPicPr>
              <a:picLocks noChangeAspect="1"/>
            </p:cNvPicPr>
            <p:nvPr/>
          </p:nvPicPr>
          <p:blipFill>
            <a:blip r:embed="rId23" cstate="print"/>
            <a:srcRect/>
            <a:stretch>
              <a:fillRect/>
            </a:stretch>
          </p:blipFill>
          <p:spPr bwMode="auto">
            <a:xfrm>
              <a:off x="5571164" y="4045730"/>
              <a:ext cx="453262" cy="159828"/>
            </a:xfrm>
            <a:prstGeom prst="rect">
              <a:avLst/>
            </a:prstGeom>
            <a:noFill/>
            <a:ln w="9525">
              <a:noFill/>
              <a:miter lim="800000"/>
              <a:headEnd/>
              <a:tailEnd/>
            </a:ln>
          </p:spPr>
        </p:pic>
        <p:pic>
          <p:nvPicPr>
            <p:cNvPr id="39" name="圖片 84" descr="question.PNG"/>
            <p:cNvPicPr>
              <a:picLocks noChangeAspect="1"/>
            </p:cNvPicPr>
            <p:nvPr/>
          </p:nvPicPr>
          <p:blipFill>
            <a:blip r:embed="rId24" cstate="print"/>
            <a:srcRect/>
            <a:stretch>
              <a:fillRect/>
            </a:stretch>
          </p:blipFill>
          <p:spPr bwMode="auto">
            <a:xfrm>
              <a:off x="5593526" y="4264026"/>
              <a:ext cx="452637" cy="159828"/>
            </a:xfrm>
            <a:prstGeom prst="rect">
              <a:avLst/>
            </a:prstGeom>
            <a:noFill/>
            <a:ln w="9525">
              <a:noFill/>
              <a:miter lim="800000"/>
              <a:headEnd/>
              <a:tailEnd/>
            </a:ln>
          </p:spPr>
        </p:pic>
        <p:pic>
          <p:nvPicPr>
            <p:cNvPr id="40" name="圖片 85" descr="question.PNG"/>
            <p:cNvPicPr>
              <a:picLocks noChangeAspect="1"/>
            </p:cNvPicPr>
            <p:nvPr/>
          </p:nvPicPr>
          <p:blipFill>
            <a:blip r:embed="rId25" cstate="print"/>
            <a:srcRect/>
            <a:stretch>
              <a:fillRect/>
            </a:stretch>
          </p:blipFill>
          <p:spPr bwMode="auto">
            <a:xfrm>
              <a:off x="5664795" y="4461430"/>
              <a:ext cx="458258" cy="164198"/>
            </a:xfrm>
            <a:prstGeom prst="rect">
              <a:avLst/>
            </a:prstGeom>
            <a:noFill/>
            <a:ln w="9525">
              <a:noFill/>
              <a:miter lim="800000"/>
              <a:headEnd/>
              <a:tailEnd/>
            </a:ln>
          </p:spPr>
        </p:pic>
        <p:pic>
          <p:nvPicPr>
            <p:cNvPr id="41" name="圖片 89" descr="question.PNG"/>
            <p:cNvPicPr>
              <a:picLocks noChangeAspect="1"/>
            </p:cNvPicPr>
            <p:nvPr/>
          </p:nvPicPr>
          <p:blipFill>
            <a:blip r:embed="rId26" cstate="print"/>
            <a:srcRect/>
            <a:stretch>
              <a:fillRect/>
            </a:stretch>
          </p:blipFill>
          <p:spPr bwMode="auto">
            <a:xfrm>
              <a:off x="7362889" y="4610281"/>
              <a:ext cx="458257" cy="164822"/>
            </a:xfrm>
            <a:prstGeom prst="rect">
              <a:avLst/>
            </a:prstGeom>
            <a:noFill/>
            <a:ln w="9525">
              <a:noFill/>
              <a:miter lim="800000"/>
              <a:headEnd/>
              <a:tailEnd/>
            </a:ln>
          </p:spPr>
        </p:pic>
        <p:pic>
          <p:nvPicPr>
            <p:cNvPr id="42" name="圖片 90" descr="question.PNG"/>
            <p:cNvPicPr>
              <a:picLocks noChangeAspect="1"/>
            </p:cNvPicPr>
            <p:nvPr/>
          </p:nvPicPr>
          <p:blipFill>
            <a:blip r:embed="rId27" cstate="print"/>
            <a:srcRect/>
            <a:stretch>
              <a:fillRect/>
            </a:stretch>
          </p:blipFill>
          <p:spPr bwMode="auto">
            <a:xfrm>
              <a:off x="7772472" y="3148236"/>
              <a:ext cx="458257" cy="164822"/>
            </a:xfrm>
            <a:prstGeom prst="rect">
              <a:avLst/>
            </a:prstGeom>
            <a:noFill/>
            <a:ln w="9525">
              <a:noFill/>
              <a:miter lim="800000"/>
              <a:headEnd/>
              <a:tailEnd/>
            </a:ln>
          </p:spPr>
        </p:pic>
        <p:pic>
          <p:nvPicPr>
            <p:cNvPr id="43" name="圖片 92" descr="question.PNG"/>
            <p:cNvPicPr>
              <a:picLocks noChangeAspect="1"/>
            </p:cNvPicPr>
            <p:nvPr/>
          </p:nvPicPr>
          <p:blipFill>
            <a:blip r:embed="rId28" cstate="print"/>
            <a:srcRect l="20855" r="21794" b="-1443"/>
            <a:stretch>
              <a:fillRect/>
            </a:stretch>
          </p:blipFill>
          <p:spPr bwMode="auto">
            <a:xfrm>
              <a:off x="6112064" y="3803716"/>
              <a:ext cx="311511" cy="198234"/>
            </a:xfrm>
            <a:prstGeom prst="rect">
              <a:avLst/>
            </a:prstGeom>
            <a:noFill/>
            <a:ln w="9525">
              <a:noFill/>
              <a:miter lim="800000"/>
              <a:headEnd/>
              <a:tailEnd/>
            </a:ln>
          </p:spPr>
        </p:pic>
        <p:pic>
          <p:nvPicPr>
            <p:cNvPr id="44" name="圖片 93" descr="question.PNG"/>
            <p:cNvPicPr>
              <a:picLocks noChangeAspect="1"/>
            </p:cNvPicPr>
            <p:nvPr/>
          </p:nvPicPr>
          <p:blipFill>
            <a:blip r:embed="rId29" cstate="print"/>
            <a:srcRect/>
            <a:stretch>
              <a:fillRect/>
            </a:stretch>
          </p:blipFill>
          <p:spPr bwMode="auto">
            <a:xfrm>
              <a:off x="6493155" y="3809376"/>
              <a:ext cx="416426" cy="124241"/>
            </a:xfrm>
            <a:prstGeom prst="rect">
              <a:avLst/>
            </a:prstGeom>
            <a:noFill/>
            <a:ln w="9525">
              <a:noFill/>
              <a:miter lim="800000"/>
              <a:headEnd/>
              <a:tailEnd/>
            </a:ln>
          </p:spPr>
        </p:pic>
        <p:pic>
          <p:nvPicPr>
            <p:cNvPr id="45" name="圖片 33" descr="100274708_logo.jpg"/>
            <p:cNvPicPr>
              <a:picLocks noChangeAspect="1"/>
            </p:cNvPicPr>
            <p:nvPr/>
          </p:nvPicPr>
          <p:blipFill>
            <a:blip r:embed="rId30" cstate="print"/>
            <a:srcRect/>
            <a:stretch>
              <a:fillRect/>
            </a:stretch>
          </p:blipFill>
          <p:spPr bwMode="auto">
            <a:xfrm>
              <a:off x="7886996" y="2397977"/>
              <a:ext cx="390207" cy="66804"/>
            </a:xfrm>
            <a:prstGeom prst="rect">
              <a:avLst/>
            </a:prstGeom>
            <a:noFill/>
            <a:ln w="9525">
              <a:noFill/>
              <a:miter lim="800000"/>
              <a:headEnd/>
              <a:tailEnd/>
            </a:ln>
          </p:spPr>
        </p:pic>
        <p:pic>
          <p:nvPicPr>
            <p:cNvPr id="46" name="圖片 34" descr="hikvision.jpg"/>
            <p:cNvPicPr>
              <a:picLocks noChangeAspect="1"/>
            </p:cNvPicPr>
            <p:nvPr/>
          </p:nvPicPr>
          <p:blipFill>
            <a:blip r:embed="rId31" cstate="print"/>
            <a:srcRect b="-14537"/>
            <a:stretch>
              <a:fillRect/>
            </a:stretch>
          </p:blipFill>
          <p:spPr bwMode="auto">
            <a:xfrm>
              <a:off x="7350954" y="3229997"/>
              <a:ext cx="390206" cy="61184"/>
            </a:xfrm>
            <a:prstGeom prst="rect">
              <a:avLst/>
            </a:prstGeom>
            <a:noFill/>
            <a:ln w="9525">
              <a:noFill/>
              <a:miter lim="800000"/>
              <a:headEnd/>
              <a:tailEnd/>
            </a:ln>
          </p:spPr>
        </p:pic>
        <p:pic>
          <p:nvPicPr>
            <p:cNvPr id="47" name="圖片 35" descr="viosecure_logo1.jpg"/>
            <p:cNvPicPr>
              <a:picLocks noChangeAspect="1"/>
            </p:cNvPicPr>
            <p:nvPr/>
          </p:nvPicPr>
          <p:blipFill>
            <a:blip r:embed="rId32" cstate="print"/>
            <a:srcRect/>
            <a:stretch>
              <a:fillRect/>
            </a:stretch>
          </p:blipFill>
          <p:spPr bwMode="auto">
            <a:xfrm>
              <a:off x="6958770" y="4670762"/>
              <a:ext cx="377095" cy="79291"/>
            </a:xfrm>
            <a:prstGeom prst="rect">
              <a:avLst/>
            </a:prstGeom>
            <a:noFill/>
            <a:ln w="9525">
              <a:noFill/>
              <a:miter lim="800000"/>
              <a:headEnd/>
              <a:tailEnd/>
            </a:ln>
          </p:spPr>
        </p:pic>
        <p:pic>
          <p:nvPicPr>
            <p:cNvPr id="48" name="圖片 36" descr="a-mtk.jpg"/>
            <p:cNvPicPr>
              <a:picLocks noChangeAspect="1"/>
            </p:cNvPicPr>
            <p:nvPr/>
          </p:nvPicPr>
          <p:blipFill>
            <a:blip r:embed="rId33" cstate="print"/>
            <a:srcRect/>
            <a:stretch>
              <a:fillRect/>
            </a:stretch>
          </p:blipFill>
          <p:spPr bwMode="auto">
            <a:xfrm>
              <a:off x="5455934" y="2390173"/>
              <a:ext cx="390830" cy="82411"/>
            </a:xfrm>
            <a:prstGeom prst="rect">
              <a:avLst/>
            </a:prstGeom>
            <a:noFill/>
            <a:ln w="9525">
              <a:noFill/>
              <a:miter lim="800000"/>
              <a:headEnd/>
              <a:tailEnd/>
            </a:ln>
          </p:spPr>
        </p:pic>
        <p:pic>
          <p:nvPicPr>
            <p:cNvPr id="49" name="Picture 36" descr="D:\qnap\office\pic\logo\CNB-01.png"/>
            <p:cNvPicPr>
              <a:picLocks noChangeAspect="1" noChangeArrowheads="1"/>
            </p:cNvPicPr>
            <p:nvPr/>
          </p:nvPicPr>
          <p:blipFill>
            <a:blip r:embed="rId34" cstate="print"/>
            <a:srcRect/>
            <a:stretch>
              <a:fillRect/>
            </a:stretch>
          </p:blipFill>
          <p:spPr bwMode="auto">
            <a:xfrm>
              <a:off x="6236589" y="2773605"/>
              <a:ext cx="373973" cy="97395"/>
            </a:xfrm>
            <a:prstGeom prst="rect">
              <a:avLst/>
            </a:prstGeom>
            <a:noFill/>
            <a:ln w="9525">
              <a:noFill/>
              <a:miter lim="800000"/>
              <a:headEnd/>
              <a:tailEnd/>
            </a:ln>
          </p:spPr>
        </p:pic>
        <p:pic>
          <p:nvPicPr>
            <p:cNvPr id="50" name="圖片 93" descr="DIGITUS_R__Professional_Web_01.jpg"/>
            <p:cNvPicPr>
              <a:picLocks noChangeAspect="1"/>
            </p:cNvPicPr>
            <p:nvPr/>
          </p:nvPicPr>
          <p:blipFill>
            <a:blip r:embed="rId35" cstate="print"/>
            <a:srcRect/>
            <a:stretch>
              <a:fillRect/>
            </a:stretch>
          </p:blipFill>
          <p:spPr bwMode="auto">
            <a:xfrm>
              <a:off x="7126768" y="2737086"/>
              <a:ext cx="392079" cy="149214"/>
            </a:xfrm>
            <a:prstGeom prst="rect">
              <a:avLst/>
            </a:prstGeom>
            <a:noFill/>
            <a:ln w="9525">
              <a:noFill/>
              <a:miter lim="800000"/>
              <a:headEnd/>
              <a:tailEnd/>
            </a:ln>
          </p:spPr>
        </p:pic>
        <p:pic>
          <p:nvPicPr>
            <p:cNvPr id="51" name="Picture 2" descr="D:\qnap\office\pic\logo\shany.jpg"/>
            <p:cNvPicPr>
              <a:picLocks noChangeAspect="1" noChangeArrowheads="1"/>
            </p:cNvPicPr>
            <p:nvPr/>
          </p:nvPicPr>
          <p:blipFill>
            <a:blip r:embed="rId36" cstate="print"/>
            <a:srcRect/>
            <a:stretch>
              <a:fillRect/>
            </a:stretch>
          </p:blipFill>
          <p:spPr bwMode="auto">
            <a:xfrm>
              <a:off x="6173027" y="4274542"/>
              <a:ext cx="430162" cy="149214"/>
            </a:xfrm>
            <a:prstGeom prst="rect">
              <a:avLst/>
            </a:prstGeom>
            <a:noFill/>
            <a:ln w="9525">
              <a:noFill/>
              <a:miter lim="800000"/>
              <a:headEnd/>
              <a:tailEnd/>
            </a:ln>
          </p:spPr>
        </p:pic>
        <p:pic>
          <p:nvPicPr>
            <p:cNvPr id="52" name="Picture 3" descr="D:\qnap\office\pic\logo\IPX_Logo.JPG"/>
            <p:cNvPicPr>
              <a:picLocks noChangeAspect="1" noChangeArrowheads="1"/>
            </p:cNvPicPr>
            <p:nvPr/>
          </p:nvPicPr>
          <p:blipFill>
            <a:blip r:embed="rId37" cstate="print"/>
            <a:srcRect/>
            <a:stretch>
              <a:fillRect/>
            </a:stretch>
          </p:blipFill>
          <p:spPr bwMode="auto">
            <a:xfrm>
              <a:off x="7228954" y="3380607"/>
              <a:ext cx="240991" cy="198536"/>
            </a:xfrm>
            <a:prstGeom prst="rect">
              <a:avLst/>
            </a:prstGeom>
            <a:noFill/>
            <a:ln w="9525">
              <a:noFill/>
              <a:miter lim="800000"/>
              <a:headEnd/>
              <a:tailEnd/>
            </a:ln>
          </p:spPr>
        </p:pic>
        <p:pic>
          <p:nvPicPr>
            <p:cNvPr id="53" name="Picture 4" descr="D:\qnap\office\pic\logo\brickcom.jpg"/>
            <p:cNvPicPr>
              <a:picLocks noChangeAspect="1" noChangeArrowheads="1"/>
            </p:cNvPicPr>
            <p:nvPr/>
          </p:nvPicPr>
          <p:blipFill>
            <a:blip r:embed="rId38" cstate="print"/>
            <a:srcRect/>
            <a:stretch>
              <a:fillRect/>
            </a:stretch>
          </p:blipFill>
          <p:spPr bwMode="auto">
            <a:xfrm>
              <a:off x="7518847" y="2561247"/>
              <a:ext cx="368148" cy="101487"/>
            </a:xfrm>
            <a:prstGeom prst="rect">
              <a:avLst/>
            </a:prstGeom>
            <a:noFill/>
            <a:ln w="9525">
              <a:noFill/>
              <a:miter lim="800000"/>
              <a:headEnd/>
              <a:tailEnd/>
            </a:ln>
          </p:spPr>
        </p:pic>
        <p:pic>
          <p:nvPicPr>
            <p:cNvPr id="54" name="圖片 76" descr="question.PNG"/>
            <p:cNvPicPr>
              <a:picLocks noChangeAspect="1"/>
            </p:cNvPicPr>
            <p:nvPr/>
          </p:nvPicPr>
          <p:blipFill>
            <a:blip r:embed="rId39" cstate="print"/>
            <a:srcRect/>
            <a:stretch>
              <a:fillRect/>
            </a:stretch>
          </p:blipFill>
          <p:spPr bwMode="auto">
            <a:xfrm>
              <a:off x="7550707" y="3385704"/>
              <a:ext cx="453262" cy="159828"/>
            </a:xfrm>
            <a:prstGeom prst="rect">
              <a:avLst/>
            </a:prstGeom>
            <a:noFill/>
            <a:ln w="9525">
              <a:noFill/>
              <a:miter lim="800000"/>
              <a:headEnd/>
              <a:tailEnd/>
            </a:ln>
          </p:spPr>
        </p:pic>
        <p:pic>
          <p:nvPicPr>
            <p:cNvPr id="55" name="圖片 80" descr="question.PNG"/>
            <p:cNvPicPr>
              <a:picLocks noChangeAspect="1"/>
            </p:cNvPicPr>
            <p:nvPr/>
          </p:nvPicPr>
          <p:blipFill>
            <a:blip r:embed="rId40" cstate="print"/>
            <a:srcRect/>
            <a:stretch>
              <a:fillRect/>
            </a:stretch>
          </p:blipFill>
          <p:spPr bwMode="auto">
            <a:xfrm>
              <a:off x="5523207" y="3835557"/>
              <a:ext cx="452637" cy="160452"/>
            </a:xfrm>
            <a:prstGeom prst="rect">
              <a:avLst/>
            </a:prstGeom>
            <a:noFill/>
            <a:ln w="9525">
              <a:noFill/>
              <a:miter lim="800000"/>
              <a:headEnd/>
              <a:tailEnd/>
            </a:ln>
          </p:spPr>
        </p:pic>
        <p:pic>
          <p:nvPicPr>
            <p:cNvPr id="56" name="圖片 48" descr="bosch-logo.jpg"/>
            <p:cNvPicPr>
              <a:picLocks noChangeAspect="1"/>
            </p:cNvPicPr>
            <p:nvPr/>
          </p:nvPicPr>
          <p:blipFill>
            <a:blip r:embed="rId41" cstate="print"/>
            <a:srcRect/>
            <a:stretch>
              <a:fillRect/>
            </a:stretch>
          </p:blipFill>
          <p:spPr bwMode="auto">
            <a:xfrm>
              <a:off x="7074012" y="2543903"/>
              <a:ext cx="367729" cy="129236"/>
            </a:xfrm>
            <a:prstGeom prst="rect">
              <a:avLst/>
            </a:prstGeom>
            <a:noFill/>
            <a:ln w="9525">
              <a:noFill/>
              <a:miter lim="800000"/>
              <a:headEnd/>
              <a:tailEnd/>
            </a:ln>
          </p:spPr>
        </p:pic>
        <p:pic>
          <p:nvPicPr>
            <p:cNvPr id="57" name="圖片 49" descr="Everfocus.png"/>
            <p:cNvPicPr>
              <a:picLocks noChangeAspect="1"/>
            </p:cNvPicPr>
            <p:nvPr/>
          </p:nvPicPr>
          <p:blipFill>
            <a:blip r:embed="rId42" cstate="print"/>
            <a:srcRect/>
            <a:stretch>
              <a:fillRect/>
            </a:stretch>
          </p:blipFill>
          <p:spPr bwMode="auto">
            <a:xfrm>
              <a:off x="7606888" y="2989396"/>
              <a:ext cx="443897" cy="88654"/>
            </a:xfrm>
            <a:prstGeom prst="rect">
              <a:avLst/>
            </a:prstGeom>
            <a:noFill/>
            <a:ln w="9525">
              <a:noFill/>
              <a:miter lim="800000"/>
              <a:headEnd/>
              <a:tailEnd/>
            </a:ln>
          </p:spPr>
        </p:pic>
        <p:pic>
          <p:nvPicPr>
            <p:cNvPr id="58" name="圖片 51" descr="Histream.jpg"/>
            <p:cNvPicPr>
              <a:picLocks noChangeAspect="1"/>
            </p:cNvPicPr>
            <p:nvPr/>
          </p:nvPicPr>
          <p:blipFill>
            <a:blip r:embed="rId43" cstate="print"/>
            <a:srcRect/>
            <a:stretch>
              <a:fillRect/>
            </a:stretch>
          </p:blipFill>
          <p:spPr bwMode="auto">
            <a:xfrm>
              <a:off x="5480660" y="3380607"/>
              <a:ext cx="360237" cy="163574"/>
            </a:xfrm>
            <a:prstGeom prst="rect">
              <a:avLst/>
            </a:prstGeom>
            <a:noFill/>
            <a:ln w="9525">
              <a:noFill/>
              <a:miter lim="800000"/>
              <a:headEnd/>
              <a:tailEnd/>
            </a:ln>
          </p:spPr>
        </p:pic>
        <p:pic>
          <p:nvPicPr>
            <p:cNvPr id="59" name="圖片 52" descr="Hunt.png"/>
            <p:cNvPicPr>
              <a:picLocks noChangeAspect="1"/>
            </p:cNvPicPr>
            <p:nvPr/>
          </p:nvPicPr>
          <p:blipFill>
            <a:blip r:embed="rId44" cstate="print"/>
            <a:srcRect/>
            <a:stretch>
              <a:fillRect/>
            </a:stretch>
          </p:blipFill>
          <p:spPr bwMode="auto">
            <a:xfrm>
              <a:off x="6450854" y="3404307"/>
              <a:ext cx="339828" cy="116174"/>
            </a:xfrm>
            <a:prstGeom prst="rect">
              <a:avLst/>
            </a:prstGeom>
            <a:noFill/>
            <a:ln w="9525">
              <a:noFill/>
              <a:miter lim="800000"/>
              <a:headEnd/>
              <a:tailEnd/>
            </a:ln>
          </p:spPr>
        </p:pic>
        <p:pic>
          <p:nvPicPr>
            <p:cNvPr id="60" name="圖片 53" descr="sollo logo.jpg"/>
            <p:cNvPicPr>
              <a:picLocks noChangeAspect="1"/>
            </p:cNvPicPr>
            <p:nvPr/>
          </p:nvPicPr>
          <p:blipFill>
            <a:blip r:embed="rId45" cstate="print"/>
            <a:srcRect/>
            <a:stretch>
              <a:fillRect/>
            </a:stretch>
          </p:blipFill>
          <p:spPr bwMode="auto">
            <a:xfrm>
              <a:off x="7513744" y="4277588"/>
              <a:ext cx="396448" cy="95522"/>
            </a:xfrm>
            <a:prstGeom prst="rect">
              <a:avLst/>
            </a:prstGeom>
            <a:noFill/>
            <a:ln w="9525">
              <a:noFill/>
              <a:miter lim="800000"/>
              <a:headEnd/>
              <a:tailEnd/>
            </a:ln>
          </p:spPr>
        </p:pic>
        <p:pic>
          <p:nvPicPr>
            <p:cNvPr id="61" name="圖片 54" descr="yokogawa.gif"/>
            <p:cNvPicPr>
              <a:picLocks noChangeAspect="1"/>
            </p:cNvPicPr>
            <p:nvPr/>
          </p:nvPicPr>
          <p:blipFill>
            <a:blip r:embed="rId46" cstate="print"/>
            <a:srcRect/>
            <a:stretch>
              <a:fillRect/>
            </a:stretch>
          </p:blipFill>
          <p:spPr bwMode="auto">
            <a:xfrm>
              <a:off x="8003969" y="2744585"/>
              <a:ext cx="317159" cy="214145"/>
            </a:xfrm>
            <a:prstGeom prst="rect">
              <a:avLst/>
            </a:prstGeom>
            <a:noFill/>
            <a:ln w="9525">
              <a:noFill/>
              <a:miter lim="800000"/>
              <a:headEnd/>
              <a:tailEnd/>
            </a:ln>
          </p:spPr>
        </p:pic>
        <p:pic>
          <p:nvPicPr>
            <p:cNvPr id="62" name="圖片 55" descr="samsung.png"/>
            <p:cNvPicPr>
              <a:picLocks noChangeAspect="1"/>
            </p:cNvPicPr>
            <p:nvPr/>
          </p:nvPicPr>
          <p:blipFill>
            <a:blip r:embed="rId47" cstate="print"/>
            <a:srcRect/>
            <a:stretch>
              <a:fillRect/>
            </a:stretch>
          </p:blipFill>
          <p:spPr bwMode="auto">
            <a:xfrm>
              <a:off x="7441741" y="3998376"/>
              <a:ext cx="429507" cy="198234"/>
            </a:xfrm>
            <a:prstGeom prst="rect">
              <a:avLst/>
            </a:prstGeom>
            <a:noFill/>
            <a:ln w="9525">
              <a:noFill/>
              <a:miter lim="800000"/>
              <a:headEnd/>
              <a:tailEnd/>
            </a:ln>
          </p:spPr>
        </p:pic>
        <p:pic>
          <p:nvPicPr>
            <p:cNvPr id="63" name="圖片 56" descr="Sharp.jpg"/>
            <p:cNvPicPr>
              <a:picLocks noChangeAspect="1"/>
            </p:cNvPicPr>
            <p:nvPr/>
          </p:nvPicPr>
          <p:blipFill>
            <a:blip r:embed="rId48" cstate="print"/>
            <a:srcRect/>
            <a:stretch>
              <a:fillRect/>
            </a:stretch>
          </p:blipFill>
          <p:spPr bwMode="auto">
            <a:xfrm>
              <a:off x="7060483" y="4281743"/>
              <a:ext cx="415803" cy="84909"/>
            </a:xfrm>
            <a:prstGeom prst="rect">
              <a:avLst/>
            </a:prstGeom>
            <a:noFill/>
            <a:ln w="9525">
              <a:noFill/>
              <a:miter lim="800000"/>
              <a:headEnd/>
              <a:tailEnd/>
            </a:ln>
          </p:spPr>
        </p:pic>
        <p:pic>
          <p:nvPicPr>
            <p:cNvPr id="64" name="圖片 57" descr="LG.jpg"/>
            <p:cNvPicPr>
              <a:picLocks noChangeAspect="1"/>
            </p:cNvPicPr>
            <p:nvPr/>
          </p:nvPicPr>
          <p:blipFill>
            <a:blip r:embed="rId49" cstate="print"/>
            <a:srcRect/>
            <a:stretch>
              <a:fillRect/>
            </a:stretch>
          </p:blipFill>
          <p:spPr bwMode="auto">
            <a:xfrm>
              <a:off x="6204151" y="3643986"/>
              <a:ext cx="415803" cy="84909"/>
            </a:xfrm>
            <a:prstGeom prst="rect">
              <a:avLst/>
            </a:prstGeom>
            <a:noFill/>
            <a:ln w="9525">
              <a:noFill/>
              <a:miter lim="800000"/>
              <a:headEnd/>
              <a:tailEnd/>
            </a:ln>
          </p:spPr>
        </p:pic>
        <p:pic>
          <p:nvPicPr>
            <p:cNvPr id="65" name="圖片 58" descr="logo-lilin.png"/>
            <p:cNvPicPr>
              <a:picLocks noChangeAspect="1"/>
            </p:cNvPicPr>
            <p:nvPr/>
          </p:nvPicPr>
          <p:blipFill>
            <a:blip r:embed="rId50" cstate="print"/>
            <a:srcRect/>
            <a:stretch>
              <a:fillRect/>
            </a:stretch>
          </p:blipFill>
          <p:spPr bwMode="auto">
            <a:xfrm>
              <a:off x="6670120" y="3620253"/>
              <a:ext cx="407063" cy="84909"/>
            </a:xfrm>
            <a:prstGeom prst="rect">
              <a:avLst/>
            </a:prstGeom>
            <a:noFill/>
            <a:ln w="9525">
              <a:noFill/>
              <a:miter lim="800000"/>
              <a:headEnd/>
              <a:tailEnd/>
            </a:ln>
          </p:spPr>
        </p:pic>
        <p:pic>
          <p:nvPicPr>
            <p:cNvPr id="66" name="Picture 3" descr="C:\Users\andrew\Downloads\Foscam-logo.tif"/>
            <p:cNvPicPr>
              <a:picLocks noChangeAspect="1" noChangeArrowheads="1"/>
            </p:cNvPicPr>
            <p:nvPr/>
          </p:nvPicPr>
          <p:blipFill>
            <a:blip r:embed="rId51" cstate="print"/>
            <a:srcRect/>
            <a:stretch>
              <a:fillRect/>
            </a:stretch>
          </p:blipFill>
          <p:spPr bwMode="auto">
            <a:xfrm>
              <a:off x="5406057" y="3229997"/>
              <a:ext cx="425240" cy="51925"/>
            </a:xfrm>
            <a:prstGeom prst="rect">
              <a:avLst/>
            </a:prstGeom>
            <a:noFill/>
          </p:spPr>
        </p:pic>
        <p:pic>
          <p:nvPicPr>
            <p:cNvPr id="67" name="Picture 4" descr="C:\Users\andrew\Downloads\gs_logo.png"/>
            <p:cNvPicPr>
              <a:picLocks noChangeAspect="1" noChangeArrowheads="1"/>
            </p:cNvPicPr>
            <p:nvPr/>
          </p:nvPicPr>
          <p:blipFill>
            <a:blip r:embed="rId52" cstate="print"/>
            <a:srcRect/>
            <a:stretch>
              <a:fillRect/>
            </a:stretch>
          </p:blipFill>
          <p:spPr bwMode="auto">
            <a:xfrm>
              <a:off x="6437104" y="3143143"/>
              <a:ext cx="424788" cy="169916"/>
            </a:xfrm>
            <a:prstGeom prst="rect">
              <a:avLst/>
            </a:prstGeom>
            <a:noFill/>
          </p:spPr>
        </p:pic>
        <p:pic>
          <p:nvPicPr>
            <p:cNvPr id="68" name="圖片 67" descr="logo bolide png.png"/>
            <p:cNvPicPr>
              <a:picLocks noChangeAspect="1"/>
            </p:cNvPicPr>
            <p:nvPr/>
          </p:nvPicPr>
          <p:blipFill>
            <a:blip r:embed="rId53" cstate="print"/>
            <a:stretch>
              <a:fillRect/>
            </a:stretch>
          </p:blipFill>
          <p:spPr>
            <a:xfrm>
              <a:off x="6578286" y="2547571"/>
              <a:ext cx="424789" cy="106911"/>
            </a:xfrm>
            <a:prstGeom prst="rect">
              <a:avLst/>
            </a:prstGeom>
          </p:spPr>
        </p:pic>
        <p:pic>
          <p:nvPicPr>
            <p:cNvPr id="69" name="Picture 2" descr="D:\QNAP\media\logo\JVC red logo-01.png"/>
            <p:cNvPicPr>
              <a:picLocks noChangeAspect="1" noChangeArrowheads="1"/>
            </p:cNvPicPr>
            <p:nvPr/>
          </p:nvPicPr>
          <p:blipFill>
            <a:blip r:embed="rId54" cstate="print"/>
            <a:srcRect l="15141" r="14201" b="39445"/>
            <a:stretch>
              <a:fillRect/>
            </a:stretch>
          </p:blipFill>
          <p:spPr bwMode="auto">
            <a:xfrm>
              <a:off x="5510106" y="3583818"/>
              <a:ext cx="368149" cy="157778"/>
            </a:xfrm>
            <a:prstGeom prst="rect">
              <a:avLst/>
            </a:prstGeom>
            <a:noFill/>
          </p:spPr>
        </p:pic>
        <p:pic>
          <p:nvPicPr>
            <p:cNvPr id="70" name="圖片 69" descr="Dahua LOGO [转换].jpg"/>
            <p:cNvPicPr>
              <a:picLocks noChangeAspect="1"/>
            </p:cNvPicPr>
            <p:nvPr/>
          </p:nvPicPr>
          <p:blipFill>
            <a:blip r:embed="rId55" cstate="print"/>
            <a:stretch>
              <a:fillRect/>
            </a:stretch>
          </p:blipFill>
          <p:spPr>
            <a:xfrm>
              <a:off x="6705862" y="2737086"/>
              <a:ext cx="368149" cy="109762"/>
            </a:xfrm>
            <a:prstGeom prst="rect">
              <a:avLst/>
            </a:prstGeom>
          </p:spPr>
        </p:pic>
        <p:pic>
          <p:nvPicPr>
            <p:cNvPr id="71" name="Picture 5" descr="D:\QNAP\media\logo\blanc_logo.jpg"/>
            <p:cNvPicPr>
              <a:picLocks noChangeAspect="1" noChangeArrowheads="1"/>
            </p:cNvPicPr>
            <p:nvPr/>
          </p:nvPicPr>
          <p:blipFill>
            <a:blip r:embed="rId56" cstate="print"/>
            <a:srcRect/>
            <a:stretch>
              <a:fillRect/>
            </a:stretch>
          </p:blipFill>
          <p:spPr bwMode="auto">
            <a:xfrm>
              <a:off x="6153038" y="2547571"/>
              <a:ext cx="397277" cy="105740"/>
            </a:xfrm>
            <a:prstGeom prst="rect">
              <a:avLst/>
            </a:prstGeom>
            <a:noFill/>
          </p:spPr>
        </p:pic>
        <p:pic>
          <p:nvPicPr>
            <p:cNvPr id="72" name="Picture 7" descr="D:\QNAP\media\logo\Dynacolor_4b398d2f26fc1.png"/>
            <p:cNvPicPr>
              <a:picLocks noChangeAspect="1" noChangeArrowheads="1"/>
            </p:cNvPicPr>
            <p:nvPr/>
          </p:nvPicPr>
          <p:blipFill>
            <a:blip r:embed="rId57" cstate="print"/>
            <a:srcRect/>
            <a:stretch>
              <a:fillRect/>
            </a:stretch>
          </p:blipFill>
          <p:spPr bwMode="auto">
            <a:xfrm>
              <a:off x="5352908" y="3014447"/>
              <a:ext cx="396468" cy="99116"/>
            </a:xfrm>
            <a:prstGeom prst="rect">
              <a:avLst/>
            </a:prstGeom>
            <a:noFill/>
          </p:spPr>
        </p:pic>
        <p:pic>
          <p:nvPicPr>
            <p:cNvPr id="73" name="Picture 8" descr="D:\QNAP\media\logo\grundig_logo.jpg"/>
            <p:cNvPicPr>
              <a:picLocks noChangeAspect="1" noChangeArrowheads="1"/>
            </p:cNvPicPr>
            <p:nvPr/>
          </p:nvPicPr>
          <p:blipFill>
            <a:blip r:embed="rId58" cstate="print"/>
            <a:srcRect t="32786" b="34428"/>
            <a:stretch>
              <a:fillRect/>
            </a:stretch>
          </p:blipFill>
          <p:spPr bwMode="auto">
            <a:xfrm>
              <a:off x="6915861" y="3204090"/>
              <a:ext cx="397797" cy="108969"/>
            </a:xfrm>
            <a:prstGeom prst="rect">
              <a:avLst/>
            </a:prstGeom>
            <a:noFill/>
          </p:spPr>
        </p:pic>
        <p:pic>
          <p:nvPicPr>
            <p:cNvPr id="74" name="Picture 9" descr="D:\QNAP\media\logo\ng_logo-office.png"/>
            <p:cNvPicPr>
              <a:picLocks noChangeAspect="1" noChangeArrowheads="1"/>
            </p:cNvPicPr>
            <p:nvPr/>
          </p:nvPicPr>
          <p:blipFill>
            <a:blip r:embed="rId59" cstate="print"/>
            <a:srcRect/>
            <a:stretch>
              <a:fillRect/>
            </a:stretch>
          </p:blipFill>
          <p:spPr bwMode="auto">
            <a:xfrm>
              <a:off x="6984750" y="3774608"/>
              <a:ext cx="226553" cy="198397"/>
            </a:xfrm>
            <a:prstGeom prst="rect">
              <a:avLst/>
            </a:prstGeom>
            <a:noFill/>
          </p:spPr>
        </p:pic>
        <p:pic>
          <p:nvPicPr>
            <p:cNvPr id="75" name="Picture 10" descr="D:\QNAP\media\logo\SQX Logo.gif"/>
            <p:cNvPicPr>
              <a:picLocks noChangeAspect="1" noChangeArrowheads="1"/>
            </p:cNvPicPr>
            <p:nvPr/>
          </p:nvPicPr>
          <p:blipFill>
            <a:blip r:embed="rId60" cstate="print"/>
            <a:srcRect/>
            <a:stretch>
              <a:fillRect/>
            </a:stretch>
          </p:blipFill>
          <p:spPr bwMode="auto">
            <a:xfrm>
              <a:off x="6167602" y="4484050"/>
              <a:ext cx="368148" cy="124549"/>
            </a:xfrm>
            <a:prstGeom prst="rect">
              <a:avLst/>
            </a:prstGeom>
            <a:noFill/>
          </p:spPr>
        </p:pic>
        <p:pic>
          <p:nvPicPr>
            <p:cNvPr id="76" name="Picture 11" descr="D:\QNAP\media\logo\TRUEN_Logo.gif"/>
            <p:cNvPicPr>
              <a:picLocks noChangeAspect="1" noChangeArrowheads="1"/>
            </p:cNvPicPr>
            <p:nvPr/>
          </p:nvPicPr>
          <p:blipFill>
            <a:blip r:embed="rId61" cstate="print"/>
            <a:srcRect t="23261" b="30216"/>
            <a:stretch>
              <a:fillRect/>
            </a:stretch>
          </p:blipFill>
          <p:spPr bwMode="auto">
            <a:xfrm>
              <a:off x="5710372" y="4672831"/>
              <a:ext cx="367105" cy="113276"/>
            </a:xfrm>
            <a:prstGeom prst="rect">
              <a:avLst/>
            </a:prstGeom>
            <a:noFill/>
          </p:spPr>
        </p:pic>
        <p:pic>
          <p:nvPicPr>
            <p:cNvPr id="77" name="圖片 76" descr="logo_qihan.jpg"/>
            <p:cNvPicPr>
              <a:picLocks noChangeAspect="1"/>
            </p:cNvPicPr>
            <p:nvPr/>
          </p:nvPicPr>
          <p:blipFill>
            <a:blip r:embed="rId62" cstate="print"/>
            <a:stretch>
              <a:fillRect/>
            </a:stretch>
          </p:blipFill>
          <p:spPr>
            <a:xfrm>
              <a:off x="7020495" y="4059918"/>
              <a:ext cx="368151" cy="57432"/>
            </a:xfrm>
            <a:prstGeom prst="rect">
              <a:avLst/>
            </a:prstGeom>
          </p:spPr>
        </p:pic>
        <p:pic>
          <p:nvPicPr>
            <p:cNvPr id="78" name="圖片 77" descr="YUDOR LOGO.jpg"/>
            <p:cNvPicPr>
              <a:picLocks noChangeAspect="1"/>
            </p:cNvPicPr>
            <p:nvPr/>
          </p:nvPicPr>
          <p:blipFill>
            <a:blip r:embed="rId63" cstate="print"/>
            <a:stretch>
              <a:fillRect/>
            </a:stretch>
          </p:blipFill>
          <p:spPr>
            <a:xfrm>
              <a:off x="7657227" y="3606827"/>
              <a:ext cx="368149" cy="122716"/>
            </a:xfrm>
            <a:prstGeom prst="rect">
              <a:avLst/>
            </a:prstGeom>
          </p:spPr>
        </p:pic>
        <p:pic>
          <p:nvPicPr>
            <p:cNvPr id="79" name="圖片 78" descr="3Svision_logo.jpg"/>
            <p:cNvPicPr>
              <a:picLocks noChangeAspect="1"/>
            </p:cNvPicPr>
            <p:nvPr/>
          </p:nvPicPr>
          <p:blipFill>
            <a:blip r:embed="rId64" cstate="print"/>
            <a:stretch>
              <a:fillRect/>
            </a:stretch>
          </p:blipFill>
          <p:spPr>
            <a:xfrm>
              <a:off x="5190475" y="2334506"/>
              <a:ext cx="193746" cy="193746"/>
            </a:xfrm>
            <a:prstGeom prst="rect">
              <a:avLst/>
            </a:prstGeom>
          </p:spPr>
        </p:pic>
        <p:pic>
          <p:nvPicPr>
            <p:cNvPr id="80" name="圖片 79" descr="apexis.jpg"/>
            <p:cNvPicPr>
              <a:picLocks noChangeAspect="1"/>
            </p:cNvPicPr>
            <p:nvPr/>
          </p:nvPicPr>
          <p:blipFill>
            <a:blip r:embed="rId65" cstate="print"/>
            <a:stretch>
              <a:fillRect/>
            </a:stretch>
          </p:blipFill>
          <p:spPr>
            <a:xfrm>
              <a:off x="6879955" y="2385204"/>
              <a:ext cx="385015" cy="92351"/>
            </a:xfrm>
            <a:prstGeom prst="rect">
              <a:avLst/>
            </a:prstGeom>
          </p:spPr>
        </p:pic>
        <p:pic>
          <p:nvPicPr>
            <p:cNvPr id="81" name="圖片 80" descr="eneo.png"/>
            <p:cNvPicPr>
              <a:picLocks noChangeAspect="1"/>
            </p:cNvPicPr>
            <p:nvPr/>
          </p:nvPicPr>
          <p:blipFill>
            <a:blip r:embed="rId66" cstate="print"/>
            <a:stretch>
              <a:fillRect/>
            </a:stretch>
          </p:blipFill>
          <p:spPr>
            <a:xfrm>
              <a:off x="7183649" y="2970755"/>
              <a:ext cx="367058" cy="157311"/>
            </a:xfrm>
            <a:prstGeom prst="rect">
              <a:avLst/>
            </a:prstGeom>
          </p:spPr>
        </p:pic>
        <p:pic>
          <p:nvPicPr>
            <p:cNvPr id="82" name="圖片 81" descr="StarDot.jpg"/>
            <p:cNvPicPr>
              <a:picLocks noChangeAspect="1"/>
            </p:cNvPicPr>
            <p:nvPr/>
          </p:nvPicPr>
          <p:blipFill>
            <a:blip r:embed="rId67" cstate="print"/>
            <a:stretch>
              <a:fillRect/>
            </a:stretch>
          </p:blipFill>
          <p:spPr>
            <a:xfrm>
              <a:off x="6611538" y="4452228"/>
              <a:ext cx="368148" cy="146508"/>
            </a:xfrm>
            <a:prstGeom prst="rect">
              <a:avLst/>
            </a:prstGeom>
          </p:spPr>
        </p:pic>
        <p:pic>
          <p:nvPicPr>
            <p:cNvPr id="83" name="圖片 82" descr="planet.png"/>
            <p:cNvPicPr>
              <a:picLocks noChangeAspect="1"/>
            </p:cNvPicPr>
            <p:nvPr/>
          </p:nvPicPr>
          <p:blipFill>
            <a:blip r:embed="rId68" cstate="print"/>
            <a:stretch>
              <a:fillRect/>
            </a:stretch>
          </p:blipFill>
          <p:spPr>
            <a:xfrm>
              <a:off x="6575130" y="4063171"/>
              <a:ext cx="367058" cy="108619"/>
            </a:xfrm>
            <a:prstGeom prst="rect">
              <a:avLst/>
            </a:prstGeom>
          </p:spPr>
        </p:pic>
        <p:pic>
          <p:nvPicPr>
            <p:cNvPr id="84" name="圖片 83" descr="BASLER-Logo.png"/>
            <p:cNvPicPr>
              <a:picLocks noChangeAspect="1"/>
            </p:cNvPicPr>
            <p:nvPr/>
          </p:nvPicPr>
          <p:blipFill>
            <a:blip r:embed="rId69" cstate="print"/>
            <a:stretch>
              <a:fillRect/>
            </a:stretch>
          </p:blipFill>
          <p:spPr>
            <a:xfrm>
              <a:off x="5719880" y="2561247"/>
              <a:ext cx="367058" cy="78655"/>
            </a:xfrm>
            <a:prstGeom prst="rect">
              <a:avLst/>
            </a:prstGeom>
          </p:spPr>
        </p:pic>
        <p:pic>
          <p:nvPicPr>
            <p:cNvPr id="85" name="Picture 1" descr="D:\QNAP\media\logo\American Dynamics.jpg"/>
            <p:cNvPicPr>
              <a:picLocks noChangeAspect="1" noChangeArrowheads="1"/>
            </p:cNvPicPr>
            <p:nvPr/>
          </p:nvPicPr>
          <p:blipFill>
            <a:blip r:embed="rId70" cstate="print"/>
            <a:srcRect/>
            <a:stretch>
              <a:fillRect/>
            </a:stretch>
          </p:blipFill>
          <p:spPr bwMode="auto">
            <a:xfrm>
              <a:off x="6423576" y="2392047"/>
              <a:ext cx="367106" cy="78665"/>
            </a:xfrm>
            <a:prstGeom prst="rect">
              <a:avLst/>
            </a:prstGeom>
            <a:noFill/>
          </p:spPr>
        </p:pic>
        <p:pic>
          <p:nvPicPr>
            <p:cNvPr id="86" name="Picture 2" descr="D:\QNAP\media\logo\channel_vision.jpg"/>
            <p:cNvPicPr>
              <a:picLocks noChangeAspect="1" noChangeArrowheads="1"/>
            </p:cNvPicPr>
            <p:nvPr/>
          </p:nvPicPr>
          <p:blipFill>
            <a:blip r:embed="rId71" cstate="print"/>
            <a:srcRect/>
            <a:stretch>
              <a:fillRect/>
            </a:stretch>
          </p:blipFill>
          <p:spPr bwMode="auto">
            <a:xfrm>
              <a:off x="5719880" y="2711173"/>
              <a:ext cx="489474" cy="244736"/>
            </a:xfrm>
            <a:prstGeom prst="rect">
              <a:avLst/>
            </a:prstGeom>
            <a:noFill/>
          </p:spPr>
        </p:pic>
        <p:pic>
          <p:nvPicPr>
            <p:cNvPr id="87" name="Picture 3" descr="D:\QNAP\media\logo\siqura.jpg"/>
            <p:cNvPicPr>
              <a:picLocks noChangeAspect="1" noChangeArrowheads="1"/>
            </p:cNvPicPr>
            <p:nvPr/>
          </p:nvPicPr>
          <p:blipFill>
            <a:blip r:embed="rId72" cstate="print"/>
            <a:srcRect/>
            <a:stretch>
              <a:fillRect/>
            </a:stretch>
          </p:blipFill>
          <p:spPr bwMode="auto">
            <a:xfrm>
              <a:off x="6650157" y="4234962"/>
              <a:ext cx="367106" cy="217266"/>
            </a:xfrm>
            <a:prstGeom prst="rect">
              <a:avLst/>
            </a:prstGeom>
            <a:noFill/>
          </p:spPr>
        </p:pic>
      </p:grpSp>
      <p:sp>
        <p:nvSpPr>
          <p:cNvPr id="10" name="標題 9"/>
          <p:cNvSpPr>
            <a:spLocks noGrp="1"/>
          </p:cNvSpPr>
          <p:nvPr>
            <p:ph type="title"/>
          </p:nvPr>
        </p:nvSpPr>
        <p:spPr/>
        <p:txBody>
          <a:bodyPr/>
          <a:lstStyle/>
          <a:p>
            <a:pPr lvl="0"/>
            <a:r>
              <a:rPr lang="en-US" altLang="zh-TW" smtClean="0"/>
              <a:t>Compatible with Major Camera Brands</a:t>
            </a:r>
            <a:endParaRPr lang="zh-TW" altLang="en-US" dirty="0"/>
          </a:p>
        </p:txBody>
      </p:sp>
      <p:sp>
        <p:nvSpPr>
          <p:cNvPr id="88" name="標題 9"/>
          <p:cNvSpPr txBox="1">
            <a:spLocks/>
          </p:cNvSpPr>
          <p:nvPr/>
        </p:nvSpPr>
        <p:spPr>
          <a:xfrm>
            <a:off x="5656876" y="1828234"/>
            <a:ext cx="3487124" cy="6646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0000" indent="-360000" algn="l">
              <a:buFont typeface="Arial"/>
              <a:buChar char="•"/>
            </a:pPr>
            <a:r>
              <a:rPr lang="en-US" altLang="zh-TW" sz="2400" dirty="0" smtClean="0">
                <a:latin typeface="微軟正黑體"/>
                <a:ea typeface="微軟正黑體"/>
                <a:cs typeface="微軟正黑體"/>
              </a:rPr>
              <a:t>Standard recording</a:t>
            </a:r>
            <a:endParaRPr lang="zh-TW" altLang="en-US" sz="2400" dirty="0">
              <a:latin typeface="微軟正黑體"/>
              <a:ea typeface="微軟正黑體"/>
              <a:cs typeface="微軟正黑體"/>
            </a:endParaRPr>
          </a:p>
        </p:txBody>
      </p:sp>
      <p:sp>
        <p:nvSpPr>
          <p:cNvPr id="11" name="矩形 10"/>
          <p:cNvSpPr/>
          <p:nvPr/>
        </p:nvSpPr>
        <p:spPr>
          <a:xfrm>
            <a:off x="891579" y="3047187"/>
            <a:ext cx="4237171" cy="4056766"/>
          </a:xfrm>
          <a:prstGeom prst="rect">
            <a:avLst/>
          </a:prstGeom>
          <a:ln w="34925">
            <a:solidFill>
              <a:srgbClr val="FFFFFF"/>
            </a:solidFill>
          </a:ln>
          <a:effectLst>
            <a:glow rad="63500">
              <a:schemeClr val="accent6">
                <a:satMod val="175000"/>
                <a:alpha val="40000"/>
              </a:schemeClr>
            </a:glow>
            <a:outerShdw blurRad="152400" dist="317500" dir="5400000" sx="90000" sy="-19000" rotWithShape="0">
              <a:prstClr val="black">
                <a:alpha val="15000"/>
              </a:prstClr>
            </a:outerShdw>
            <a:reflection blurRad="6350" stA="50000" endA="275" endPos="40000" dist="101600" dir="5400000" sy="-100000" algn="bl" rotWithShape="0"/>
            <a:softEdge rad="31750"/>
          </a:effectLst>
          <a:scene3d>
            <a:camera prst="isometricOffAxis2Top">
              <a:rot lat="17812831" lon="2903180" rev="18731205"/>
            </a:camera>
            <a:lightRig rig="threePt" dir="t"/>
          </a:scene3d>
          <a:sp3d extrusionH="38100" prstMaterial="clear">
            <a:bevelT w="260350" h="50800" prst="artDeco"/>
            <a:bevelB prst="softRound"/>
          </a:sp3d>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a:p>
        </p:txBody>
      </p:sp>
      <p:grpSp>
        <p:nvGrpSpPr>
          <p:cNvPr id="3" name="群組 89"/>
          <p:cNvGrpSpPr/>
          <p:nvPr/>
        </p:nvGrpSpPr>
        <p:grpSpPr>
          <a:xfrm>
            <a:off x="870866" y="1417639"/>
            <a:ext cx="4608467" cy="4023733"/>
            <a:chOff x="1048643" y="1393390"/>
            <a:chExt cx="4387453" cy="3192302"/>
          </a:xfrm>
          <a:scene3d>
            <a:camera prst="orthographicFront">
              <a:rot lat="900000" lon="600000" rev="0"/>
            </a:camera>
            <a:lightRig rig="threePt" dir="t"/>
          </a:scene3d>
        </p:grpSpPr>
        <p:sp>
          <p:nvSpPr>
            <p:cNvPr id="95" name="流程圖: 人工作業 94"/>
            <p:cNvSpPr/>
            <p:nvPr/>
          </p:nvSpPr>
          <p:spPr>
            <a:xfrm>
              <a:off x="1170896" y="1504998"/>
              <a:ext cx="4265200" cy="3080694"/>
            </a:xfrm>
            <a:prstGeom prst="flowChartManualOperation">
              <a:avLst/>
            </a:prstGeom>
            <a:solidFill>
              <a:schemeClr val="bg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
          <p:nvSpPr>
            <p:cNvPr id="93" name="流程圖: 人工作業 92"/>
            <p:cNvSpPr/>
            <p:nvPr/>
          </p:nvSpPr>
          <p:spPr>
            <a:xfrm>
              <a:off x="1048643" y="1393390"/>
              <a:ext cx="4167073" cy="2989426"/>
            </a:xfrm>
            <a:prstGeom prst="flowChartManualOperation">
              <a:avLst/>
            </a:prstGeom>
            <a:solidFill>
              <a:schemeClr val="bg1"/>
            </a:solidFill>
            <a:ln>
              <a:noFill/>
            </a:ln>
            <a:effectLst>
              <a:softEdge rad="127000"/>
            </a:effectLst>
            <a:sp3d prstMaterial="clear">
              <a:bevelT h="635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grpSp>
        <p:nvGrpSpPr>
          <p:cNvPr id="4" name="群組 95"/>
          <p:cNvGrpSpPr/>
          <p:nvPr/>
        </p:nvGrpSpPr>
        <p:grpSpPr>
          <a:xfrm>
            <a:off x="1757633" y="1880887"/>
            <a:ext cx="2775697" cy="2898709"/>
            <a:chOff x="1896941" y="1734468"/>
            <a:chExt cx="2642580" cy="2299744"/>
          </a:xfrm>
        </p:grpSpPr>
        <p:pic>
          <p:nvPicPr>
            <p:cNvPr id="8" name="圖片 7"/>
            <p:cNvPicPr>
              <a:picLocks noChangeAspect="1"/>
            </p:cNvPicPr>
            <p:nvPr/>
          </p:nvPicPr>
          <p:blipFill>
            <a:blip r:embed="rId73" cstate="print"/>
            <a:stretch>
              <a:fillRect/>
            </a:stretch>
          </p:blipFill>
          <p:spPr>
            <a:xfrm rot="204699">
              <a:off x="2151968" y="1734468"/>
              <a:ext cx="2346003" cy="844721"/>
            </a:xfrm>
            <a:prstGeom prst="rect">
              <a:avLst/>
            </a:prstGeom>
          </p:spPr>
        </p:pic>
        <p:pic>
          <p:nvPicPr>
            <p:cNvPr id="12" name="Picture 3" descr="C:\Users\Sharon Yeh\Desktop\Smart Recording PPT\VIVOTEK_Logo.gif"/>
            <p:cNvPicPr>
              <a:picLocks noChangeAspect="1" noChangeArrowheads="1"/>
            </p:cNvPicPr>
            <p:nvPr/>
          </p:nvPicPr>
          <p:blipFill>
            <a:blip r:embed="rId74" cstate="screen"/>
            <a:srcRect/>
            <a:stretch>
              <a:fillRect/>
            </a:stretch>
          </p:blipFill>
          <p:spPr bwMode="auto">
            <a:xfrm rot="213193">
              <a:off x="1896941" y="2756796"/>
              <a:ext cx="2642580" cy="574885"/>
            </a:xfrm>
            <a:prstGeom prst="rect">
              <a:avLst/>
            </a:prstGeom>
            <a:noFill/>
          </p:spPr>
        </p:pic>
        <p:pic>
          <p:nvPicPr>
            <p:cNvPr id="1026" name="Picture 2" descr="D:\QNAP\Logo\認證 logo\SONY Logo.png"/>
            <p:cNvPicPr>
              <a:picLocks noChangeAspect="1" noChangeArrowheads="1"/>
            </p:cNvPicPr>
            <p:nvPr/>
          </p:nvPicPr>
          <p:blipFill>
            <a:blip r:embed="rId75" cstate="print"/>
            <a:srcRect/>
            <a:stretch>
              <a:fillRect/>
            </a:stretch>
          </p:blipFill>
          <p:spPr bwMode="auto">
            <a:xfrm rot="178971">
              <a:off x="2206232" y="3683469"/>
              <a:ext cx="1992684" cy="350743"/>
            </a:xfrm>
            <a:prstGeom prst="rect">
              <a:avLst/>
            </a:prstGeom>
            <a:noFill/>
          </p:spPr>
        </p:pic>
      </p:grpSp>
      <p:sp>
        <p:nvSpPr>
          <p:cNvPr id="99" name="標題 9"/>
          <p:cNvSpPr txBox="1">
            <a:spLocks/>
          </p:cNvSpPr>
          <p:nvPr/>
        </p:nvSpPr>
        <p:spPr>
          <a:xfrm>
            <a:off x="1259632" y="5085184"/>
            <a:ext cx="3096595" cy="664662"/>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60000" indent="-360000" algn="l">
              <a:buFont typeface="Arial"/>
              <a:buChar char="•"/>
            </a:pPr>
            <a:r>
              <a:rPr lang="en-US" altLang="zh-TW" sz="2800" dirty="0" smtClean="0">
                <a:latin typeface="微軟正黑體"/>
                <a:ea typeface="微軟正黑體"/>
                <a:cs typeface="微軟正黑體"/>
              </a:rPr>
              <a:t>Smart recording</a:t>
            </a:r>
            <a:endParaRPr lang="zh-TW" altLang="en-US" sz="2800" dirty="0">
              <a:latin typeface="微軟正黑體"/>
              <a:ea typeface="微軟正黑體"/>
              <a:cs typeface="微軟正黑體"/>
            </a:endParaRPr>
          </a:p>
        </p:txBody>
      </p:sp>
    </p:spTree>
    <p:extLst>
      <p:ext uri="{BB962C8B-B14F-4D97-AF65-F5344CB8AC3E}">
        <p14:creationId xmlns="" xmlns:p14="http://schemas.microsoft.com/office/powerpoint/2010/main" val="354302077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Edge Recording</a:t>
            </a:r>
            <a:endParaRPr lang="zh-TW" altLang="en-US" dirty="0"/>
          </a:p>
        </p:txBody>
      </p:sp>
      <p:sp>
        <p:nvSpPr>
          <p:cNvPr id="3" name="內容版面配置區 2"/>
          <p:cNvSpPr>
            <a:spLocks noGrp="1"/>
          </p:cNvSpPr>
          <p:nvPr>
            <p:ph sz="quarter" idx="4294967295"/>
          </p:nvPr>
        </p:nvSpPr>
        <p:spPr>
          <a:xfrm>
            <a:off x="612648" y="1600200"/>
            <a:ext cx="8153400" cy="4495800"/>
          </a:xfrm>
          <a:prstGeom prst="rect">
            <a:avLst/>
          </a:prstGeom>
        </p:spPr>
        <p:txBody>
          <a:bodyPr>
            <a:normAutofit fontScale="92500" lnSpcReduction="10000"/>
          </a:bodyPr>
          <a:lstStyle/>
          <a:p>
            <a:r>
              <a:rPr lang="en-US" altLang="zh-TW" smtClean="0"/>
              <a:t>If the camera loses connection with the NVR, the recording file is lost before</a:t>
            </a:r>
            <a:r>
              <a:rPr lang="zh-TW" altLang="en-US" smtClean="0"/>
              <a:t> </a:t>
            </a:r>
            <a:r>
              <a:rPr lang="en-US" altLang="zh-TW" smtClean="0"/>
              <a:t>without edge recording feature.</a:t>
            </a:r>
          </a:p>
          <a:p>
            <a:endParaRPr lang="en-US" altLang="zh-TW" smtClean="0"/>
          </a:p>
          <a:p>
            <a:r>
              <a:rPr lang="en-US" altLang="zh-TW" smtClean="0"/>
              <a:t>However, some network cameras supports video recording directly to an on-board SD-Card now. We can leverage recording on SD card for redundancy.</a:t>
            </a:r>
            <a:br>
              <a:rPr lang="en-US" altLang="zh-TW" smtClean="0"/>
            </a:br>
            <a:endParaRPr lang="en-US" altLang="zh-TW" smtClean="0"/>
          </a:p>
          <a:p>
            <a:r>
              <a:rPr lang="en-US" altLang="zh-TW" smtClean="0"/>
              <a:t>Advantage</a:t>
            </a:r>
            <a:br>
              <a:rPr lang="en-US" altLang="zh-TW" smtClean="0"/>
            </a:br>
            <a:r>
              <a:rPr lang="en-US" altLang="zh-TW" smtClean="0"/>
              <a:t>Failover recording if the camera loses connection with the NVR and then resume the connection.</a:t>
            </a:r>
            <a:endParaRPr lang="en-US" altLang="zh-TW"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標題 11"/>
          <p:cNvSpPr>
            <a:spLocks noGrp="1"/>
          </p:cNvSpPr>
          <p:nvPr>
            <p:ph type="title"/>
          </p:nvPr>
        </p:nvSpPr>
        <p:spPr/>
        <p:txBody>
          <a:bodyPr/>
          <a:lstStyle/>
          <a:p>
            <a:r>
              <a:rPr lang="en-US" altLang="zh-TW" dirty="0" smtClean="0"/>
              <a:t>Disconnected If No Edge Recording </a:t>
            </a:r>
            <a:endParaRPr lang="zh-TW" altLang="en-US" dirty="0"/>
          </a:p>
        </p:txBody>
      </p:sp>
      <p:pic>
        <p:nvPicPr>
          <p:cNvPr id="11" name="Picture 2" descr="C:\data\marketing\QNAP Security logo\LOGO-QNAP Security_RGB.png"/>
          <p:cNvPicPr>
            <a:picLocks noChangeAspect="1" noChangeArrowheads="1"/>
          </p:cNvPicPr>
          <p:nvPr/>
        </p:nvPicPr>
        <p:blipFill>
          <a:blip r:embed="rId2" cstate="print"/>
          <a:srcRect/>
          <a:stretch>
            <a:fillRect/>
          </a:stretch>
        </p:blipFill>
        <p:spPr bwMode="auto">
          <a:xfrm>
            <a:off x="7740352" y="6309320"/>
            <a:ext cx="1368152" cy="546537"/>
          </a:xfrm>
          <a:prstGeom prst="rect">
            <a:avLst/>
          </a:prstGeom>
          <a:noFill/>
        </p:spPr>
      </p:pic>
      <p:pic>
        <p:nvPicPr>
          <p:cNvPr id="15" name="圖片 14" descr="20130913_Edge Recording-2-01_1.jpg"/>
          <p:cNvPicPr>
            <a:picLocks noChangeAspect="1"/>
          </p:cNvPicPr>
          <p:nvPr/>
        </p:nvPicPr>
        <p:blipFill>
          <a:blip r:embed="rId3" cstate="print"/>
          <a:stretch>
            <a:fillRect/>
          </a:stretch>
        </p:blipFill>
        <p:spPr>
          <a:xfrm>
            <a:off x="539552" y="1052736"/>
            <a:ext cx="8136904" cy="575961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Disconnected</a:t>
            </a:r>
            <a:r>
              <a:rPr lang="zh-TW" altLang="en-US" dirty="0" smtClean="0"/>
              <a:t> </a:t>
            </a:r>
            <a:r>
              <a:rPr lang="en-US" altLang="zh-TW" dirty="0" smtClean="0"/>
              <a:t>If </a:t>
            </a:r>
            <a:r>
              <a:rPr lang="en-US" altLang="zh-TW" dirty="0" smtClean="0"/>
              <a:t>Edge </a:t>
            </a:r>
            <a:r>
              <a:rPr lang="en-US" altLang="zh-TW" dirty="0" smtClean="0"/>
              <a:t>Recording</a:t>
            </a:r>
            <a:endParaRPr lang="zh-TW" altLang="en-US" dirty="0"/>
          </a:p>
        </p:txBody>
      </p:sp>
      <p:pic>
        <p:nvPicPr>
          <p:cNvPr id="12" name="Picture 2" descr="C:\data\marketing\QNAP Security logo\LOGO-QNAP Security_RGB.png"/>
          <p:cNvPicPr>
            <a:picLocks noChangeAspect="1" noChangeArrowheads="1"/>
          </p:cNvPicPr>
          <p:nvPr/>
        </p:nvPicPr>
        <p:blipFill>
          <a:blip r:embed="rId2" cstate="print"/>
          <a:srcRect/>
          <a:stretch>
            <a:fillRect/>
          </a:stretch>
        </p:blipFill>
        <p:spPr bwMode="auto">
          <a:xfrm>
            <a:off x="7740352" y="6309320"/>
            <a:ext cx="1368152" cy="546537"/>
          </a:xfrm>
          <a:prstGeom prst="rect">
            <a:avLst/>
          </a:prstGeom>
          <a:noFill/>
        </p:spPr>
      </p:pic>
      <p:pic>
        <p:nvPicPr>
          <p:cNvPr id="13" name="圖片 12" descr="20130913_Edge Recording-2-02_1.jpg"/>
          <p:cNvPicPr>
            <a:picLocks noChangeAspect="1"/>
          </p:cNvPicPr>
          <p:nvPr/>
        </p:nvPicPr>
        <p:blipFill>
          <a:blip r:embed="rId3" cstate="print"/>
          <a:stretch>
            <a:fillRect/>
          </a:stretch>
        </p:blipFill>
        <p:spPr>
          <a:xfrm>
            <a:off x="539552" y="1052736"/>
            <a:ext cx="8109287" cy="573325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Core Technology</a:t>
            </a:r>
            <a:endParaRPr lang="zh-TW" altLang="en-US" dirty="0"/>
          </a:p>
        </p:txBody>
      </p:sp>
      <p:grpSp>
        <p:nvGrpSpPr>
          <p:cNvPr id="2" name="Group 3"/>
          <p:cNvGrpSpPr>
            <a:grpSpLocks/>
          </p:cNvGrpSpPr>
          <p:nvPr/>
        </p:nvGrpSpPr>
        <p:grpSpPr bwMode="auto">
          <a:xfrm>
            <a:off x="2585921" y="1556794"/>
            <a:ext cx="1850639" cy="1845220"/>
            <a:chOff x="2880" y="890"/>
            <a:chExt cx="1510" cy="1510"/>
          </a:xfrm>
        </p:grpSpPr>
        <p:pic>
          <p:nvPicPr>
            <p:cNvPr id="6" name="Picture 4" descr="圓底YM"/>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2880" y="890"/>
              <a:ext cx="1510" cy="1510"/>
            </a:xfrm>
            <a:prstGeom prst="rect">
              <a:avLst/>
            </a:prstGeom>
            <a:noFill/>
            <a:ln w="9525">
              <a:noFill/>
              <a:miter lim="800000"/>
              <a:headEnd/>
              <a:tailEnd/>
            </a:ln>
          </p:spPr>
        </p:pic>
        <p:sp>
          <p:nvSpPr>
            <p:cNvPr id="7" name="文字方塊 41"/>
            <p:cNvSpPr txBox="1">
              <a:spLocks noChangeArrowheads="1"/>
            </p:cNvSpPr>
            <p:nvPr/>
          </p:nvSpPr>
          <p:spPr bwMode="auto">
            <a:xfrm>
              <a:off x="3187" y="1192"/>
              <a:ext cx="952" cy="831"/>
            </a:xfrm>
            <a:prstGeom prst="rect">
              <a:avLst/>
            </a:prstGeom>
            <a:noFill/>
            <a:ln w="9525">
              <a:noFill/>
              <a:miter lim="800000"/>
              <a:headEnd/>
              <a:tailEnd/>
            </a:ln>
          </p:spPr>
          <p:txBody>
            <a:bodyPr>
              <a:spAutoFit/>
            </a:bodyPr>
            <a:lstStyle/>
            <a:p>
              <a:pPr algn="ctr"/>
              <a:r>
                <a:rPr lang="en-US" altLang="zh-TW" sz="1200" b="1" i="0" u="sng" dirty="0">
                  <a:solidFill>
                    <a:schemeClr val="tx1">
                      <a:lumMod val="65000"/>
                      <a:lumOff val="35000"/>
                    </a:schemeClr>
                  </a:solidFill>
                  <a:latin typeface="Arial" pitchFamily="34" charset="0"/>
                </a:rPr>
                <a:t>NAS</a:t>
              </a:r>
            </a:p>
            <a:p>
              <a:pPr algn="ctr"/>
              <a:endParaRPr lang="en-US" altLang="zh-TW" sz="1200" i="0" dirty="0">
                <a:solidFill>
                  <a:schemeClr val="tx1">
                    <a:lumMod val="65000"/>
                    <a:lumOff val="35000"/>
                  </a:schemeClr>
                </a:solidFill>
                <a:latin typeface="Arial" pitchFamily="34" charset="0"/>
              </a:endParaRPr>
            </a:p>
            <a:p>
              <a:pPr algn="ctr"/>
              <a:r>
                <a:rPr lang="en-US" altLang="zh-TW" sz="1200" i="0" dirty="0">
                  <a:solidFill>
                    <a:schemeClr val="tx1">
                      <a:lumMod val="65000"/>
                      <a:lumOff val="35000"/>
                    </a:schemeClr>
                  </a:solidFill>
                  <a:latin typeface="Arial" pitchFamily="34" charset="0"/>
                </a:rPr>
                <a:t>Network</a:t>
              </a:r>
            </a:p>
            <a:p>
              <a:pPr algn="ctr"/>
              <a:r>
                <a:rPr lang="en-US" altLang="zh-TW" sz="1200" i="0" dirty="0">
                  <a:solidFill>
                    <a:schemeClr val="tx1">
                      <a:lumMod val="65000"/>
                      <a:lumOff val="35000"/>
                    </a:schemeClr>
                  </a:solidFill>
                  <a:latin typeface="Arial" pitchFamily="34" charset="0"/>
                </a:rPr>
                <a:t>Attached </a:t>
              </a:r>
            </a:p>
            <a:p>
              <a:pPr algn="ctr"/>
              <a:r>
                <a:rPr lang="en-US" altLang="zh-TW" sz="1200" i="0" dirty="0">
                  <a:solidFill>
                    <a:schemeClr val="tx1">
                      <a:lumMod val="65000"/>
                      <a:lumOff val="35000"/>
                    </a:schemeClr>
                  </a:solidFill>
                  <a:latin typeface="Arial" pitchFamily="34" charset="0"/>
                </a:rPr>
                <a:t>Storage</a:t>
              </a:r>
            </a:p>
          </p:txBody>
        </p:sp>
      </p:grpSp>
      <p:grpSp>
        <p:nvGrpSpPr>
          <p:cNvPr id="3" name="Group 3"/>
          <p:cNvGrpSpPr>
            <a:grpSpLocks/>
          </p:cNvGrpSpPr>
          <p:nvPr/>
        </p:nvGrpSpPr>
        <p:grpSpPr bwMode="auto">
          <a:xfrm>
            <a:off x="2657931" y="4437114"/>
            <a:ext cx="1850639" cy="1845220"/>
            <a:chOff x="2880" y="890"/>
            <a:chExt cx="1510" cy="1510"/>
          </a:xfrm>
          <a:noFill/>
        </p:grpSpPr>
        <p:pic>
          <p:nvPicPr>
            <p:cNvPr id="9" name="Picture 4" descr="圓底YM"/>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2880" y="890"/>
              <a:ext cx="1510" cy="1510"/>
            </a:xfrm>
            <a:prstGeom prst="rect">
              <a:avLst/>
            </a:prstGeom>
            <a:noFill/>
            <a:ln>
              <a:noFill/>
            </a:ln>
          </p:spPr>
        </p:pic>
        <p:sp>
          <p:nvSpPr>
            <p:cNvPr id="10" name="文字方塊 41"/>
            <p:cNvSpPr txBox="1">
              <a:spLocks noChangeArrowheads="1"/>
            </p:cNvSpPr>
            <p:nvPr/>
          </p:nvSpPr>
          <p:spPr bwMode="auto">
            <a:xfrm>
              <a:off x="3184" y="1242"/>
              <a:ext cx="952" cy="680"/>
            </a:xfrm>
            <a:prstGeom prst="rect">
              <a:avLst/>
            </a:prstGeom>
            <a:grpFill/>
            <a:ln w="9525">
              <a:noFill/>
              <a:miter lim="800000"/>
              <a:headEnd/>
              <a:tailEnd/>
            </a:ln>
          </p:spPr>
          <p:txBody>
            <a:bodyPr>
              <a:spAutoFit/>
            </a:bodyPr>
            <a:lstStyle/>
            <a:p>
              <a:pPr algn="ctr">
                <a:defRPr/>
              </a:pPr>
              <a:r>
                <a:rPr lang="en-US" altLang="zh-TW" sz="1200" b="1" i="0" u="sng" dirty="0" err="1">
                  <a:solidFill>
                    <a:schemeClr val="tx1">
                      <a:lumMod val="65000"/>
                      <a:lumOff val="35000"/>
                    </a:schemeClr>
                  </a:solidFill>
                  <a:latin typeface="Arial" pitchFamily="34" charset="0"/>
                </a:rPr>
                <a:t>iNDS</a:t>
              </a:r>
              <a:endParaRPr lang="en-US" altLang="zh-TW" sz="1200" b="1" i="0" u="sng" dirty="0">
                <a:solidFill>
                  <a:schemeClr val="tx1">
                    <a:lumMod val="65000"/>
                    <a:lumOff val="35000"/>
                  </a:schemeClr>
                </a:solidFill>
                <a:latin typeface="Arial" pitchFamily="34" charset="0"/>
              </a:endParaRPr>
            </a:p>
            <a:p>
              <a:pPr algn="ctr">
                <a:defRPr/>
              </a:pPr>
              <a:r>
                <a:rPr lang="en-US" altLang="zh-TW" sz="1200" i="0" dirty="0">
                  <a:solidFill>
                    <a:schemeClr val="tx1">
                      <a:lumMod val="65000"/>
                      <a:lumOff val="35000"/>
                    </a:schemeClr>
                  </a:solidFill>
                  <a:latin typeface="Arial" charset="0"/>
                </a:rPr>
                <a:t>Digital Signage</a:t>
              </a:r>
            </a:p>
            <a:p>
              <a:pPr algn="ctr">
                <a:defRPr/>
              </a:pPr>
              <a:r>
                <a:rPr lang="en-US" altLang="zh-TW" sz="1200" i="0" dirty="0">
                  <a:solidFill>
                    <a:schemeClr val="tx1">
                      <a:lumMod val="65000"/>
                      <a:lumOff val="35000"/>
                    </a:schemeClr>
                  </a:solidFill>
                  <a:latin typeface="Arial" charset="0"/>
                </a:rPr>
                <a:t>System</a:t>
              </a:r>
            </a:p>
          </p:txBody>
        </p:sp>
      </p:grpSp>
      <p:pic>
        <p:nvPicPr>
          <p:cNvPr id="11" name="Picture 16" descr="箭頭"/>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rot="4796242">
            <a:off x="1278173" y="4314903"/>
            <a:ext cx="2128837" cy="1614488"/>
          </a:xfrm>
          <a:prstGeom prst="rect">
            <a:avLst/>
          </a:prstGeom>
          <a:noFill/>
          <a:ln w="9525">
            <a:noFill/>
            <a:miter lim="800000"/>
            <a:headEnd/>
            <a:tailEnd/>
          </a:ln>
        </p:spPr>
      </p:pic>
      <p:pic>
        <p:nvPicPr>
          <p:cNvPr id="12" name="Picture 14"/>
          <p:cNvPicPr>
            <a:picLocks noChangeAspect="1" noChangeArrowheads="1"/>
          </p:cNvPicPr>
          <p:nvPr/>
        </p:nvPicPr>
        <p:blipFill>
          <a:blip r:embed="rId4" cstate="print">
            <a:clrChange>
              <a:clrFrom>
                <a:srgbClr val="FFFFFF"/>
              </a:clrFrom>
              <a:clrTo>
                <a:srgbClr val="FFFFFF">
                  <a:alpha val="0"/>
                </a:srgbClr>
              </a:clrTo>
            </a:clrChange>
          </a:blip>
          <a:srcRect l="51784" t="60126" r="12500" b="15979"/>
          <a:stretch>
            <a:fillRect/>
          </a:stretch>
        </p:blipFill>
        <p:spPr bwMode="auto">
          <a:xfrm>
            <a:off x="323530" y="2492898"/>
            <a:ext cx="1808163" cy="758825"/>
          </a:xfrm>
          <a:prstGeom prst="rect">
            <a:avLst/>
          </a:prstGeom>
          <a:noFill/>
          <a:ln w="28575" algn="ctr">
            <a:noFill/>
            <a:miter lim="800000"/>
            <a:headEnd/>
            <a:tailEnd/>
          </a:ln>
        </p:spPr>
      </p:pic>
      <p:pic>
        <p:nvPicPr>
          <p:cNvPr id="13" name="Picture 25" descr="TS-x79 Series"/>
          <p:cNvPicPr>
            <a:picLocks noChangeAspect="1" noChangeArrowheads="1"/>
          </p:cNvPicPr>
          <p:nvPr/>
        </p:nvPicPr>
        <p:blipFill>
          <a:blip r:embed="rId5" cstate="print"/>
          <a:srcRect/>
          <a:stretch>
            <a:fillRect/>
          </a:stretch>
        </p:blipFill>
        <p:spPr bwMode="auto">
          <a:xfrm>
            <a:off x="5004444" y="1340768"/>
            <a:ext cx="3455988" cy="1346200"/>
          </a:xfrm>
          <a:prstGeom prst="rect">
            <a:avLst/>
          </a:prstGeom>
          <a:noFill/>
          <a:ln w="9525">
            <a:noFill/>
            <a:miter lim="800000"/>
            <a:headEnd/>
            <a:tailEnd/>
          </a:ln>
        </p:spPr>
      </p:pic>
      <p:sp>
        <p:nvSpPr>
          <p:cNvPr id="16" name="矩形 15"/>
          <p:cNvSpPr/>
          <p:nvPr/>
        </p:nvSpPr>
        <p:spPr>
          <a:xfrm>
            <a:off x="5868144" y="4941168"/>
            <a:ext cx="3168352" cy="923330"/>
          </a:xfrm>
          <a:prstGeom prst="rect">
            <a:avLst/>
          </a:prstGeom>
        </p:spPr>
        <p:txBody>
          <a:bodyPr wrap="square">
            <a:spAutoFit/>
          </a:bodyPr>
          <a:lstStyle/>
          <a:p>
            <a:r>
              <a:rPr lang="en-US" altLang="zh-TW" dirty="0" smtClean="0"/>
              <a:t>Based on solid QNAP NAS, QNAP Security provides full spectrum </a:t>
            </a:r>
            <a:r>
              <a:rPr lang="en-US" altLang="zh-TW" dirty="0" err="1" smtClean="0"/>
              <a:t>VioStor</a:t>
            </a:r>
            <a:r>
              <a:rPr lang="en-US" altLang="zh-TW" dirty="0" smtClean="0"/>
              <a:t> NVR series</a:t>
            </a:r>
            <a:endParaRPr lang="zh-TW" altLang="en-US" dirty="0"/>
          </a:p>
        </p:txBody>
      </p:sp>
      <p:grpSp>
        <p:nvGrpSpPr>
          <p:cNvPr id="5" name="Group 3"/>
          <p:cNvGrpSpPr>
            <a:grpSpLocks/>
          </p:cNvGrpSpPr>
          <p:nvPr/>
        </p:nvGrpSpPr>
        <p:grpSpPr bwMode="auto">
          <a:xfrm>
            <a:off x="611562" y="3140970"/>
            <a:ext cx="1850639" cy="1845220"/>
            <a:chOff x="2880" y="890"/>
            <a:chExt cx="1510" cy="1510"/>
          </a:xfrm>
        </p:grpSpPr>
        <p:pic>
          <p:nvPicPr>
            <p:cNvPr id="18" name="Picture 4" descr="圓底YM"/>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2880" y="890"/>
              <a:ext cx="1510" cy="1510"/>
            </a:xfrm>
            <a:prstGeom prst="rect">
              <a:avLst/>
            </a:prstGeom>
            <a:noFill/>
            <a:ln w="9525">
              <a:noFill/>
              <a:miter lim="800000"/>
              <a:headEnd/>
              <a:tailEnd/>
            </a:ln>
          </p:spPr>
        </p:pic>
        <p:sp>
          <p:nvSpPr>
            <p:cNvPr id="19" name="文字方塊 41"/>
            <p:cNvSpPr txBox="1">
              <a:spLocks noChangeArrowheads="1"/>
            </p:cNvSpPr>
            <p:nvPr/>
          </p:nvSpPr>
          <p:spPr bwMode="auto">
            <a:xfrm>
              <a:off x="3187" y="1192"/>
              <a:ext cx="952" cy="831"/>
            </a:xfrm>
            <a:prstGeom prst="rect">
              <a:avLst/>
            </a:prstGeom>
            <a:noFill/>
            <a:ln w="9525">
              <a:noFill/>
              <a:miter lim="800000"/>
              <a:headEnd/>
              <a:tailEnd/>
            </a:ln>
          </p:spPr>
          <p:txBody>
            <a:bodyPr>
              <a:spAutoFit/>
            </a:bodyPr>
            <a:lstStyle/>
            <a:p>
              <a:pPr algn="ctr"/>
              <a:r>
                <a:rPr lang="en-US" altLang="zh-TW" sz="1200" b="1" i="0" u="sng" dirty="0" smtClean="0">
                  <a:solidFill>
                    <a:schemeClr val="tx1">
                      <a:lumMod val="65000"/>
                      <a:lumOff val="35000"/>
                    </a:schemeClr>
                  </a:solidFill>
                  <a:latin typeface="Arial" pitchFamily="34" charset="0"/>
                </a:rPr>
                <a:t>NMP</a:t>
              </a:r>
              <a:endParaRPr lang="en-US" altLang="zh-TW" sz="1200" b="1" i="0" u="sng" dirty="0">
                <a:solidFill>
                  <a:schemeClr val="tx1">
                    <a:lumMod val="65000"/>
                    <a:lumOff val="35000"/>
                  </a:schemeClr>
                </a:solidFill>
                <a:latin typeface="Arial" pitchFamily="34" charset="0"/>
              </a:endParaRPr>
            </a:p>
            <a:p>
              <a:pPr algn="ctr"/>
              <a:endParaRPr lang="en-US" altLang="zh-TW" sz="1200" i="0" dirty="0">
                <a:solidFill>
                  <a:schemeClr val="tx1">
                    <a:lumMod val="65000"/>
                    <a:lumOff val="35000"/>
                  </a:schemeClr>
                </a:solidFill>
                <a:latin typeface="Arial" pitchFamily="34" charset="0"/>
              </a:endParaRPr>
            </a:p>
            <a:p>
              <a:pPr algn="ctr"/>
              <a:r>
                <a:rPr lang="en-US" altLang="zh-TW" sz="1200" i="0" dirty="0">
                  <a:solidFill>
                    <a:schemeClr val="tx1">
                      <a:lumMod val="65000"/>
                      <a:lumOff val="35000"/>
                    </a:schemeClr>
                  </a:solidFill>
                  <a:latin typeface="Arial" pitchFamily="34" charset="0"/>
                </a:rPr>
                <a:t>Network</a:t>
              </a:r>
            </a:p>
            <a:p>
              <a:pPr algn="ctr"/>
              <a:r>
                <a:rPr lang="en-US" altLang="zh-TW" sz="1200" i="0" dirty="0" smtClean="0">
                  <a:solidFill>
                    <a:schemeClr val="tx1">
                      <a:lumMod val="65000"/>
                      <a:lumOff val="35000"/>
                    </a:schemeClr>
                  </a:solidFill>
                  <a:latin typeface="Arial" pitchFamily="34" charset="0"/>
                </a:rPr>
                <a:t>Multimedia Player</a:t>
              </a:r>
              <a:endParaRPr lang="en-US" altLang="zh-TW" sz="1200" i="0" dirty="0">
                <a:solidFill>
                  <a:schemeClr val="tx1">
                    <a:lumMod val="65000"/>
                    <a:lumOff val="35000"/>
                  </a:schemeClr>
                </a:solidFill>
                <a:latin typeface="Arial" pitchFamily="34" charset="0"/>
              </a:endParaRPr>
            </a:p>
          </p:txBody>
        </p:sp>
      </p:grpSp>
      <p:grpSp>
        <p:nvGrpSpPr>
          <p:cNvPr id="8" name="Group 3"/>
          <p:cNvGrpSpPr>
            <a:grpSpLocks/>
          </p:cNvGrpSpPr>
          <p:nvPr/>
        </p:nvGrpSpPr>
        <p:grpSpPr bwMode="auto">
          <a:xfrm>
            <a:off x="4067946" y="3140970"/>
            <a:ext cx="1850639" cy="1845220"/>
            <a:chOff x="2880" y="890"/>
            <a:chExt cx="1510" cy="1510"/>
          </a:xfrm>
        </p:grpSpPr>
        <p:pic>
          <p:nvPicPr>
            <p:cNvPr id="21" name="Picture 4" descr="圓底YM"/>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2880" y="890"/>
              <a:ext cx="1510" cy="1510"/>
            </a:xfrm>
            <a:prstGeom prst="rect">
              <a:avLst/>
            </a:prstGeom>
            <a:noFill/>
            <a:ln w="9525">
              <a:noFill/>
              <a:miter lim="800000"/>
              <a:headEnd/>
              <a:tailEnd/>
            </a:ln>
          </p:spPr>
        </p:pic>
        <p:sp>
          <p:nvSpPr>
            <p:cNvPr id="22" name="文字方塊 41"/>
            <p:cNvSpPr txBox="1">
              <a:spLocks noChangeArrowheads="1"/>
            </p:cNvSpPr>
            <p:nvPr/>
          </p:nvSpPr>
          <p:spPr bwMode="auto">
            <a:xfrm>
              <a:off x="3187" y="1192"/>
              <a:ext cx="952" cy="831"/>
            </a:xfrm>
            <a:prstGeom prst="rect">
              <a:avLst/>
            </a:prstGeom>
            <a:noFill/>
            <a:ln w="9525">
              <a:noFill/>
              <a:miter lim="800000"/>
              <a:headEnd/>
              <a:tailEnd/>
            </a:ln>
          </p:spPr>
          <p:txBody>
            <a:bodyPr>
              <a:spAutoFit/>
            </a:bodyPr>
            <a:lstStyle/>
            <a:p>
              <a:pPr algn="ctr"/>
              <a:r>
                <a:rPr lang="en-US" altLang="zh-TW" sz="1200" b="1" i="0" u="sng" dirty="0" smtClean="0">
                  <a:solidFill>
                    <a:schemeClr val="tx1">
                      <a:lumMod val="65000"/>
                      <a:lumOff val="35000"/>
                    </a:schemeClr>
                  </a:solidFill>
                  <a:latin typeface="Arial" pitchFamily="34" charset="0"/>
                </a:rPr>
                <a:t>NVR</a:t>
              </a:r>
              <a:endParaRPr lang="en-US" altLang="zh-TW" sz="1200" b="1" i="0" u="sng" dirty="0">
                <a:solidFill>
                  <a:schemeClr val="tx1">
                    <a:lumMod val="65000"/>
                    <a:lumOff val="35000"/>
                  </a:schemeClr>
                </a:solidFill>
                <a:latin typeface="Arial" pitchFamily="34" charset="0"/>
              </a:endParaRPr>
            </a:p>
            <a:p>
              <a:pPr algn="ctr"/>
              <a:endParaRPr lang="en-US" altLang="zh-TW" sz="1200" i="0" dirty="0">
                <a:solidFill>
                  <a:schemeClr val="tx1">
                    <a:lumMod val="65000"/>
                    <a:lumOff val="35000"/>
                  </a:schemeClr>
                </a:solidFill>
                <a:latin typeface="Arial" pitchFamily="34" charset="0"/>
              </a:endParaRPr>
            </a:p>
            <a:p>
              <a:pPr algn="ctr"/>
              <a:r>
                <a:rPr lang="en-US" altLang="zh-TW" sz="1200" i="0" dirty="0">
                  <a:solidFill>
                    <a:schemeClr val="tx1">
                      <a:lumMod val="65000"/>
                      <a:lumOff val="35000"/>
                    </a:schemeClr>
                  </a:solidFill>
                  <a:latin typeface="Arial" pitchFamily="34" charset="0"/>
                </a:rPr>
                <a:t>Network</a:t>
              </a:r>
            </a:p>
            <a:p>
              <a:pPr algn="ctr"/>
              <a:r>
                <a:rPr lang="en-US" altLang="zh-TW" sz="1200" dirty="0" smtClean="0">
                  <a:solidFill>
                    <a:schemeClr val="tx1">
                      <a:lumMod val="65000"/>
                      <a:lumOff val="35000"/>
                    </a:schemeClr>
                  </a:solidFill>
                  <a:latin typeface="Arial" pitchFamily="34" charset="0"/>
                </a:rPr>
                <a:t>Surveillance</a:t>
              </a:r>
            </a:p>
            <a:p>
              <a:pPr algn="ctr"/>
              <a:r>
                <a:rPr lang="en-US" altLang="zh-TW" sz="1200" i="0" dirty="0" smtClean="0">
                  <a:solidFill>
                    <a:schemeClr val="tx1">
                      <a:lumMod val="65000"/>
                      <a:lumOff val="35000"/>
                    </a:schemeClr>
                  </a:solidFill>
                  <a:latin typeface="Arial" pitchFamily="34" charset="0"/>
                </a:rPr>
                <a:t>System</a:t>
              </a:r>
              <a:endParaRPr lang="en-US" altLang="zh-TW" sz="1200" i="0" dirty="0">
                <a:solidFill>
                  <a:schemeClr val="tx1">
                    <a:lumMod val="65000"/>
                    <a:lumOff val="35000"/>
                  </a:schemeClr>
                </a:solidFill>
                <a:latin typeface="Arial" pitchFamily="34" charset="0"/>
              </a:endParaRPr>
            </a:p>
          </p:txBody>
        </p:sp>
      </p:grpSp>
      <p:pic>
        <p:nvPicPr>
          <p:cNvPr id="23" name="Picture 9" descr="箭頭"/>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rot="10731244" flipH="1">
            <a:off x="3753975" y="2151540"/>
            <a:ext cx="1884363" cy="1611313"/>
          </a:xfrm>
          <a:prstGeom prst="rect">
            <a:avLst/>
          </a:prstGeom>
          <a:noFill/>
          <a:ln w="9525">
            <a:noFill/>
            <a:miter lim="800000"/>
            <a:headEnd/>
            <a:tailEnd/>
          </a:ln>
        </p:spPr>
      </p:pic>
      <p:pic>
        <p:nvPicPr>
          <p:cNvPr id="24" name="Picture 17" descr="箭頭"/>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rot="6135947" flipH="1">
            <a:off x="1479039" y="2058994"/>
            <a:ext cx="1884363" cy="1611313"/>
          </a:xfrm>
          <a:prstGeom prst="rect">
            <a:avLst/>
          </a:prstGeom>
          <a:noFill/>
          <a:ln w="9525">
            <a:noFill/>
            <a:miter lim="800000"/>
            <a:headEnd/>
            <a:tailEnd/>
          </a:ln>
        </p:spPr>
      </p:pic>
      <p:pic>
        <p:nvPicPr>
          <p:cNvPr id="25" name="Picture 9" descr="箭頭"/>
          <p:cNvPicPr>
            <a:picLocks noChangeAspect="1" noChangeArrowheads="1"/>
          </p:cNvPicPr>
          <p:nvPr/>
        </p:nvPicPr>
        <p:blipFill>
          <a:blip r:embed="rId6" cstate="print">
            <a:duotone>
              <a:schemeClr val="accent1">
                <a:shade val="45000"/>
                <a:satMod val="135000"/>
              </a:schemeClr>
              <a:prstClr val="white"/>
            </a:duotone>
          </a:blip>
          <a:srcRect/>
          <a:stretch>
            <a:fillRect/>
          </a:stretch>
        </p:blipFill>
        <p:spPr bwMode="auto">
          <a:xfrm rot="11057193">
            <a:off x="4030724" y="3990323"/>
            <a:ext cx="1611312" cy="2111375"/>
          </a:xfrm>
          <a:prstGeom prst="rect">
            <a:avLst/>
          </a:prstGeom>
          <a:noFill/>
          <a:ln w="9525">
            <a:noFill/>
            <a:miter lim="800000"/>
            <a:headEnd/>
            <a:tailEnd/>
          </a:ln>
        </p:spPr>
      </p:pic>
      <p:pic>
        <p:nvPicPr>
          <p:cNvPr id="26" name="Picture 16" descr="箭頭"/>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rot="2100047">
            <a:off x="2250092" y="3101913"/>
            <a:ext cx="2130425" cy="1614487"/>
          </a:xfrm>
          <a:prstGeom prst="rect">
            <a:avLst/>
          </a:prstGeom>
          <a:noFill/>
          <a:ln w="9525">
            <a:noFill/>
            <a:miter lim="800000"/>
            <a:headEnd/>
            <a:tailEnd/>
          </a:ln>
        </p:spPr>
      </p:pic>
      <p:grpSp>
        <p:nvGrpSpPr>
          <p:cNvPr id="14" name="群組 31"/>
          <p:cNvGrpSpPr/>
          <p:nvPr/>
        </p:nvGrpSpPr>
        <p:grpSpPr>
          <a:xfrm>
            <a:off x="5904000" y="4293096"/>
            <a:ext cx="3096000" cy="648240"/>
            <a:chOff x="5832000" y="5445224"/>
            <a:chExt cx="3096000" cy="648240"/>
          </a:xfrm>
        </p:grpSpPr>
        <p:grpSp>
          <p:nvGrpSpPr>
            <p:cNvPr id="15" name="群組 30"/>
            <p:cNvGrpSpPr/>
            <p:nvPr/>
          </p:nvGrpSpPr>
          <p:grpSpPr>
            <a:xfrm>
              <a:off x="5832000" y="5517232"/>
              <a:ext cx="3096000" cy="432000"/>
              <a:chOff x="5832000" y="5517232"/>
              <a:chExt cx="3096000" cy="432000"/>
            </a:xfrm>
          </p:grpSpPr>
          <p:sp>
            <p:nvSpPr>
              <p:cNvPr id="30" name="矩形 29"/>
              <p:cNvSpPr/>
              <p:nvPr/>
            </p:nvSpPr>
            <p:spPr>
              <a:xfrm>
                <a:off x="5832000" y="5517232"/>
                <a:ext cx="3096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圖片 27" descr="Front.png"/>
              <p:cNvPicPr>
                <a:picLocks noChangeAspect="1"/>
              </p:cNvPicPr>
              <p:nvPr/>
            </p:nvPicPr>
            <p:blipFill>
              <a:blip r:embed="rId7" cstate="print"/>
              <a:stretch>
                <a:fillRect/>
              </a:stretch>
            </p:blipFill>
            <p:spPr>
              <a:xfrm>
                <a:off x="6228184" y="5589240"/>
                <a:ext cx="1055491" cy="288032"/>
              </a:xfrm>
              <a:prstGeom prst="rect">
                <a:avLst/>
              </a:prstGeom>
            </p:spPr>
          </p:pic>
        </p:grpSp>
        <p:pic>
          <p:nvPicPr>
            <p:cNvPr id="29" name="圖片 28" descr="Front .png"/>
            <p:cNvPicPr>
              <a:picLocks noChangeAspect="1"/>
            </p:cNvPicPr>
            <p:nvPr/>
          </p:nvPicPr>
          <p:blipFill>
            <a:blip r:embed="rId8" cstate="print"/>
            <a:stretch>
              <a:fillRect/>
            </a:stretch>
          </p:blipFill>
          <p:spPr>
            <a:xfrm>
              <a:off x="7524328" y="5445224"/>
              <a:ext cx="1187624" cy="648240"/>
            </a:xfrm>
            <a:prstGeom prst="rect">
              <a:avLst/>
            </a:prstGeom>
          </p:spPr>
        </p:pic>
      </p:grpSp>
      <p:pic>
        <p:nvPicPr>
          <p:cNvPr id="31747" name="Picture 3"/>
          <p:cNvPicPr>
            <a:picLocks noChangeAspect="1" noChangeArrowheads="1"/>
          </p:cNvPicPr>
          <p:nvPr/>
        </p:nvPicPr>
        <p:blipFill>
          <a:blip r:embed="rId9" cstate="print"/>
          <a:srcRect/>
          <a:stretch>
            <a:fillRect/>
          </a:stretch>
        </p:blipFill>
        <p:spPr bwMode="auto">
          <a:xfrm>
            <a:off x="5904000" y="3212977"/>
            <a:ext cx="3096344" cy="1172032"/>
          </a:xfrm>
          <a:prstGeom prst="rect">
            <a:avLst/>
          </a:prstGeom>
          <a:noFill/>
          <a:ln w="9525">
            <a:noFill/>
            <a:miter lim="800000"/>
            <a:headEnd/>
            <a:tailEnd/>
          </a:ln>
        </p:spPr>
      </p:pic>
      <p:sp>
        <p:nvSpPr>
          <p:cNvPr id="35" name="文字方塊 34"/>
          <p:cNvSpPr txBox="1"/>
          <p:nvPr/>
        </p:nvSpPr>
        <p:spPr>
          <a:xfrm>
            <a:off x="5940156" y="3212978"/>
            <a:ext cx="1573957" cy="307777"/>
          </a:xfrm>
          <a:prstGeom prst="rect">
            <a:avLst/>
          </a:prstGeom>
          <a:noFill/>
        </p:spPr>
        <p:txBody>
          <a:bodyPr wrap="none" rtlCol="0">
            <a:spAutoFit/>
          </a:bodyPr>
          <a:lstStyle/>
          <a:p>
            <a:r>
              <a:rPr lang="en-US" altLang="zh-TW" sz="1400" b="1" dirty="0" err="1" smtClean="0">
                <a:solidFill>
                  <a:schemeClr val="bg1"/>
                </a:solidFill>
                <a:ea typeface="Arial Unicode MS" pitchFamily="34" charset="-120"/>
                <a:cs typeface="Arial" pitchFamily="34" charset="0"/>
              </a:rPr>
              <a:t>Viostor</a:t>
            </a:r>
            <a:r>
              <a:rPr lang="en-US" altLang="zh-TW" sz="1400" b="1" dirty="0" smtClean="0">
                <a:solidFill>
                  <a:schemeClr val="bg1"/>
                </a:solidFill>
                <a:ea typeface="Arial Unicode MS" pitchFamily="34" charset="-120"/>
                <a:cs typeface="Arial" pitchFamily="34" charset="0"/>
              </a:rPr>
              <a:t> NVR Series</a:t>
            </a:r>
            <a:endParaRPr lang="zh-TW" altLang="en-US" sz="1400" b="1" dirty="0">
              <a:solidFill>
                <a:schemeClr val="bg1"/>
              </a:solidFill>
              <a:ea typeface="Arial Unicode MS" pitchFamily="34" charset="-12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Resume the Connection</a:t>
            </a:r>
            <a:endParaRPr lang="zh-TW" altLang="en-US" dirty="0"/>
          </a:p>
        </p:txBody>
      </p:sp>
      <p:pic>
        <p:nvPicPr>
          <p:cNvPr id="11" name="Picture 2" descr="C:\data\marketing\QNAP Security logo\LOGO-QNAP Security_RGB.png"/>
          <p:cNvPicPr>
            <a:picLocks noChangeAspect="1" noChangeArrowheads="1"/>
          </p:cNvPicPr>
          <p:nvPr/>
        </p:nvPicPr>
        <p:blipFill>
          <a:blip r:embed="rId3" cstate="print"/>
          <a:srcRect/>
          <a:stretch>
            <a:fillRect/>
          </a:stretch>
        </p:blipFill>
        <p:spPr bwMode="auto">
          <a:xfrm>
            <a:off x="7740352" y="6309320"/>
            <a:ext cx="1368152" cy="546537"/>
          </a:xfrm>
          <a:prstGeom prst="rect">
            <a:avLst/>
          </a:prstGeom>
          <a:noFill/>
        </p:spPr>
      </p:pic>
      <p:pic>
        <p:nvPicPr>
          <p:cNvPr id="12" name="圖片 11" descr="20130913_Edge Recording-2-03_1.jpg"/>
          <p:cNvPicPr>
            <a:picLocks noChangeAspect="1"/>
          </p:cNvPicPr>
          <p:nvPr/>
        </p:nvPicPr>
        <p:blipFill>
          <a:blip r:embed="rId4" cstate="print"/>
          <a:stretch>
            <a:fillRect/>
          </a:stretch>
        </p:blipFill>
        <p:spPr>
          <a:xfrm>
            <a:off x="537327" y="1052736"/>
            <a:ext cx="8211137" cy="580526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dirty="0" smtClean="0"/>
              <a:t>Two-way </a:t>
            </a:r>
            <a:r>
              <a:rPr lang="en-US" altLang="zh-TW" dirty="0" smtClean="0"/>
              <a:t>Audio</a:t>
            </a:r>
            <a:endParaRPr lang="zh-TW" altLang="en-US" dirty="0"/>
          </a:p>
        </p:txBody>
      </p:sp>
      <p:sp>
        <p:nvSpPr>
          <p:cNvPr id="3" name="內容版面配置區 2"/>
          <p:cNvSpPr>
            <a:spLocks noGrp="1"/>
          </p:cNvSpPr>
          <p:nvPr>
            <p:ph sz="quarter" idx="4294967295"/>
          </p:nvPr>
        </p:nvSpPr>
        <p:spPr>
          <a:xfrm>
            <a:off x="612648" y="1600200"/>
            <a:ext cx="8153400" cy="4495800"/>
          </a:xfrm>
          <a:prstGeom prst="rect">
            <a:avLst/>
          </a:prstGeom>
        </p:spPr>
        <p:txBody>
          <a:bodyPr/>
          <a:lstStyle/>
          <a:p>
            <a:r>
              <a:rPr lang="en-US" altLang="zh-TW" b="1" dirty="0" smtClean="0">
                <a:latin typeface="Calibri" pitchFamily="34" charset="0"/>
              </a:rPr>
              <a:t>Two-way audio</a:t>
            </a:r>
            <a:r>
              <a:rPr lang="en-US" altLang="zh-TW" dirty="0" smtClean="0"/>
              <a:t>: </a:t>
            </a:r>
          </a:p>
          <a:p>
            <a:pPr>
              <a:buNone/>
            </a:pPr>
            <a:r>
              <a:rPr lang="en-US" altLang="zh-TW" dirty="0" smtClean="0">
                <a:sym typeface="Wingdings" pitchFamily="2" charset="2"/>
              </a:rPr>
              <a:t></a:t>
            </a:r>
            <a:r>
              <a:rPr lang="en-US" altLang="zh-TW" sz="2800" b="1" dirty="0" smtClean="0"/>
              <a:t>AXIS </a:t>
            </a:r>
            <a:r>
              <a:rPr lang="en-US" altLang="zh-TW" sz="1800" dirty="0" smtClean="0">
                <a:latin typeface="Calibri" pitchFamily="34" charset="0"/>
              </a:rPr>
              <a:t>212/ 214/ M1033/ M1034/ M1054/ P1343/ P1344/ P1346/ P1347/ P1353/ P1354/ P1355/ P1357/ P3301/ P3304/ P3346/ P3363/ P3364/ P3367/ P3384/ P5512/ P5534/ P5544/ P8221/ Q1602/ Q1604/ Q1755/ Q1902/ Q1910/ Q1921/ Q1922/ Q6032 / Q6034/ Q6035 are newly supported</a:t>
            </a:r>
            <a:endParaRPr lang="en-US" altLang="zh-TW" sz="2200" dirty="0" smtClean="0">
              <a:latin typeface="Calibri" pitchFamily="34" charset="0"/>
            </a:endParaRPr>
          </a:p>
          <a:p>
            <a:pPr>
              <a:buNone/>
            </a:pPr>
            <a:r>
              <a:rPr lang="en-US" altLang="zh-TW" dirty="0" smtClean="0">
                <a:sym typeface="Wingdings" pitchFamily="2" charset="2"/>
              </a:rPr>
              <a:t></a:t>
            </a:r>
            <a:r>
              <a:rPr lang="en-US" altLang="zh-TW" sz="2500" b="1" dirty="0" smtClean="0">
                <a:latin typeface="Calibri" pitchFamily="34" charset="0"/>
              </a:rPr>
              <a:t>VS-2100 Pro+/4100 Pro+/6100 Pro+ series</a:t>
            </a:r>
            <a:r>
              <a:rPr lang="en-US" altLang="zh-TW" dirty="0" smtClean="0"/>
              <a:t>:</a:t>
            </a:r>
          </a:p>
          <a:p>
            <a:pPr>
              <a:buNone/>
            </a:pPr>
            <a:r>
              <a:rPr lang="en-US" altLang="zh-TW" dirty="0" smtClean="0"/>
              <a:t> </a:t>
            </a:r>
            <a:r>
              <a:rPr lang="en-US" altLang="zh-TW" sz="2200" dirty="0" smtClean="0">
                <a:latin typeface="Calibri" pitchFamily="34" charset="0"/>
              </a:rPr>
              <a:t>T</a:t>
            </a:r>
            <a:r>
              <a:rPr lang="en-US" altLang="zh-TW" sz="2200" dirty="0" smtClean="0">
                <a:latin typeface="Calibri" pitchFamily="34" charset="0"/>
              </a:rPr>
              <a:t>wo-way audio is also supported in local display interface.</a:t>
            </a:r>
            <a:endParaRPr lang="zh-TW" altLang="en-US" sz="2200" dirty="0">
              <a:latin typeface="Calibri" pitchFamily="34" charset="0"/>
            </a:endParaRPr>
          </a:p>
        </p:txBody>
      </p:sp>
      <p:pic>
        <p:nvPicPr>
          <p:cNvPr id="15362" name="Picture 2" descr="http://files.qnap.com/news/pressresource/product/VS-2100Pro_11.png"/>
          <p:cNvPicPr>
            <a:picLocks noChangeAspect="1" noChangeArrowheads="1"/>
          </p:cNvPicPr>
          <p:nvPr/>
        </p:nvPicPr>
        <p:blipFill>
          <a:blip r:embed="rId2" cstate="print"/>
          <a:srcRect l="32130" t="4234" r="32339" b="3838"/>
          <a:stretch>
            <a:fillRect/>
          </a:stretch>
        </p:blipFill>
        <p:spPr bwMode="auto">
          <a:xfrm>
            <a:off x="7380312" y="4293096"/>
            <a:ext cx="1586190" cy="2564904"/>
          </a:xfrm>
          <a:prstGeom prst="rect">
            <a:avLst/>
          </a:prstGeom>
          <a:noFill/>
        </p:spPr>
      </p:pic>
      <p:sp>
        <p:nvSpPr>
          <p:cNvPr id="5" name="矩形 4"/>
          <p:cNvSpPr/>
          <p:nvPr/>
        </p:nvSpPr>
        <p:spPr>
          <a:xfrm>
            <a:off x="8604448" y="5013176"/>
            <a:ext cx="252000" cy="18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6012160" y="4941168"/>
            <a:ext cx="1107996" cy="369332"/>
          </a:xfrm>
          <a:prstGeom prst="rect">
            <a:avLst/>
          </a:prstGeom>
          <a:noFill/>
        </p:spPr>
        <p:txBody>
          <a:bodyPr wrap="none" rtlCol="0">
            <a:spAutoFit/>
          </a:bodyPr>
          <a:lstStyle/>
          <a:p>
            <a:r>
              <a:rPr lang="en-US" altLang="zh-TW" b="1" dirty="0" smtClean="0">
                <a:solidFill>
                  <a:srgbClr val="0070C0"/>
                </a:solidFill>
              </a:rPr>
              <a:t>Audio in</a:t>
            </a:r>
            <a:endParaRPr lang="zh-TW" altLang="en-US" b="1" dirty="0">
              <a:solidFill>
                <a:srgbClr val="0070C0"/>
              </a:solidFill>
            </a:endParaRPr>
          </a:p>
        </p:txBody>
      </p:sp>
      <p:pic>
        <p:nvPicPr>
          <p:cNvPr id="7" name="Picture 2" descr="C:\data\marketing\QNAP Security logo\LOGO-QNAP Security_RGB.png"/>
          <p:cNvPicPr>
            <a:picLocks noChangeAspect="1" noChangeArrowheads="1"/>
          </p:cNvPicPr>
          <p:nvPr/>
        </p:nvPicPr>
        <p:blipFill>
          <a:blip r:embed="rId3" cstate="print"/>
          <a:srcRect/>
          <a:stretch>
            <a:fillRect/>
          </a:stretch>
        </p:blipFill>
        <p:spPr bwMode="auto">
          <a:xfrm>
            <a:off x="7740352" y="6309320"/>
            <a:ext cx="1368152" cy="546537"/>
          </a:xfrm>
          <a:prstGeom prst="rect">
            <a:avLst/>
          </a:prstGeom>
          <a:noFill/>
        </p:spPr>
      </p:pic>
      <p:cxnSp>
        <p:nvCxnSpPr>
          <p:cNvPr id="11" name="直線單箭頭接點 10"/>
          <p:cNvCxnSpPr>
            <a:stCxn id="6" idx="3"/>
            <a:endCxn id="5" idx="1"/>
          </p:cNvCxnSpPr>
          <p:nvPr/>
        </p:nvCxnSpPr>
        <p:spPr>
          <a:xfrm flipV="1">
            <a:off x="7120156" y="5103176"/>
            <a:ext cx="1484292" cy="22658"/>
          </a:xfrm>
          <a:prstGeom prst="straightConnector1">
            <a:avLst/>
          </a:prstGeom>
          <a:ln w="730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標題 12"/>
          <p:cNvSpPr>
            <a:spLocks noGrp="1"/>
          </p:cNvSpPr>
          <p:nvPr>
            <p:ph type="title"/>
          </p:nvPr>
        </p:nvSpPr>
        <p:spPr/>
        <p:txBody>
          <a:bodyPr/>
          <a:lstStyle/>
          <a:p>
            <a:r>
              <a:rPr lang="en-US" altLang="zh-TW" dirty="0" smtClean="0"/>
              <a:t>Hardware Decode Local Display</a:t>
            </a:r>
            <a:endParaRPr lang="zh-TW" altLang="en-US" dirty="0"/>
          </a:p>
        </p:txBody>
      </p:sp>
      <p:sp>
        <p:nvSpPr>
          <p:cNvPr id="3" name="文字版面配置區 2"/>
          <p:cNvSpPr>
            <a:spLocks noGrp="1"/>
          </p:cNvSpPr>
          <p:nvPr>
            <p:ph type="body" idx="1"/>
          </p:nvPr>
        </p:nvSpPr>
        <p:spPr/>
        <p:txBody>
          <a:bodyPr/>
          <a:lstStyle/>
          <a:p>
            <a:r>
              <a:rPr lang="en-US" altLang="zh-TW" dirty="0" smtClean="0"/>
              <a:t>VS-8100U-RP Pro+/12100U-RP Pro+: </a:t>
            </a:r>
            <a:br>
              <a:rPr lang="en-US" altLang="zh-TW" dirty="0" smtClean="0"/>
            </a:br>
            <a:r>
              <a:rPr lang="en-US" altLang="zh-TW" dirty="0" smtClean="0"/>
              <a:t>Full HD @ 300fps</a:t>
            </a:r>
          </a:p>
          <a:p>
            <a:r>
              <a:rPr lang="en-US" altLang="zh-TW" dirty="0" smtClean="0"/>
              <a:t>VS-8100 Pro+/8100U-RP Pro/12100U-RP Pro: Full HD @ 270fps</a:t>
            </a:r>
          </a:p>
          <a:p>
            <a:r>
              <a:rPr lang="en-US" altLang="zh-TW" dirty="0" smtClean="0"/>
              <a:t>VS-2100 </a:t>
            </a:r>
            <a:r>
              <a:rPr lang="en-US" altLang="zh-TW" dirty="0" smtClean="0"/>
              <a:t>Pro+/4100 Pro+/6100 Pro+: </a:t>
            </a:r>
            <a:br>
              <a:rPr lang="en-US" altLang="zh-TW" dirty="0" smtClean="0"/>
            </a:br>
            <a:r>
              <a:rPr lang="en-US" altLang="zh-TW" dirty="0" smtClean="0"/>
              <a:t>Full HD @ 200fps</a:t>
            </a:r>
            <a:br>
              <a:rPr lang="en-US" altLang="zh-TW" dirty="0" smtClean="0"/>
            </a:br>
            <a:endParaRPr lang="zh-TW" altLang="en-US" dirty="0"/>
          </a:p>
        </p:txBody>
      </p:sp>
      <p:pic>
        <p:nvPicPr>
          <p:cNvPr id="18" name="圖片 17" descr="Local_Display.png"/>
          <p:cNvPicPr>
            <a:picLocks noChangeAspect="1"/>
          </p:cNvPicPr>
          <p:nvPr/>
        </p:nvPicPr>
        <p:blipFill>
          <a:blip r:embed="rId3" cstate="print"/>
          <a:stretch>
            <a:fillRect/>
          </a:stretch>
        </p:blipFill>
        <p:spPr>
          <a:xfrm>
            <a:off x="3851920" y="3717032"/>
            <a:ext cx="5117902" cy="288032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68316" y="2924944"/>
            <a:ext cx="8351837" cy="433388"/>
          </a:xfrm>
          <a:prstGeom prst="rect">
            <a:avLst/>
          </a:prstGeom>
          <a:gradFill flip="none" rotWithShape="1">
            <a:gsLst>
              <a:gs pos="0">
                <a:schemeClr val="accent1">
                  <a:tint val="66000"/>
                  <a:satMod val="160000"/>
                  <a:alpha val="25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
        <p:nvSpPr>
          <p:cNvPr id="44035" name="標題 1"/>
          <p:cNvSpPr>
            <a:spLocks noGrp="1"/>
          </p:cNvSpPr>
          <p:nvPr>
            <p:ph type="title"/>
          </p:nvPr>
        </p:nvSpPr>
        <p:spPr/>
        <p:txBody>
          <a:bodyPr/>
          <a:lstStyle/>
          <a:p>
            <a:r>
              <a:rPr lang="en-US" altLang="zh-TW" smtClean="0"/>
              <a:t>Agenda</a:t>
            </a:r>
          </a:p>
        </p:txBody>
      </p:sp>
      <p:sp>
        <p:nvSpPr>
          <p:cNvPr id="44036" name="內容版面配置區 2"/>
          <p:cNvSpPr>
            <a:spLocks noGrp="1"/>
          </p:cNvSpPr>
          <p:nvPr>
            <p:ph sz="quarter" idx="1"/>
          </p:nvPr>
        </p:nvSpPr>
        <p:spPr/>
        <p:txBody>
          <a:bodyPr>
            <a:normAutofit/>
          </a:bodyPr>
          <a:lstStyle/>
          <a:p>
            <a:r>
              <a:rPr lang="en-US" altLang="zh-TW" dirty="0" smtClean="0"/>
              <a:t>About QNAP Security</a:t>
            </a:r>
          </a:p>
          <a:p>
            <a:r>
              <a:rPr lang="en-US" altLang="zh-TW" dirty="0" smtClean="0"/>
              <a:t>Why standalone NVR</a:t>
            </a:r>
          </a:p>
          <a:p>
            <a:r>
              <a:rPr lang="en-US" altLang="zh-TW" dirty="0" smtClean="0"/>
              <a:t>What's new?</a:t>
            </a:r>
          </a:p>
          <a:p>
            <a:r>
              <a:rPr lang="en-US" altLang="zh-TW" dirty="0" err="1" smtClean="0"/>
              <a:t>VioStor</a:t>
            </a:r>
            <a:r>
              <a:rPr lang="en-US" altLang="zh-TW" dirty="0" smtClean="0"/>
              <a:t> NVR is… </a:t>
            </a:r>
          </a:p>
          <a:p>
            <a:r>
              <a:rPr lang="en-US" altLang="zh-TW" dirty="0" smtClean="0"/>
              <a:t>What’s next?</a:t>
            </a:r>
          </a:p>
          <a:p>
            <a:r>
              <a:rPr lang="en-US" altLang="zh-TW" dirty="0" smtClean="0"/>
              <a:t>Success story</a:t>
            </a:r>
          </a:p>
        </p:txBody>
      </p:sp>
      <p:sp>
        <p:nvSpPr>
          <p:cNvPr id="44037" name="投影片編號版面配置區 3"/>
          <p:cNvSpPr>
            <a:spLocks noGrp="1"/>
          </p:cNvSpPr>
          <p:nvPr>
            <p:ph type="sldNum" sz="quarter" idx="11"/>
          </p:nvPr>
        </p:nvSpPr>
        <p:spPr/>
        <p:txBody>
          <a:bodyPr/>
          <a:lstStyle/>
          <a:p>
            <a:fld id="{AAB38BAF-2BB1-4868-9827-C1A555C95EE6}" type="slidenum">
              <a:rPr lang="zh-TW" altLang="en-US" smtClean="0"/>
              <a:pPr/>
              <a:t>33</a:t>
            </a:fld>
            <a:endParaRPr lang="zh-TW" altLang="en-US"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標題 1"/>
          <p:cNvSpPr>
            <a:spLocks noGrp="1"/>
          </p:cNvSpPr>
          <p:nvPr>
            <p:ph type="title"/>
          </p:nvPr>
        </p:nvSpPr>
        <p:spPr/>
        <p:txBody>
          <a:bodyPr/>
          <a:lstStyle/>
          <a:p>
            <a:r>
              <a:rPr lang="en-US" altLang="zh-TW" smtClean="0"/>
              <a:t>VioStor NVR is…</a:t>
            </a:r>
          </a:p>
        </p:txBody>
      </p:sp>
      <p:sp>
        <p:nvSpPr>
          <p:cNvPr id="68" name="投影片編號版面配置區 3"/>
          <p:cNvSpPr>
            <a:spLocks noGrp="1"/>
          </p:cNvSpPr>
          <p:nvPr>
            <p:ph type="sldNum" sz="quarter" idx="12"/>
          </p:nvPr>
        </p:nvSpPr>
        <p:spPr/>
        <p:txBody>
          <a:bodyPr/>
          <a:lstStyle/>
          <a:p>
            <a:fld id="{584E9FC5-6442-42E3-9B59-42A11DC143AF}" type="slidenum">
              <a:rPr lang="zh-TW" altLang="en-US" smtClean="0"/>
              <a:pPr/>
              <a:t>34</a:t>
            </a:fld>
            <a:endParaRPr lang="zh-TW" altLang="en-US" smtClean="0"/>
          </a:p>
        </p:txBody>
      </p:sp>
      <p:graphicFrame>
        <p:nvGraphicFramePr>
          <p:cNvPr id="8" name="內容版面配置區 7"/>
          <p:cNvGraphicFramePr>
            <a:graphicFrameLocks noGrp="1"/>
          </p:cNvGraphicFramePr>
          <p:nvPr>
            <p:ph idx="4294967295"/>
          </p:nvPr>
        </p:nvGraphicFramePr>
        <p:xfrm>
          <a:off x="251520" y="1341440"/>
          <a:ext cx="8640960" cy="4784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群組 72"/>
          <p:cNvGrpSpPr>
            <a:grpSpLocks/>
          </p:cNvGrpSpPr>
          <p:nvPr/>
        </p:nvGrpSpPr>
        <p:grpSpPr bwMode="auto">
          <a:xfrm>
            <a:off x="323528" y="2868905"/>
            <a:ext cx="1566863" cy="200055"/>
            <a:chOff x="467544" y="2067694"/>
            <a:chExt cx="1790501" cy="170193"/>
          </a:xfrm>
        </p:grpSpPr>
        <p:pic>
          <p:nvPicPr>
            <p:cNvPr id="26652" name="圖片 48" descr="logo_QNAPSecurity.jpg"/>
            <p:cNvPicPr>
              <a:picLocks noChangeAspect="1"/>
            </p:cNvPicPr>
            <p:nvPr/>
          </p:nvPicPr>
          <p:blipFill>
            <a:blip r:embed="rId8" cstate="print"/>
            <a:srcRect/>
            <a:stretch>
              <a:fillRect/>
            </a:stretch>
          </p:blipFill>
          <p:spPr bwMode="auto">
            <a:xfrm>
              <a:off x="467544" y="2101032"/>
              <a:ext cx="431801" cy="97631"/>
            </a:xfrm>
            <a:prstGeom prst="rect">
              <a:avLst/>
            </a:prstGeom>
            <a:noFill/>
            <a:ln w="9525">
              <a:noFill/>
              <a:miter lim="800000"/>
              <a:headEnd/>
              <a:tailEnd/>
            </a:ln>
          </p:spPr>
        </p:pic>
        <p:sp>
          <p:nvSpPr>
            <p:cNvPr id="29725" name="文字方塊 49"/>
            <p:cNvSpPr txBox="1">
              <a:spLocks noChangeArrowheads="1"/>
            </p:cNvSpPr>
            <p:nvPr/>
          </p:nvSpPr>
          <p:spPr bwMode="auto">
            <a:xfrm>
              <a:off x="864829" y="2067694"/>
              <a:ext cx="892453" cy="170193"/>
            </a:xfrm>
            <a:prstGeom prst="rect">
              <a:avLst/>
            </a:prstGeom>
            <a:noFill/>
            <a:ln w="9525">
              <a:noFill/>
              <a:miter lim="800000"/>
              <a:headEnd/>
              <a:tailEnd/>
            </a:ln>
          </p:spPr>
          <p:txBody>
            <a:bodyPr wrap="none">
              <a:spAutoFit/>
            </a:bodyPr>
            <a:lstStyle/>
            <a:p>
              <a:pPr>
                <a:defRPr/>
              </a:pPr>
              <a:r>
                <a:rPr lang="en-US" sz="700" dirty="0">
                  <a:latin typeface="Arial Unicode MS" pitchFamily="34" charset="-120"/>
                  <a:ea typeface="Arial Unicode MS" pitchFamily="34" charset="-120"/>
                </a:rPr>
                <a:t>is a member of</a:t>
              </a:r>
            </a:p>
          </p:txBody>
        </p:sp>
        <p:pic>
          <p:nvPicPr>
            <p:cNvPr id="26654" name="圖片 50" descr="ONVIF.png"/>
            <p:cNvPicPr>
              <a:picLocks noChangeAspect="1"/>
            </p:cNvPicPr>
            <p:nvPr/>
          </p:nvPicPr>
          <p:blipFill>
            <a:blip r:embed="rId9" cstate="print"/>
            <a:srcRect/>
            <a:stretch>
              <a:fillRect/>
            </a:stretch>
          </p:blipFill>
          <p:spPr bwMode="auto">
            <a:xfrm>
              <a:off x="1537320" y="2106069"/>
              <a:ext cx="720725" cy="126206"/>
            </a:xfrm>
            <a:prstGeom prst="rect">
              <a:avLst/>
            </a:prstGeom>
            <a:noFill/>
            <a:ln w="9525">
              <a:noFill/>
              <a:miter lim="800000"/>
              <a:headEnd/>
              <a:tailEnd/>
            </a:ln>
          </p:spPr>
        </p:pic>
      </p:grpSp>
      <p:sp>
        <p:nvSpPr>
          <p:cNvPr id="29705" name="文字方塊 52"/>
          <p:cNvSpPr txBox="1">
            <a:spLocks noChangeArrowheads="1"/>
          </p:cNvSpPr>
          <p:nvPr/>
        </p:nvSpPr>
        <p:spPr bwMode="auto">
          <a:xfrm>
            <a:off x="2132212" y="2780928"/>
            <a:ext cx="1359668" cy="276999"/>
          </a:xfrm>
          <a:prstGeom prst="rect">
            <a:avLst/>
          </a:prstGeom>
          <a:noFill/>
          <a:ln w="9525">
            <a:noFill/>
            <a:miter lim="800000"/>
            <a:headEnd/>
            <a:tailEnd/>
          </a:ln>
        </p:spPr>
        <p:txBody>
          <a:bodyPr wrap="none">
            <a:spAutoFit/>
          </a:bodyPr>
          <a:lstStyle/>
          <a:p>
            <a:pPr>
              <a:defRPr/>
            </a:pPr>
            <a:r>
              <a:rPr lang="en-US" sz="1200" b="1" dirty="0">
                <a:latin typeface="Arial Unicode MS" pitchFamily="34" charset="-120"/>
                <a:ea typeface="Arial Unicode MS" pitchFamily="34" charset="-120"/>
              </a:rPr>
              <a:t>HD Local Display</a:t>
            </a:r>
          </a:p>
        </p:txBody>
      </p:sp>
      <p:pic>
        <p:nvPicPr>
          <p:cNvPr id="26633" name="圖片 6" descr="multi-server.png"/>
          <p:cNvPicPr>
            <a:picLocks noChangeAspect="1"/>
          </p:cNvPicPr>
          <p:nvPr/>
        </p:nvPicPr>
        <p:blipFill>
          <a:blip r:embed="rId10" cstate="print"/>
          <a:srcRect/>
          <a:stretch>
            <a:fillRect/>
          </a:stretch>
        </p:blipFill>
        <p:spPr bwMode="auto">
          <a:xfrm>
            <a:off x="5580112" y="1972904"/>
            <a:ext cx="1440160" cy="808024"/>
          </a:xfrm>
          <a:prstGeom prst="rect">
            <a:avLst/>
          </a:prstGeom>
          <a:noFill/>
          <a:ln w="9525">
            <a:noFill/>
            <a:miter lim="800000"/>
            <a:headEnd/>
            <a:tailEnd/>
          </a:ln>
        </p:spPr>
      </p:pic>
      <p:sp>
        <p:nvSpPr>
          <p:cNvPr id="29707" name="文字方塊 54"/>
          <p:cNvSpPr txBox="1">
            <a:spLocks noChangeArrowheads="1"/>
          </p:cNvSpPr>
          <p:nvPr/>
        </p:nvSpPr>
        <p:spPr bwMode="auto">
          <a:xfrm>
            <a:off x="5846807" y="2636912"/>
            <a:ext cx="1029449" cy="461665"/>
          </a:xfrm>
          <a:prstGeom prst="rect">
            <a:avLst/>
          </a:prstGeom>
          <a:noFill/>
          <a:ln w="9525">
            <a:noFill/>
            <a:miter lim="800000"/>
            <a:headEnd/>
            <a:tailEnd/>
          </a:ln>
        </p:spPr>
        <p:txBody>
          <a:bodyPr wrap="none">
            <a:spAutoFit/>
          </a:bodyPr>
          <a:lstStyle/>
          <a:p>
            <a:pPr algn="ctr">
              <a:defRPr/>
            </a:pPr>
            <a:r>
              <a:rPr lang="en-US" sz="1200" b="1" dirty="0">
                <a:latin typeface="Arial Unicode MS" pitchFamily="34" charset="-120"/>
                <a:ea typeface="Arial Unicode MS" pitchFamily="34" charset="-120"/>
              </a:rPr>
              <a:t>Multi-server </a:t>
            </a:r>
            <a:r>
              <a:rPr lang="en-US" sz="1200" b="1" dirty="0" smtClean="0">
                <a:latin typeface="Arial Unicode MS" pitchFamily="34" charset="-120"/>
                <a:ea typeface="Arial Unicode MS" pitchFamily="34" charset="-120"/>
              </a:rPr>
              <a:t/>
            </a:r>
            <a:br>
              <a:rPr lang="en-US" sz="1200" b="1" dirty="0" smtClean="0">
                <a:latin typeface="Arial Unicode MS" pitchFamily="34" charset="-120"/>
                <a:ea typeface="Arial Unicode MS" pitchFamily="34" charset="-120"/>
              </a:rPr>
            </a:br>
            <a:r>
              <a:rPr lang="en-US" sz="1200" b="1" dirty="0" smtClean="0">
                <a:latin typeface="Arial Unicode MS" pitchFamily="34" charset="-120"/>
                <a:ea typeface="Arial Unicode MS" pitchFamily="34" charset="-120"/>
              </a:rPr>
              <a:t>Monitoring</a:t>
            </a:r>
            <a:endParaRPr lang="en-US" sz="1200" b="1" dirty="0">
              <a:latin typeface="Arial Unicode MS" pitchFamily="34" charset="-120"/>
              <a:ea typeface="Arial Unicode MS" pitchFamily="34" charset="-120"/>
            </a:endParaRPr>
          </a:p>
        </p:txBody>
      </p:sp>
      <p:sp>
        <p:nvSpPr>
          <p:cNvPr id="29708" name="文字方塊 56"/>
          <p:cNvSpPr txBox="1">
            <a:spLocks noChangeArrowheads="1"/>
          </p:cNvSpPr>
          <p:nvPr/>
        </p:nvSpPr>
        <p:spPr bwMode="auto">
          <a:xfrm>
            <a:off x="213136" y="4664169"/>
            <a:ext cx="1622560" cy="276999"/>
          </a:xfrm>
          <a:prstGeom prst="rect">
            <a:avLst/>
          </a:prstGeom>
          <a:noFill/>
          <a:ln w="9525">
            <a:noFill/>
            <a:miter lim="800000"/>
            <a:headEnd/>
            <a:tailEnd/>
          </a:ln>
        </p:spPr>
        <p:txBody>
          <a:bodyPr wrap="none">
            <a:spAutoFit/>
          </a:bodyPr>
          <a:lstStyle/>
          <a:p>
            <a:pPr>
              <a:defRPr/>
            </a:pPr>
            <a:r>
              <a:rPr lang="en-US" sz="1200" b="1" dirty="0">
                <a:latin typeface="Arial Unicode MS" pitchFamily="34" charset="-120"/>
                <a:ea typeface="Arial Unicode MS" pitchFamily="34" charset="-120"/>
              </a:rPr>
              <a:t>Megapixel Recording</a:t>
            </a:r>
          </a:p>
        </p:txBody>
      </p:sp>
      <p:pic>
        <p:nvPicPr>
          <p:cNvPr id="26636" name="Picture 3"/>
          <p:cNvPicPr>
            <a:picLocks noChangeAspect="1" noChangeArrowheads="1"/>
          </p:cNvPicPr>
          <p:nvPr/>
        </p:nvPicPr>
        <p:blipFill>
          <a:blip r:embed="rId11" cstate="print"/>
          <a:srcRect/>
          <a:stretch>
            <a:fillRect/>
          </a:stretch>
        </p:blipFill>
        <p:spPr bwMode="auto">
          <a:xfrm>
            <a:off x="3851920" y="4075931"/>
            <a:ext cx="454471" cy="327894"/>
          </a:xfrm>
          <a:prstGeom prst="rect">
            <a:avLst/>
          </a:prstGeom>
          <a:noFill/>
          <a:ln w="9525">
            <a:noFill/>
            <a:miter lim="800000"/>
            <a:headEnd/>
            <a:tailEnd/>
          </a:ln>
        </p:spPr>
      </p:pic>
      <p:sp>
        <p:nvSpPr>
          <p:cNvPr id="29710" name="文字方塊 60"/>
          <p:cNvSpPr txBox="1">
            <a:spLocks noChangeArrowheads="1"/>
          </p:cNvSpPr>
          <p:nvPr/>
        </p:nvSpPr>
        <p:spPr bwMode="auto">
          <a:xfrm>
            <a:off x="4211960" y="3863370"/>
            <a:ext cx="1236236" cy="861774"/>
          </a:xfrm>
          <a:prstGeom prst="rect">
            <a:avLst/>
          </a:prstGeom>
          <a:noFill/>
          <a:ln w="9525">
            <a:noFill/>
            <a:miter lim="800000"/>
            <a:headEnd/>
            <a:tailEnd/>
          </a:ln>
        </p:spPr>
        <p:txBody>
          <a:bodyPr wrap="none">
            <a:spAutoFit/>
          </a:bodyPr>
          <a:lstStyle/>
          <a:p>
            <a:pPr>
              <a:defRPr/>
            </a:pPr>
            <a:r>
              <a:rPr lang="en-US" sz="1000" dirty="0">
                <a:latin typeface="Arial Unicode MS" pitchFamily="34" charset="-120"/>
                <a:ea typeface="Arial Unicode MS" pitchFamily="34" charset="-120"/>
              </a:rPr>
              <a:t>Motion Detection</a:t>
            </a:r>
          </a:p>
          <a:p>
            <a:pPr>
              <a:defRPr/>
            </a:pPr>
            <a:r>
              <a:rPr lang="en-US" sz="1000" dirty="0">
                <a:latin typeface="Arial Unicode MS" pitchFamily="34" charset="-120"/>
                <a:ea typeface="Arial Unicode MS" pitchFamily="34" charset="-120"/>
              </a:rPr>
              <a:t>Foreign Object</a:t>
            </a:r>
          </a:p>
          <a:p>
            <a:pPr>
              <a:defRPr/>
            </a:pPr>
            <a:r>
              <a:rPr lang="en-US" sz="1000" dirty="0">
                <a:latin typeface="Arial Unicode MS" pitchFamily="34" charset="-120"/>
                <a:ea typeface="Arial Unicode MS" pitchFamily="34" charset="-120"/>
              </a:rPr>
              <a:t>Missing Object</a:t>
            </a:r>
          </a:p>
          <a:p>
            <a:pPr>
              <a:defRPr/>
            </a:pPr>
            <a:r>
              <a:rPr lang="en-US" sz="1000" dirty="0">
                <a:latin typeface="Arial Unicode MS" pitchFamily="34" charset="-120"/>
                <a:ea typeface="Arial Unicode MS" pitchFamily="34" charset="-120"/>
              </a:rPr>
              <a:t>Out of Focus</a:t>
            </a:r>
          </a:p>
          <a:p>
            <a:pPr>
              <a:defRPr/>
            </a:pPr>
            <a:r>
              <a:rPr lang="en-US" sz="1000" dirty="0">
                <a:latin typeface="Arial Unicode MS" pitchFamily="34" charset="-120"/>
                <a:ea typeface="Arial Unicode MS" pitchFamily="34" charset="-120"/>
              </a:rPr>
              <a:t>Camera Occlusion</a:t>
            </a:r>
          </a:p>
        </p:txBody>
      </p:sp>
      <p:sp>
        <p:nvSpPr>
          <p:cNvPr id="26638" name="文字方塊 61"/>
          <p:cNvSpPr txBox="1">
            <a:spLocks noChangeArrowheads="1"/>
          </p:cNvSpPr>
          <p:nvPr/>
        </p:nvSpPr>
        <p:spPr bwMode="auto">
          <a:xfrm>
            <a:off x="4354892" y="4653136"/>
            <a:ext cx="433132" cy="276999"/>
          </a:xfrm>
          <a:prstGeom prst="rect">
            <a:avLst/>
          </a:prstGeom>
          <a:noFill/>
          <a:ln w="9525">
            <a:noFill/>
            <a:miter lim="800000"/>
            <a:headEnd/>
            <a:tailEnd/>
          </a:ln>
        </p:spPr>
        <p:txBody>
          <a:bodyPr wrap="none">
            <a:spAutoFit/>
          </a:bodyPr>
          <a:lstStyle/>
          <a:p>
            <a:r>
              <a:rPr lang="en-US" altLang="zh-TW" sz="1200" b="1" dirty="0" smtClean="0">
                <a:latin typeface="Arial Unicode MS" pitchFamily="34" charset="-120"/>
                <a:ea typeface="Arial Unicode MS" pitchFamily="34" charset="-120"/>
              </a:rPr>
              <a:t>IVA</a:t>
            </a:r>
            <a:endParaRPr lang="en-US" altLang="zh-TW" sz="1200" b="1" dirty="0">
              <a:latin typeface="Arial Unicode MS" pitchFamily="34" charset="-120"/>
              <a:ea typeface="Arial Unicode MS" pitchFamily="34" charset="-120"/>
            </a:endParaRPr>
          </a:p>
        </p:txBody>
      </p:sp>
      <p:pic>
        <p:nvPicPr>
          <p:cNvPr id="26639" name="Picture 6"/>
          <p:cNvPicPr>
            <a:picLocks noChangeAspect="1" noChangeArrowheads="1"/>
          </p:cNvPicPr>
          <p:nvPr/>
        </p:nvPicPr>
        <p:blipFill>
          <a:blip r:embed="rId12" cstate="print"/>
          <a:srcRect/>
          <a:stretch>
            <a:fillRect/>
          </a:stretch>
        </p:blipFill>
        <p:spPr bwMode="auto">
          <a:xfrm>
            <a:off x="7370638" y="1988840"/>
            <a:ext cx="1449834" cy="814449"/>
          </a:xfrm>
          <a:prstGeom prst="rect">
            <a:avLst/>
          </a:prstGeom>
          <a:noFill/>
          <a:ln w="9525">
            <a:noFill/>
            <a:miter lim="800000"/>
            <a:headEnd/>
            <a:tailEnd/>
          </a:ln>
        </p:spPr>
      </p:pic>
      <p:sp>
        <p:nvSpPr>
          <p:cNvPr id="26640" name="文字方塊 63"/>
          <p:cNvSpPr txBox="1">
            <a:spLocks noChangeArrowheads="1"/>
          </p:cNvSpPr>
          <p:nvPr/>
        </p:nvSpPr>
        <p:spPr bwMode="auto">
          <a:xfrm>
            <a:off x="7305314" y="2780928"/>
            <a:ext cx="1515158" cy="276999"/>
          </a:xfrm>
          <a:prstGeom prst="rect">
            <a:avLst/>
          </a:prstGeom>
          <a:noFill/>
          <a:ln w="9525">
            <a:noFill/>
            <a:miter lim="800000"/>
            <a:headEnd/>
            <a:tailEnd/>
          </a:ln>
        </p:spPr>
        <p:txBody>
          <a:bodyPr wrap="none">
            <a:spAutoFit/>
          </a:bodyPr>
          <a:lstStyle/>
          <a:p>
            <a:r>
              <a:rPr lang="en-US" altLang="zh-TW" sz="1200" b="1" dirty="0">
                <a:latin typeface="Arial Unicode MS" pitchFamily="34" charset="-120"/>
                <a:ea typeface="Arial Unicode MS" pitchFamily="34" charset="-120"/>
              </a:rPr>
              <a:t>Event Management</a:t>
            </a:r>
          </a:p>
        </p:txBody>
      </p:sp>
      <p:pic>
        <p:nvPicPr>
          <p:cNvPr id="26641" name="圖片 6" descr="VMobile for iPhone and Windows PDA phone_900x400.png"/>
          <p:cNvPicPr>
            <a:picLocks noChangeAspect="1"/>
          </p:cNvPicPr>
          <p:nvPr/>
        </p:nvPicPr>
        <p:blipFill>
          <a:blip r:embed="rId13" cstate="print"/>
          <a:srcRect/>
          <a:stretch>
            <a:fillRect/>
          </a:stretch>
        </p:blipFill>
        <p:spPr bwMode="auto">
          <a:xfrm>
            <a:off x="5580112" y="3840460"/>
            <a:ext cx="1539861" cy="956692"/>
          </a:xfrm>
          <a:prstGeom prst="rect">
            <a:avLst/>
          </a:prstGeom>
          <a:noFill/>
          <a:ln w="9525">
            <a:noFill/>
            <a:miter lim="800000"/>
            <a:headEnd/>
            <a:tailEnd/>
          </a:ln>
        </p:spPr>
      </p:pic>
      <p:sp>
        <p:nvSpPr>
          <p:cNvPr id="26642" name="文字方塊 65"/>
          <p:cNvSpPr txBox="1">
            <a:spLocks noChangeArrowheads="1"/>
          </p:cNvSpPr>
          <p:nvPr/>
        </p:nvSpPr>
        <p:spPr bwMode="auto">
          <a:xfrm>
            <a:off x="5535797" y="4653136"/>
            <a:ext cx="1511952" cy="276999"/>
          </a:xfrm>
          <a:prstGeom prst="rect">
            <a:avLst/>
          </a:prstGeom>
          <a:noFill/>
          <a:ln w="9525">
            <a:noFill/>
            <a:miter lim="800000"/>
            <a:headEnd/>
            <a:tailEnd/>
          </a:ln>
        </p:spPr>
        <p:txBody>
          <a:bodyPr wrap="none">
            <a:spAutoFit/>
          </a:bodyPr>
          <a:lstStyle/>
          <a:p>
            <a:r>
              <a:rPr lang="en-US" altLang="zh-TW" sz="1200" b="1" dirty="0">
                <a:latin typeface="Arial Unicode MS" pitchFamily="34" charset="-120"/>
                <a:ea typeface="Arial Unicode MS" pitchFamily="34" charset="-120"/>
              </a:rPr>
              <a:t>Mobile Surveillance</a:t>
            </a:r>
          </a:p>
        </p:txBody>
      </p:sp>
      <p:pic>
        <p:nvPicPr>
          <p:cNvPr id="26643" name="Picture 9" descr="npo000723"/>
          <p:cNvPicPr>
            <a:picLocks noChangeAspect="1" noChangeArrowheads="1"/>
          </p:cNvPicPr>
          <p:nvPr/>
        </p:nvPicPr>
        <p:blipFill>
          <a:blip r:embed="rId14" cstate="print"/>
          <a:srcRect/>
          <a:stretch>
            <a:fillRect/>
          </a:stretch>
        </p:blipFill>
        <p:spPr bwMode="auto">
          <a:xfrm>
            <a:off x="7308304" y="3933056"/>
            <a:ext cx="1512317" cy="680392"/>
          </a:xfrm>
          <a:prstGeom prst="rect">
            <a:avLst/>
          </a:prstGeom>
          <a:noFill/>
          <a:ln w="9525" algn="ctr">
            <a:noFill/>
            <a:miter lim="800000"/>
            <a:headEnd/>
            <a:tailEnd/>
          </a:ln>
        </p:spPr>
      </p:pic>
      <p:sp>
        <p:nvSpPr>
          <p:cNvPr id="29717" name="文字方塊 68"/>
          <p:cNvSpPr txBox="1">
            <a:spLocks noChangeArrowheads="1"/>
          </p:cNvSpPr>
          <p:nvPr/>
        </p:nvSpPr>
        <p:spPr bwMode="auto">
          <a:xfrm>
            <a:off x="7308453" y="4664169"/>
            <a:ext cx="1548822" cy="276999"/>
          </a:xfrm>
          <a:prstGeom prst="rect">
            <a:avLst/>
          </a:prstGeom>
          <a:noFill/>
          <a:ln w="9525">
            <a:noFill/>
            <a:miter lim="800000"/>
            <a:headEnd/>
            <a:tailEnd/>
          </a:ln>
        </p:spPr>
        <p:txBody>
          <a:bodyPr wrap="none">
            <a:spAutoFit/>
          </a:bodyPr>
          <a:lstStyle/>
          <a:p>
            <a:pPr>
              <a:defRPr/>
            </a:pPr>
            <a:r>
              <a:rPr lang="en-US" altLang="zh-TW" sz="1200" b="1" dirty="0">
                <a:latin typeface="Arial Unicode MS" pitchFamily="34" charset="-120"/>
                <a:ea typeface="Arial Unicode MS" pitchFamily="34" charset="-120"/>
              </a:rPr>
              <a:t>Green NVR solution</a:t>
            </a:r>
          </a:p>
        </p:txBody>
      </p:sp>
      <p:grpSp>
        <p:nvGrpSpPr>
          <p:cNvPr id="4" name="群組 71"/>
          <p:cNvGrpSpPr>
            <a:grpSpLocks/>
          </p:cNvGrpSpPr>
          <p:nvPr/>
        </p:nvGrpSpPr>
        <p:grpSpPr bwMode="auto">
          <a:xfrm>
            <a:off x="395536" y="3859509"/>
            <a:ext cx="1297090" cy="865635"/>
            <a:chOff x="6804027" y="1221582"/>
            <a:chExt cx="1855787" cy="929878"/>
          </a:xfrm>
        </p:grpSpPr>
        <p:pic>
          <p:nvPicPr>
            <p:cNvPr id="26647" name="Picture 63"/>
            <p:cNvPicPr>
              <a:picLocks noChangeAspect="1" noChangeArrowheads="1"/>
            </p:cNvPicPr>
            <p:nvPr/>
          </p:nvPicPr>
          <p:blipFill>
            <a:blip r:embed="rId15" cstate="print"/>
            <a:srcRect/>
            <a:stretch>
              <a:fillRect/>
            </a:stretch>
          </p:blipFill>
          <p:spPr bwMode="auto">
            <a:xfrm>
              <a:off x="6875463" y="1221582"/>
              <a:ext cx="825500" cy="619125"/>
            </a:xfrm>
            <a:prstGeom prst="rect">
              <a:avLst/>
            </a:prstGeom>
            <a:noFill/>
            <a:ln w="9525">
              <a:noFill/>
              <a:miter lim="800000"/>
              <a:headEnd/>
              <a:tailEnd/>
            </a:ln>
          </p:spPr>
        </p:pic>
        <p:pic>
          <p:nvPicPr>
            <p:cNvPr id="26648" name="Picture 62"/>
            <p:cNvPicPr>
              <a:picLocks noChangeAspect="1" noChangeArrowheads="1"/>
            </p:cNvPicPr>
            <p:nvPr/>
          </p:nvPicPr>
          <p:blipFill>
            <a:blip r:embed="rId16" cstate="print"/>
            <a:srcRect/>
            <a:stretch>
              <a:fillRect/>
            </a:stretch>
          </p:blipFill>
          <p:spPr bwMode="auto">
            <a:xfrm>
              <a:off x="7762877" y="1238251"/>
              <a:ext cx="841374" cy="631031"/>
            </a:xfrm>
            <a:prstGeom prst="rect">
              <a:avLst/>
            </a:prstGeom>
            <a:noFill/>
            <a:ln w="9525">
              <a:noFill/>
              <a:miter lim="800000"/>
              <a:headEnd/>
              <a:tailEnd/>
            </a:ln>
          </p:spPr>
        </p:pic>
        <p:pic>
          <p:nvPicPr>
            <p:cNvPr id="26649" name="Picture 64"/>
            <p:cNvPicPr>
              <a:picLocks noChangeAspect="1" noChangeArrowheads="1"/>
            </p:cNvPicPr>
            <p:nvPr/>
          </p:nvPicPr>
          <p:blipFill>
            <a:blip r:embed="rId17" cstate="print"/>
            <a:srcRect/>
            <a:stretch>
              <a:fillRect/>
            </a:stretch>
          </p:blipFill>
          <p:spPr bwMode="auto">
            <a:xfrm>
              <a:off x="7956552" y="1707356"/>
              <a:ext cx="703262" cy="406004"/>
            </a:xfrm>
            <a:prstGeom prst="rect">
              <a:avLst/>
            </a:prstGeom>
            <a:noFill/>
            <a:ln w="9525">
              <a:noFill/>
              <a:miter lim="800000"/>
              <a:headEnd/>
              <a:tailEnd/>
            </a:ln>
          </p:spPr>
        </p:pic>
        <p:pic>
          <p:nvPicPr>
            <p:cNvPr id="26650" name="Picture 65"/>
            <p:cNvPicPr>
              <a:picLocks noChangeAspect="1" noChangeArrowheads="1"/>
            </p:cNvPicPr>
            <p:nvPr/>
          </p:nvPicPr>
          <p:blipFill>
            <a:blip r:embed="rId18" cstate="print"/>
            <a:srcRect/>
            <a:stretch>
              <a:fillRect/>
            </a:stretch>
          </p:blipFill>
          <p:spPr bwMode="auto">
            <a:xfrm>
              <a:off x="6804027" y="1707356"/>
              <a:ext cx="576263" cy="444104"/>
            </a:xfrm>
            <a:prstGeom prst="rect">
              <a:avLst/>
            </a:prstGeom>
            <a:noFill/>
            <a:ln w="9525">
              <a:noFill/>
              <a:miter lim="800000"/>
              <a:headEnd/>
              <a:tailEnd/>
            </a:ln>
          </p:spPr>
        </p:pic>
        <p:pic>
          <p:nvPicPr>
            <p:cNvPr id="26651" name="Picture 66"/>
            <p:cNvPicPr>
              <a:picLocks noChangeAspect="1" noChangeArrowheads="1"/>
            </p:cNvPicPr>
            <p:nvPr/>
          </p:nvPicPr>
          <p:blipFill>
            <a:blip r:embed="rId19" cstate="print"/>
            <a:srcRect/>
            <a:stretch>
              <a:fillRect/>
            </a:stretch>
          </p:blipFill>
          <p:spPr bwMode="auto">
            <a:xfrm>
              <a:off x="7364415" y="1695450"/>
              <a:ext cx="592137" cy="444104"/>
            </a:xfrm>
            <a:prstGeom prst="rect">
              <a:avLst/>
            </a:prstGeom>
            <a:noFill/>
            <a:ln w="9525">
              <a:noFill/>
              <a:miter lim="800000"/>
              <a:headEnd/>
              <a:tailEnd/>
            </a:ln>
          </p:spPr>
        </p:pic>
      </p:grpSp>
      <p:sp>
        <p:nvSpPr>
          <p:cNvPr id="69" name="文字方塊 54"/>
          <p:cNvSpPr txBox="1">
            <a:spLocks noChangeArrowheads="1"/>
          </p:cNvSpPr>
          <p:nvPr/>
        </p:nvSpPr>
        <p:spPr bwMode="auto">
          <a:xfrm>
            <a:off x="3691708" y="2607295"/>
            <a:ext cx="1744388" cy="461665"/>
          </a:xfrm>
          <a:prstGeom prst="rect">
            <a:avLst/>
          </a:prstGeom>
          <a:noFill/>
          <a:ln w="9525">
            <a:noFill/>
            <a:miter lim="800000"/>
            <a:headEnd/>
            <a:tailEnd/>
          </a:ln>
        </p:spPr>
        <p:txBody>
          <a:bodyPr wrap="square">
            <a:spAutoFit/>
          </a:bodyPr>
          <a:lstStyle/>
          <a:p>
            <a:pPr lvl="0" algn="ctr"/>
            <a:r>
              <a:rPr lang="en-US" altLang="zh-TW" sz="1200" b="1" dirty="0" smtClean="0">
                <a:latin typeface="Arial Unicode MS" pitchFamily="34" charset="-120"/>
                <a:ea typeface="Arial Unicode MS" pitchFamily="34" charset="-120"/>
              </a:rPr>
              <a:t>Windows and Mac-compatible</a:t>
            </a:r>
          </a:p>
        </p:txBody>
      </p:sp>
      <p:pic>
        <p:nvPicPr>
          <p:cNvPr id="70" name="Picture 4" descr="http://img.jpress.tw/jpress/2010/02/mac-windows-logos.jpg"/>
          <p:cNvPicPr>
            <a:picLocks noChangeAspect="1" noChangeArrowheads="1"/>
          </p:cNvPicPr>
          <p:nvPr/>
        </p:nvPicPr>
        <p:blipFill>
          <a:blip r:embed="rId20" cstate="print"/>
          <a:srcRect/>
          <a:stretch>
            <a:fillRect/>
          </a:stretch>
        </p:blipFill>
        <p:spPr bwMode="auto">
          <a:xfrm>
            <a:off x="4211960" y="1988840"/>
            <a:ext cx="720080" cy="658873"/>
          </a:xfrm>
          <a:prstGeom prst="rect">
            <a:avLst/>
          </a:prstGeom>
          <a:noFill/>
        </p:spPr>
      </p:pic>
      <p:pic>
        <p:nvPicPr>
          <p:cNvPr id="71" name="Picture 4"/>
          <p:cNvPicPr>
            <a:picLocks noChangeAspect="1" noChangeArrowheads="1"/>
          </p:cNvPicPr>
          <p:nvPr/>
        </p:nvPicPr>
        <p:blipFill>
          <a:blip r:embed="rId21" cstate="print"/>
          <a:srcRect l="2060" t="7732" r="20878" b="7642"/>
          <a:stretch>
            <a:fillRect/>
          </a:stretch>
        </p:blipFill>
        <p:spPr bwMode="auto">
          <a:xfrm>
            <a:off x="2051720" y="3933056"/>
            <a:ext cx="639971" cy="486054"/>
          </a:xfrm>
          <a:prstGeom prst="rect">
            <a:avLst/>
          </a:prstGeom>
          <a:noFill/>
          <a:ln w="9525">
            <a:noFill/>
            <a:miter lim="800000"/>
            <a:headEnd/>
            <a:tailEnd/>
          </a:ln>
        </p:spPr>
      </p:pic>
      <p:pic>
        <p:nvPicPr>
          <p:cNvPr id="72" name="Picture 4"/>
          <p:cNvPicPr>
            <a:picLocks noChangeAspect="1" noChangeArrowheads="1"/>
          </p:cNvPicPr>
          <p:nvPr/>
        </p:nvPicPr>
        <p:blipFill>
          <a:blip r:embed="rId22" cstate="print"/>
          <a:srcRect l="1673" t="7119" r="19314" b="6872"/>
          <a:stretch>
            <a:fillRect/>
          </a:stretch>
        </p:blipFill>
        <p:spPr bwMode="auto">
          <a:xfrm>
            <a:off x="2915816" y="4149080"/>
            <a:ext cx="648072" cy="488054"/>
          </a:xfrm>
          <a:prstGeom prst="rect">
            <a:avLst/>
          </a:prstGeom>
          <a:noFill/>
          <a:ln w="9525">
            <a:noFill/>
            <a:miter lim="800000"/>
            <a:headEnd/>
            <a:tailEnd/>
          </a:ln>
        </p:spPr>
      </p:pic>
      <p:sp>
        <p:nvSpPr>
          <p:cNvPr id="73" name="文字方塊 56"/>
          <p:cNvSpPr txBox="1">
            <a:spLocks noChangeArrowheads="1"/>
          </p:cNvSpPr>
          <p:nvPr/>
        </p:nvSpPr>
        <p:spPr bwMode="auto">
          <a:xfrm>
            <a:off x="2195736" y="4653136"/>
            <a:ext cx="1292341" cy="276999"/>
          </a:xfrm>
          <a:prstGeom prst="rect">
            <a:avLst/>
          </a:prstGeom>
          <a:noFill/>
          <a:ln w="9525">
            <a:noFill/>
            <a:miter lim="800000"/>
            <a:headEnd/>
            <a:tailEnd/>
          </a:ln>
        </p:spPr>
        <p:txBody>
          <a:bodyPr wrap="none">
            <a:spAutoFit/>
          </a:bodyPr>
          <a:lstStyle/>
          <a:p>
            <a:pPr>
              <a:defRPr/>
            </a:pPr>
            <a:r>
              <a:rPr lang="en-US" sz="1200" b="1" dirty="0" err="1" smtClean="0">
                <a:latin typeface="Arial Unicode MS" pitchFamily="34" charset="-120"/>
                <a:ea typeface="Arial Unicode MS" pitchFamily="34" charset="-120"/>
              </a:rPr>
              <a:t>Dewarp</a:t>
            </a:r>
            <a:r>
              <a:rPr lang="en-US" sz="1200" b="1" dirty="0" smtClean="0">
                <a:latin typeface="Arial Unicode MS" pitchFamily="34" charset="-120"/>
                <a:ea typeface="Arial Unicode MS" pitchFamily="34" charset="-120"/>
              </a:rPr>
              <a:t> function</a:t>
            </a:r>
            <a:endParaRPr lang="en-US" sz="1200" b="1" dirty="0">
              <a:latin typeface="Arial Unicode MS" pitchFamily="34" charset="-120"/>
              <a:ea typeface="Arial Unicode MS" pitchFamily="34" charset="-120"/>
            </a:endParaRPr>
          </a:p>
        </p:txBody>
      </p:sp>
      <p:cxnSp>
        <p:nvCxnSpPr>
          <p:cNvPr id="75" name="直線單箭頭接點 74"/>
          <p:cNvCxnSpPr>
            <a:stCxn id="71" idx="3"/>
            <a:endCxn id="72" idx="1"/>
          </p:cNvCxnSpPr>
          <p:nvPr/>
        </p:nvCxnSpPr>
        <p:spPr>
          <a:xfrm>
            <a:off x="2691691" y="4176083"/>
            <a:ext cx="224125" cy="217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74" name="群組 73"/>
          <p:cNvGrpSpPr/>
          <p:nvPr/>
        </p:nvGrpSpPr>
        <p:grpSpPr>
          <a:xfrm>
            <a:off x="2016000" y="2060848"/>
            <a:ext cx="1584176" cy="964281"/>
            <a:chOff x="2555776" y="1268760"/>
            <a:chExt cx="2323133" cy="1414082"/>
          </a:xfrm>
        </p:grpSpPr>
        <p:pic>
          <p:nvPicPr>
            <p:cNvPr id="76" name="圖片 43" descr="vga.png"/>
            <p:cNvPicPr>
              <a:picLocks noChangeAspect="1"/>
            </p:cNvPicPr>
            <p:nvPr/>
          </p:nvPicPr>
          <p:blipFill>
            <a:blip r:embed="rId23" cstate="print"/>
            <a:srcRect/>
            <a:stretch>
              <a:fillRect/>
            </a:stretch>
          </p:blipFill>
          <p:spPr bwMode="auto">
            <a:xfrm>
              <a:off x="3203848" y="1364176"/>
              <a:ext cx="412998" cy="409613"/>
            </a:xfrm>
            <a:prstGeom prst="rect">
              <a:avLst/>
            </a:prstGeom>
            <a:noFill/>
            <a:ln w="9525">
              <a:noFill/>
              <a:miter lim="800000"/>
              <a:headEnd/>
              <a:tailEnd/>
            </a:ln>
          </p:spPr>
        </p:pic>
        <p:pic>
          <p:nvPicPr>
            <p:cNvPr id="77" name="圖片 34" descr="LdMonitoring_12 channel+電視_20100902.png"/>
            <p:cNvPicPr>
              <a:picLocks noChangeAspect="1"/>
            </p:cNvPicPr>
            <p:nvPr/>
          </p:nvPicPr>
          <p:blipFill>
            <a:blip r:embed="rId24" cstate="print"/>
            <a:srcRect/>
            <a:stretch>
              <a:fillRect/>
            </a:stretch>
          </p:blipFill>
          <p:spPr bwMode="auto">
            <a:xfrm>
              <a:off x="3635896" y="1268760"/>
              <a:ext cx="1243013" cy="1138239"/>
            </a:xfrm>
            <a:prstGeom prst="rect">
              <a:avLst/>
            </a:prstGeom>
            <a:noFill/>
            <a:ln w="9525">
              <a:noFill/>
              <a:miter lim="800000"/>
              <a:headEnd/>
              <a:tailEnd/>
            </a:ln>
          </p:spPr>
        </p:pic>
        <p:pic>
          <p:nvPicPr>
            <p:cNvPr id="78" name="圖片 35" descr="HDMI.jpg"/>
            <p:cNvPicPr>
              <a:picLocks noChangeAspect="1"/>
            </p:cNvPicPr>
            <p:nvPr/>
          </p:nvPicPr>
          <p:blipFill>
            <a:blip r:embed="rId25" cstate="print"/>
            <a:srcRect/>
            <a:stretch>
              <a:fillRect/>
            </a:stretch>
          </p:blipFill>
          <p:spPr bwMode="auto">
            <a:xfrm>
              <a:off x="2771800" y="1290663"/>
              <a:ext cx="360362" cy="338137"/>
            </a:xfrm>
            <a:prstGeom prst="rect">
              <a:avLst/>
            </a:prstGeom>
            <a:noFill/>
            <a:ln w="9525">
              <a:noFill/>
              <a:miter lim="800000"/>
              <a:headEnd/>
              <a:tailEnd/>
            </a:ln>
          </p:spPr>
        </p:pic>
        <p:pic>
          <p:nvPicPr>
            <p:cNvPr id="79" name="圖片 33" descr="left angle of elevation_shadow.png"/>
            <p:cNvPicPr>
              <a:picLocks noChangeAspect="1"/>
            </p:cNvPicPr>
            <p:nvPr/>
          </p:nvPicPr>
          <p:blipFill>
            <a:blip r:embed="rId26" cstate="print"/>
            <a:srcRect/>
            <a:stretch>
              <a:fillRect/>
            </a:stretch>
          </p:blipFill>
          <p:spPr bwMode="auto">
            <a:xfrm>
              <a:off x="2555776" y="1554012"/>
              <a:ext cx="1259629" cy="1128830"/>
            </a:xfrm>
            <a:prstGeom prst="rect">
              <a:avLst/>
            </a:prstGeom>
            <a:noFill/>
            <a:ln w="9525">
              <a:noFill/>
              <a:miter lim="800000"/>
              <a:headEnd/>
              <a:tailEnd/>
            </a:ln>
          </p:spPr>
        </p:pic>
      </p:grpSp>
      <p:grpSp>
        <p:nvGrpSpPr>
          <p:cNvPr id="81" name="群組 80"/>
          <p:cNvGrpSpPr/>
          <p:nvPr/>
        </p:nvGrpSpPr>
        <p:grpSpPr>
          <a:xfrm>
            <a:off x="323528" y="2033600"/>
            <a:ext cx="1417924" cy="819336"/>
            <a:chOff x="539552" y="1798588"/>
            <a:chExt cx="8065293" cy="4551188"/>
          </a:xfrm>
        </p:grpSpPr>
        <p:pic>
          <p:nvPicPr>
            <p:cNvPr id="82" name="圖片 64" descr="Videosec.jpg"/>
            <p:cNvPicPr>
              <a:picLocks noChangeAspect="1"/>
            </p:cNvPicPr>
            <p:nvPr/>
          </p:nvPicPr>
          <p:blipFill>
            <a:blip r:embed="rId27" cstate="print"/>
            <a:srcRect/>
            <a:stretch>
              <a:fillRect/>
            </a:stretch>
          </p:blipFill>
          <p:spPr bwMode="auto">
            <a:xfrm>
              <a:off x="1835696" y="6035005"/>
              <a:ext cx="860425" cy="196851"/>
            </a:xfrm>
            <a:prstGeom prst="rect">
              <a:avLst/>
            </a:prstGeom>
            <a:noFill/>
            <a:ln w="9525">
              <a:noFill/>
              <a:miter lim="800000"/>
              <a:headEnd/>
              <a:tailEnd/>
            </a:ln>
          </p:spPr>
        </p:pic>
        <p:pic>
          <p:nvPicPr>
            <p:cNvPr id="83" name="圖片 45" descr="honeywell logo.jpg"/>
            <p:cNvPicPr>
              <a:picLocks noChangeAspect="1"/>
            </p:cNvPicPr>
            <p:nvPr/>
          </p:nvPicPr>
          <p:blipFill>
            <a:blip r:embed="rId28" cstate="print"/>
            <a:srcRect/>
            <a:stretch>
              <a:fillRect/>
            </a:stretch>
          </p:blipFill>
          <p:spPr bwMode="auto">
            <a:xfrm>
              <a:off x="5148461" y="3814812"/>
              <a:ext cx="1079500" cy="206375"/>
            </a:xfrm>
            <a:prstGeom prst="rect">
              <a:avLst/>
            </a:prstGeom>
            <a:noFill/>
            <a:ln w="9525">
              <a:noFill/>
              <a:miter lim="800000"/>
              <a:headEnd/>
              <a:tailEnd/>
            </a:ln>
          </p:spPr>
        </p:pic>
        <p:pic>
          <p:nvPicPr>
            <p:cNvPr id="84" name="圖片 46" descr="pelco.jpg"/>
            <p:cNvPicPr>
              <a:picLocks noChangeAspect="1"/>
            </p:cNvPicPr>
            <p:nvPr/>
          </p:nvPicPr>
          <p:blipFill>
            <a:blip r:embed="rId29" cstate="print"/>
            <a:srcRect/>
            <a:stretch>
              <a:fillRect/>
            </a:stretch>
          </p:blipFill>
          <p:spPr bwMode="auto">
            <a:xfrm>
              <a:off x="7584132" y="4626398"/>
              <a:ext cx="876300" cy="382588"/>
            </a:xfrm>
            <a:prstGeom prst="rect">
              <a:avLst/>
            </a:prstGeom>
            <a:noFill/>
            <a:ln w="9525">
              <a:noFill/>
              <a:miter lim="800000"/>
              <a:headEnd/>
              <a:tailEnd/>
            </a:ln>
          </p:spPr>
        </p:pic>
        <p:pic>
          <p:nvPicPr>
            <p:cNvPr id="85" name="圖片 86" descr="question.PNG"/>
            <p:cNvPicPr>
              <a:picLocks noChangeAspect="1"/>
            </p:cNvPicPr>
            <p:nvPr/>
          </p:nvPicPr>
          <p:blipFill>
            <a:blip r:embed="rId30" cstate="print"/>
            <a:srcRect/>
            <a:stretch>
              <a:fillRect/>
            </a:stretch>
          </p:blipFill>
          <p:spPr bwMode="auto">
            <a:xfrm>
              <a:off x="5206975" y="5456331"/>
              <a:ext cx="1165225" cy="417512"/>
            </a:xfrm>
            <a:prstGeom prst="rect">
              <a:avLst/>
            </a:prstGeom>
            <a:noFill/>
            <a:ln w="9525">
              <a:noFill/>
              <a:miter lim="800000"/>
              <a:headEnd/>
              <a:tailEnd/>
            </a:ln>
          </p:spPr>
        </p:pic>
        <p:pic>
          <p:nvPicPr>
            <p:cNvPr id="86" name="圖片 87" descr="question.PNG"/>
            <p:cNvPicPr>
              <a:picLocks noChangeAspect="1"/>
            </p:cNvPicPr>
            <p:nvPr/>
          </p:nvPicPr>
          <p:blipFill>
            <a:blip r:embed="rId31" cstate="print"/>
            <a:srcRect/>
            <a:stretch>
              <a:fillRect/>
            </a:stretch>
          </p:blipFill>
          <p:spPr bwMode="auto">
            <a:xfrm>
              <a:off x="6372200" y="5445224"/>
              <a:ext cx="1165225" cy="417513"/>
            </a:xfrm>
            <a:prstGeom prst="rect">
              <a:avLst/>
            </a:prstGeom>
            <a:noFill/>
            <a:ln w="9525">
              <a:noFill/>
              <a:miter lim="800000"/>
              <a:headEnd/>
              <a:tailEnd/>
            </a:ln>
          </p:spPr>
        </p:pic>
        <p:pic>
          <p:nvPicPr>
            <p:cNvPr id="87" name="圖片 88" descr="question.PNG"/>
            <p:cNvPicPr>
              <a:picLocks noChangeAspect="1"/>
            </p:cNvPicPr>
            <p:nvPr/>
          </p:nvPicPr>
          <p:blipFill>
            <a:blip r:embed="rId32" cstate="print"/>
            <a:srcRect t="17247" b="13765"/>
            <a:stretch>
              <a:fillRect/>
            </a:stretch>
          </p:blipFill>
          <p:spPr bwMode="auto">
            <a:xfrm>
              <a:off x="539552" y="5962999"/>
              <a:ext cx="1165225" cy="288032"/>
            </a:xfrm>
            <a:prstGeom prst="rect">
              <a:avLst/>
            </a:prstGeom>
            <a:noFill/>
            <a:ln w="9525">
              <a:noFill/>
              <a:miter lim="800000"/>
              <a:headEnd/>
              <a:tailEnd/>
            </a:ln>
          </p:spPr>
        </p:pic>
        <p:pic>
          <p:nvPicPr>
            <p:cNvPr id="88" name="圖片 64" descr="question.PNG"/>
            <p:cNvPicPr>
              <a:picLocks noChangeAspect="1"/>
            </p:cNvPicPr>
            <p:nvPr/>
          </p:nvPicPr>
          <p:blipFill>
            <a:blip r:embed="rId33" cstate="print"/>
            <a:srcRect/>
            <a:stretch>
              <a:fillRect/>
            </a:stretch>
          </p:blipFill>
          <p:spPr bwMode="auto">
            <a:xfrm>
              <a:off x="7308304" y="2276872"/>
              <a:ext cx="1125537" cy="382588"/>
            </a:xfrm>
            <a:prstGeom prst="rect">
              <a:avLst/>
            </a:prstGeom>
            <a:noFill/>
            <a:ln w="9525">
              <a:noFill/>
              <a:miter lim="800000"/>
              <a:headEnd/>
              <a:tailEnd/>
            </a:ln>
          </p:spPr>
        </p:pic>
        <p:pic>
          <p:nvPicPr>
            <p:cNvPr id="89" name="圖片 65" descr="question.PNG"/>
            <p:cNvPicPr>
              <a:picLocks noChangeAspect="1"/>
            </p:cNvPicPr>
            <p:nvPr/>
          </p:nvPicPr>
          <p:blipFill>
            <a:blip r:embed="rId34" cstate="print"/>
            <a:srcRect/>
            <a:stretch>
              <a:fillRect/>
            </a:stretch>
          </p:blipFill>
          <p:spPr bwMode="auto">
            <a:xfrm>
              <a:off x="611560" y="2303092"/>
              <a:ext cx="1139825" cy="395287"/>
            </a:xfrm>
            <a:prstGeom prst="rect">
              <a:avLst/>
            </a:prstGeom>
            <a:noFill/>
            <a:ln w="9525">
              <a:noFill/>
              <a:miter lim="800000"/>
              <a:headEnd/>
              <a:tailEnd/>
            </a:ln>
          </p:spPr>
        </p:pic>
        <p:pic>
          <p:nvPicPr>
            <p:cNvPr id="90" name="圖片 66" descr="question.PNG"/>
            <p:cNvPicPr>
              <a:picLocks noChangeAspect="1"/>
            </p:cNvPicPr>
            <p:nvPr/>
          </p:nvPicPr>
          <p:blipFill>
            <a:blip r:embed="rId35" cstate="print"/>
            <a:srcRect/>
            <a:stretch>
              <a:fillRect/>
            </a:stretch>
          </p:blipFill>
          <p:spPr bwMode="auto">
            <a:xfrm>
              <a:off x="2771800" y="1870596"/>
              <a:ext cx="1139825" cy="395287"/>
            </a:xfrm>
            <a:prstGeom prst="rect">
              <a:avLst/>
            </a:prstGeom>
            <a:noFill/>
            <a:ln w="9525">
              <a:noFill/>
              <a:miter lim="800000"/>
              <a:headEnd/>
              <a:tailEnd/>
            </a:ln>
          </p:spPr>
        </p:pic>
        <p:pic>
          <p:nvPicPr>
            <p:cNvPr id="91" name="圖片 67" descr="question.PNG"/>
            <p:cNvPicPr>
              <a:picLocks noChangeAspect="1"/>
            </p:cNvPicPr>
            <p:nvPr/>
          </p:nvPicPr>
          <p:blipFill>
            <a:blip r:embed="rId36" cstate="print"/>
            <a:srcRect/>
            <a:stretch>
              <a:fillRect/>
            </a:stretch>
          </p:blipFill>
          <p:spPr bwMode="auto">
            <a:xfrm>
              <a:off x="6170665" y="1870596"/>
              <a:ext cx="1139825" cy="395287"/>
            </a:xfrm>
            <a:prstGeom prst="rect">
              <a:avLst/>
            </a:prstGeom>
            <a:noFill/>
            <a:ln w="9525">
              <a:noFill/>
              <a:miter lim="800000"/>
              <a:headEnd/>
              <a:tailEnd/>
            </a:ln>
          </p:spPr>
        </p:pic>
        <p:pic>
          <p:nvPicPr>
            <p:cNvPr id="92" name="圖片 68" descr="question.PNG"/>
            <p:cNvPicPr>
              <a:picLocks noChangeAspect="1"/>
            </p:cNvPicPr>
            <p:nvPr/>
          </p:nvPicPr>
          <p:blipFill>
            <a:blip r:embed="rId37" cstate="print"/>
            <a:srcRect/>
            <a:stretch>
              <a:fillRect/>
            </a:stretch>
          </p:blipFill>
          <p:spPr bwMode="auto">
            <a:xfrm>
              <a:off x="611560" y="2852936"/>
              <a:ext cx="1139825" cy="393700"/>
            </a:xfrm>
            <a:prstGeom prst="rect">
              <a:avLst/>
            </a:prstGeom>
            <a:noFill/>
            <a:ln w="9525">
              <a:noFill/>
              <a:miter lim="800000"/>
              <a:headEnd/>
              <a:tailEnd/>
            </a:ln>
          </p:spPr>
        </p:pic>
        <p:pic>
          <p:nvPicPr>
            <p:cNvPr id="93" name="圖片 70" descr="question.PNG"/>
            <p:cNvPicPr>
              <a:picLocks noChangeAspect="1"/>
            </p:cNvPicPr>
            <p:nvPr/>
          </p:nvPicPr>
          <p:blipFill>
            <a:blip r:embed="rId38" cstate="print"/>
            <a:srcRect/>
            <a:stretch>
              <a:fillRect/>
            </a:stretch>
          </p:blipFill>
          <p:spPr bwMode="auto">
            <a:xfrm>
              <a:off x="611560" y="3245024"/>
              <a:ext cx="1139825" cy="395288"/>
            </a:xfrm>
            <a:prstGeom prst="rect">
              <a:avLst/>
            </a:prstGeom>
            <a:noFill/>
            <a:ln w="9525">
              <a:noFill/>
              <a:miter lim="800000"/>
              <a:headEnd/>
              <a:tailEnd/>
            </a:ln>
          </p:spPr>
        </p:pic>
        <p:pic>
          <p:nvPicPr>
            <p:cNvPr id="94" name="圖片 71" descr="question.PNG"/>
            <p:cNvPicPr>
              <a:picLocks noChangeAspect="1"/>
            </p:cNvPicPr>
            <p:nvPr/>
          </p:nvPicPr>
          <p:blipFill>
            <a:blip r:embed="rId39" cstate="print"/>
            <a:srcRect/>
            <a:stretch>
              <a:fillRect/>
            </a:stretch>
          </p:blipFill>
          <p:spPr bwMode="auto">
            <a:xfrm>
              <a:off x="1763688" y="3238277"/>
              <a:ext cx="1139825" cy="395288"/>
            </a:xfrm>
            <a:prstGeom prst="rect">
              <a:avLst/>
            </a:prstGeom>
            <a:noFill/>
            <a:ln w="9525">
              <a:noFill/>
              <a:miter lim="800000"/>
              <a:headEnd/>
              <a:tailEnd/>
            </a:ln>
          </p:spPr>
        </p:pic>
        <p:pic>
          <p:nvPicPr>
            <p:cNvPr id="95" name="圖片 72" descr="question.PNG"/>
            <p:cNvPicPr>
              <a:picLocks noChangeAspect="1"/>
            </p:cNvPicPr>
            <p:nvPr/>
          </p:nvPicPr>
          <p:blipFill>
            <a:blip r:embed="rId40" cstate="print"/>
            <a:srcRect/>
            <a:stretch>
              <a:fillRect/>
            </a:stretch>
          </p:blipFill>
          <p:spPr bwMode="auto">
            <a:xfrm>
              <a:off x="2771800" y="3245024"/>
              <a:ext cx="1139825" cy="393700"/>
            </a:xfrm>
            <a:prstGeom prst="rect">
              <a:avLst/>
            </a:prstGeom>
            <a:noFill/>
            <a:ln w="9525">
              <a:noFill/>
              <a:miter lim="800000"/>
              <a:headEnd/>
              <a:tailEnd/>
            </a:ln>
          </p:spPr>
        </p:pic>
        <p:pic>
          <p:nvPicPr>
            <p:cNvPr id="96" name="圖片 74" descr="question.PNG"/>
            <p:cNvPicPr>
              <a:picLocks noChangeAspect="1"/>
            </p:cNvPicPr>
            <p:nvPr/>
          </p:nvPicPr>
          <p:blipFill>
            <a:blip r:embed="rId41" cstate="print"/>
            <a:srcRect/>
            <a:stretch>
              <a:fillRect/>
            </a:stretch>
          </p:blipFill>
          <p:spPr bwMode="auto">
            <a:xfrm>
              <a:off x="7380312" y="3622471"/>
              <a:ext cx="1139825" cy="395288"/>
            </a:xfrm>
            <a:prstGeom prst="rect">
              <a:avLst/>
            </a:prstGeom>
            <a:noFill/>
            <a:ln w="9525">
              <a:noFill/>
              <a:miter lim="800000"/>
              <a:headEnd/>
              <a:tailEnd/>
            </a:ln>
          </p:spPr>
        </p:pic>
        <p:pic>
          <p:nvPicPr>
            <p:cNvPr id="97" name="圖片 75" descr="question.PNG"/>
            <p:cNvPicPr>
              <a:picLocks noChangeAspect="1"/>
            </p:cNvPicPr>
            <p:nvPr/>
          </p:nvPicPr>
          <p:blipFill>
            <a:blip r:embed="rId42" cstate="print"/>
            <a:srcRect/>
            <a:stretch>
              <a:fillRect/>
            </a:stretch>
          </p:blipFill>
          <p:spPr bwMode="auto">
            <a:xfrm>
              <a:off x="7380312" y="3200920"/>
              <a:ext cx="1152525" cy="404813"/>
            </a:xfrm>
            <a:prstGeom prst="rect">
              <a:avLst/>
            </a:prstGeom>
            <a:noFill/>
            <a:ln w="9525">
              <a:noFill/>
              <a:miter lim="800000"/>
              <a:headEnd/>
              <a:tailEnd/>
            </a:ln>
          </p:spPr>
        </p:pic>
        <p:pic>
          <p:nvPicPr>
            <p:cNvPr id="98" name="圖片 77" descr="question.PNG"/>
            <p:cNvPicPr>
              <a:picLocks noChangeAspect="1"/>
            </p:cNvPicPr>
            <p:nvPr/>
          </p:nvPicPr>
          <p:blipFill>
            <a:blip r:embed="rId43" cstate="print"/>
            <a:srcRect/>
            <a:stretch>
              <a:fillRect/>
            </a:stretch>
          </p:blipFill>
          <p:spPr bwMode="auto">
            <a:xfrm>
              <a:off x="6228184" y="2780925"/>
              <a:ext cx="1150937" cy="406400"/>
            </a:xfrm>
            <a:prstGeom prst="rect">
              <a:avLst/>
            </a:prstGeom>
            <a:noFill/>
            <a:ln w="9525">
              <a:noFill/>
              <a:miter lim="800000"/>
              <a:headEnd/>
              <a:tailEnd/>
            </a:ln>
          </p:spPr>
        </p:pic>
        <p:pic>
          <p:nvPicPr>
            <p:cNvPr id="99" name="圖片 78" descr="question.PNG"/>
            <p:cNvPicPr>
              <a:picLocks noChangeAspect="1"/>
            </p:cNvPicPr>
            <p:nvPr/>
          </p:nvPicPr>
          <p:blipFill>
            <a:blip r:embed="rId44" cstate="print"/>
            <a:srcRect l="34041" r="36173" b="3491"/>
            <a:stretch>
              <a:fillRect/>
            </a:stretch>
          </p:blipFill>
          <p:spPr bwMode="auto">
            <a:xfrm>
              <a:off x="4283968" y="3932287"/>
              <a:ext cx="504056" cy="576064"/>
            </a:xfrm>
            <a:prstGeom prst="rect">
              <a:avLst/>
            </a:prstGeom>
            <a:noFill/>
            <a:ln w="9525">
              <a:noFill/>
              <a:miter lim="800000"/>
              <a:headEnd/>
              <a:tailEnd/>
            </a:ln>
          </p:spPr>
        </p:pic>
        <p:pic>
          <p:nvPicPr>
            <p:cNvPr id="100" name="圖片 79" descr="question.PNG"/>
            <p:cNvPicPr>
              <a:picLocks noChangeAspect="1"/>
            </p:cNvPicPr>
            <p:nvPr/>
          </p:nvPicPr>
          <p:blipFill>
            <a:blip r:embed="rId45" cstate="print"/>
            <a:srcRect/>
            <a:stretch>
              <a:fillRect/>
            </a:stretch>
          </p:blipFill>
          <p:spPr bwMode="auto">
            <a:xfrm>
              <a:off x="7452320" y="4114548"/>
              <a:ext cx="1152525" cy="407987"/>
            </a:xfrm>
            <a:prstGeom prst="rect">
              <a:avLst/>
            </a:prstGeom>
            <a:noFill/>
            <a:ln w="9525">
              <a:noFill/>
              <a:miter lim="800000"/>
              <a:headEnd/>
              <a:tailEnd/>
            </a:ln>
          </p:spPr>
        </p:pic>
        <p:pic>
          <p:nvPicPr>
            <p:cNvPr id="101" name="圖片 81" descr="question.PNG"/>
            <p:cNvPicPr>
              <a:picLocks noChangeAspect="1"/>
            </p:cNvPicPr>
            <p:nvPr/>
          </p:nvPicPr>
          <p:blipFill>
            <a:blip r:embed="rId46" cstate="print"/>
            <a:srcRect/>
            <a:stretch>
              <a:fillRect/>
            </a:stretch>
          </p:blipFill>
          <p:spPr bwMode="auto">
            <a:xfrm>
              <a:off x="5134396" y="4554391"/>
              <a:ext cx="1152525" cy="406400"/>
            </a:xfrm>
            <a:prstGeom prst="rect">
              <a:avLst/>
            </a:prstGeom>
            <a:noFill/>
            <a:ln w="9525">
              <a:noFill/>
              <a:miter lim="800000"/>
              <a:headEnd/>
              <a:tailEnd/>
            </a:ln>
          </p:spPr>
        </p:pic>
        <p:pic>
          <p:nvPicPr>
            <p:cNvPr id="102" name="圖片 83" descr="question.PNG"/>
            <p:cNvPicPr>
              <a:picLocks noChangeAspect="1"/>
            </p:cNvPicPr>
            <p:nvPr/>
          </p:nvPicPr>
          <p:blipFill>
            <a:blip r:embed="rId47" cstate="print"/>
            <a:srcRect/>
            <a:stretch>
              <a:fillRect/>
            </a:stretch>
          </p:blipFill>
          <p:spPr bwMode="auto">
            <a:xfrm>
              <a:off x="6299799" y="4554388"/>
              <a:ext cx="1152525" cy="406400"/>
            </a:xfrm>
            <a:prstGeom prst="rect">
              <a:avLst/>
            </a:prstGeom>
            <a:noFill/>
            <a:ln w="9525">
              <a:noFill/>
              <a:miter lim="800000"/>
              <a:headEnd/>
              <a:tailEnd/>
            </a:ln>
          </p:spPr>
        </p:pic>
        <p:pic>
          <p:nvPicPr>
            <p:cNvPr id="103" name="圖片 84" descr="question.PNG"/>
            <p:cNvPicPr>
              <a:picLocks noChangeAspect="1"/>
            </p:cNvPicPr>
            <p:nvPr/>
          </p:nvPicPr>
          <p:blipFill>
            <a:blip r:embed="rId48" cstate="print"/>
            <a:srcRect/>
            <a:stretch>
              <a:fillRect/>
            </a:stretch>
          </p:blipFill>
          <p:spPr bwMode="auto">
            <a:xfrm>
              <a:off x="3995460" y="4994623"/>
              <a:ext cx="1150937" cy="406400"/>
            </a:xfrm>
            <a:prstGeom prst="rect">
              <a:avLst/>
            </a:prstGeom>
            <a:noFill/>
            <a:ln w="9525">
              <a:noFill/>
              <a:miter lim="800000"/>
              <a:headEnd/>
              <a:tailEnd/>
            </a:ln>
          </p:spPr>
        </p:pic>
        <p:pic>
          <p:nvPicPr>
            <p:cNvPr id="104" name="圖片 85" descr="question.PNG"/>
            <p:cNvPicPr>
              <a:picLocks noChangeAspect="1"/>
            </p:cNvPicPr>
            <p:nvPr/>
          </p:nvPicPr>
          <p:blipFill>
            <a:blip r:embed="rId49" cstate="print"/>
            <a:srcRect/>
            <a:stretch>
              <a:fillRect/>
            </a:stretch>
          </p:blipFill>
          <p:spPr bwMode="auto">
            <a:xfrm>
              <a:off x="1763642" y="5527328"/>
              <a:ext cx="1165225" cy="417512"/>
            </a:xfrm>
            <a:prstGeom prst="rect">
              <a:avLst/>
            </a:prstGeom>
            <a:noFill/>
            <a:ln w="9525">
              <a:noFill/>
              <a:miter lim="800000"/>
              <a:headEnd/>
              <a:tailEnd/>
            </a:ln>
          </p:spPr>
        </p:pic>
        <p:pic>
          <p:nvPicPr>
            <p:cNvPr id="105" name="圖片 89" descr="question.PNG"/>
            <p:cNvPicPr>
              <a:picLocks noChangeAspect="1"/>
            </p:cNvPicPr>
            <p:nvPr/>
          </p:nvPicPr>
          <p:blipFill>
            <a:blip r:embed="rId50" cstate="print"/>
            <a:srcRect/>
            <a:stretch>
              <a:fillRect/>
            </a:stretch>
          </p:blipFill>
          <p:spPr bwMode="auto">
            <a:xfrm>
              <a:off x="3995936" y="5890991"/>
              <a:ext cx="1165225" cy="419100"/>
            </a:xfrm>
            <a:prstGeom prst="rect">
              <a:avLst/>
            </a:prstGeom>
            <a:noFill/>
            <a:ln w="9525">
              <a:noFill/>
              <a:miter lim="800000"/>
              <a:headEnd/>
              <a:tailEnd/>
            </a:ln>
          </p:spPr>
        </p:pic>
        <p:pic>
          <p:nvPicPr>
            <p:cNvPr id="106" name="圖片 90" descr="question.PNG"/>
            <p:cNvPicPr>
              <a:picLocks noChangeAspect="1"/>
            </p:cNvPicPr>
            <p:nvPr/>
          </p:nvPicPr>
          <p:blipFill>
            <a:blip r:embed="rId51" cstate="print"/>
            <a:srcRect/>
            <a:stretch>
              <a:fillRect/>
            </a:stretch>
          </p:blipFill>
          <p:spPr bwMode="auto">
            <a:xfrm>
              <a:off x="5220072" y="5890991"/>
              <a:ext cx="1165225" cy="419100"/>
            </a:xfrm>
            <a:prstGeom prst="rect">
              <a:avLst/>
            </a:prstGeom>
            <a:noFill/>
            <a:ln w="9525">
              <a:noFill/>
              <a:miter lim="800000"/>
              <a:headEnd/>
              <a:tailEnd/>
            </a:ln>
          </p:spPr>
        </p:pic>
        <p:pic>
          <p:nvPicPr>
            <p:cNvPr id="107" name="圖片 92" descr="question.PNG"/>
            <p:cNvPicPr>
              <a:picLocks noChangeAspect="1"/>
            </p:cNvPicPr>
            <p:nvPr/>
          </p:nvPicPr>
          <p:blipFill>
            <a:blip r:embed="rId52" cstate="print"/>
            <a:srcRect l="20855" r="21794" b="-1443"/>
            <a:stretch>
              <a:fillRect/>
            </a:stretch>
          </p:blipFill>
          <p:spPr bwMode="auto">
            <a:xfrm>
              <a:off x="1906513" y="4554391"/>
              <a:ext cx="792088" cy="504056"/>
            </a:xfrm>
            <a:prstGeom prst="rect">
              <a:avLst/>
            </a:prstGeom>
            <a:noFill/>
            <a:ln w="9525">
              <a:noFill/>
              <a:miter lim="800000"/>
              <a:headEnd/>
              <a:tailEnd/>
            </a:ln>
          </p:spPr>
        </p:pic>
        <p:pic>
          <p:nvPicPr>
            <p:cNvPr id="108" name="圖片 93" descr="question.PNG"/>
            <p:cNvPicPr>
              <a:picLocks noChangeAspect="1"/>
            </p:cNvPicPr>
            <p:nvPr/>
          </p:nvPicPr>
          <p:blipFill>
            <a:blip r:embed="rId53" cstate="print"/>
            <a:srcRect/>
            <a:stretch>
              <a:fillRect/>
            </a:stretch>
          </p:blipFill>
          <p:spPr bwMode="auto">
            <a:xfrm>
              <a:off x="2974156" y="4626399"/>
              <a:ext cx="1058862" cy="315913"/>
            </a:xfrm>
            <a:prstGeom prst="rect">
              <a:avLst/>
            </a:prstGeom>
            <a:noFill/>
            <a:ln w="9525">
              <a:noFill/>
              <a:miter lim="800000"/>
              <a:headEnd/>
              <a:tailEnd/>
            </a:ln>
          </p:spPr>
        </p:pic>
        <p:pic>
          <p:nvPicPr>
            <p:cNvPr id="109" name="圖片 33" descr="100274708_logo.jpg"/>
            <p:cNvPicPr>
              <a:picLocks noChangeAspect="1"/>
            </p:cNvPicPr>
            <p:nvPr/>
          </p:nvPicPr>
          <p:blipFill>
            <a:blip r:embed="rId54" cstate="print"/>
            <a:srcRect/>
            <a:stretch>
              <a:fillRect/>
            </a:stretch>
          </p:blipFill>
          <p:spPr bwMode="auto">
            <a:xfrm>
              <a:off x="7380312" y="1988765"/>
              <a:ext cx="992187" cy="169863"/>
            </a:xfrm>
            <a:prstGeom prst="rect">
              <a:avLst/>
            </a:prstGeom>
            <a:noFill/>
            <a:ln w="9525">
              <a:noFill/>
              <a:miter lim="800000"/>
              <a:headEnd/>
              <a:tailEnd/>
            </a:ln>
          </p:spPr>
        </p:pic>
        <p:pic>
          <p:nvPicPr>
            <p:cNvPr id="110" name="圖片 34" descr="hikvision.jpg"/>
            <p:cNvPicPr>
              <a:picLocks noChangeAspect="1"/>
            </p:cNvPicPr>
            <p:nvPr/>
          </p:nvPicPr>
          <p:blipFill>
            <a:blip r:embed="rId55" cstate="print"/>
            <a:srcRect b="-14537"/>
            <a:stretch>
              <a:fillRect/>
            </a:stretch>
          </p:blipFill>
          <p:spPr bwMode="auto">
            <a:xfrm>
              <a:off x="2915816" y="3805163"/>
              <a:ext cx="992188" cy="155575"/>
            </a:xfrm>
            <a:prstGeom prst="rect">
              <a:avLst/>
            </a:prstGeom>
            <a:noFill/>
            <a:ln w="9525">
              <a:noFill/>
              <a:miter lim="800000"/>
              <a:headEnd/>
              <a:tailEnd/>
            </a:ln>
          </p:spPr>
        </p:pic>
        <p:pic>
          <p:nvPicPr>
            <p:cNvPr id="111" name="圖片 35" descr="viosecure_logo1.jpg"/>
            <p:cNvPicPr>
              <a:picLocks noChangeAspect="1"/>
            </p:cNvPicPr>
            <p:nvPr/>
          </p:nvPicPr>
          <p:blipFill>
            <a:blip r:embed="rId56" cstate="print"/>
            <a:srcRect/>
            <a:stretch>
              <a:fillRect/>
            </a:stretch>
          </p:blipFill>
          <p:spPr bwMode="auto">
            <a:xfrm>
              <a:off x="2915816" y="6030243"/>
              <a:ext cx="958850" cy="201613"/>
            </a:xfrm>
            <a:prstGeom prst="rect">
              <a:avLst/>
            </a:prstGeom>
            <a:noFill/>
            <a:ln w="9525">
              <a:noFill/>
              <a:miter lim="800000"/>
              <a:headEnd/>
              <a:tailEnd/>
            </a:ln>
          </p:spPr>
        </p:pic>
        <p:pic>
          <p:nvPicPr>
            <p:cNvPr id="112" name="圖片 36" descr="a-mtk.jpg"/>
            <p:cNvPicPr>
              <a:picLocks noChangeAspect="1"/>
            </p:cNvPicPr>
            <p:nvPr/>
          </p:nvPicPr>
          <p:blipFill>
            <a:blip r:embed="rId57" cstate="print"/>
            <a:srcRect/>
            <a:stretch>
              <a:fillRect/>
            </a:stretch>
          </p:blipFill>
          <p:spPr bwMode="auto">
            <a:xfrm>
              <a:off x="1763688" y="1942604"/>
              <a:ext cx="993775" cy="209551"/>
            </a:xfrm>
            <a:prstGeom prst="rect">
              <a:avLst/>
            </a:prstGeom>
            <a:noFill/>
            <a:ln w="9525">
              <a:noFill/>
              <a:miter lim="800000"/>
              <a:headEnd/>
              <a:tailEnd/>
            </a:ln>
          </p:spPr>
        </p:pic>
        <p:pic>
          <p:nvPicPr>
            <p:cNvPr id="113" name="Picture 36" descr="D:\qnap\office\pic\logo\CNB-01.png"/>
            <p:cNvPicPr>
              <a:picLocks noChangeAspect="1" noChangeArrowheads="1"/>
            </p:cNvPicPr>
            <p:nvPr/>
          </p:nvPicPr>
          <p:blipFill>
            <a:blip r:embed="rId58" cstate="print"/>
            <a:srcRect/>
            <a:stretch>
              <a:fillRect/>
            </a:stretch>
          </p:blipFill>
          <p:spPr bwMode="auto">
            <a:xfrm>
              <a:off x="2915816" y="2893317"/>
              <a:ext cx="950913" cy="247651"/>
            </a:xfrm>
            <a:prstGeom prst="rect">
              <a:avLst/>
            </a:prstGeom>
            <a:noFill/>
            <a:ln w="9525">
              <a:noFill/>
              <a:miter lim="800000"/>
              <a:headEnd/>
              <a:tailEnd/>
            </a:ln>
          </p:spPr>
        </p:pic>
        <p:pic>
          <p:nvPicPr>
            <p:cNvPr id="114" name="圖片 93" descr="DIGITUS_R__Professional_Web_01.jpg"/>
            <p:cNvPicPr>
              <a:picLocks noChangeAspect="1"/>
            </p:cNvPicPr>
            <p:nvPr/>
          </p:nvPicPr>
          <p:blipFill>
            <a:blip r:embed="rId59" cstate="print"/>
            <a:srcRect/>
            <a:stretch>
              <a:fillRect/>
            </a:stretch>
          </p:blipFill>
          <p:spPr bwMode="auto">
            <a:xfrm>
              <a:off x="5148064" y="2833564"/>
              <a:ext cx="996950" cy="379412"/>
            </a:xfrm>
            <a:prstGeom prst="rect">
              <a:avLst/>
            </a:prstGeom>
            <a:noFill/>
            <a:ln w="9525">
              <a:noFill/>
              <a:miter lim="800000"/>
              <a:headEnd/>
              <a:tailEnd/>
            </a:ln>
          </p:spPr>
        </p:pic>
        <p:pic>
          <p:nvPicPr>
            <p:cNvPr id="115" name="Picture 2" descr="D:\qnap\office\pic\logo\shany.jpg"/>
            <p:cNvPicPr>
              <a:picLocks noChangeAspect="1" noChangeArrowheads="1"/>
            </p:cNvPicPr>
            <p:nvPr/>
          </p:nvPicPr>
          <p:blipFill>
            <a:blip r:embed="rId60" cstate="print"/>
            <a:srcRect/>
            <a:stretch>
              <a:fillRect/>
            </a:stretch>
          </p:blipFill>
          <p:spPr bwMode="auto">
            <a:xfrm>
              <a:off x="5206404" y="5013176"/>
              <a:ext cx="1093788" cy="379413"/>
            </a:xfrm>
            <a:prstGeom prst="rect">
              <a:avLst/>
            </a:prstGeom>
            <a:noFill/>
            <a:ln w="9525">
              <a:noFill/>
              <a:miter lim="800000"/>
              <a:headEnd/>
              <a:tailEnd/>
            </a:ln>
          </p:spPr>
        </p:pic>
        <p:pic>
          <p:nvPicPr>
            <p:cNvPr id="116" name="Picture 3" descr="D:\qnap\office\pic\logo\IPX_Logo.JPG"/>
            <p:cNvPicPr>
              <a:picLocks noChangeAspect="1" noChangeArrowheads="1"/>
            </p:cNvPicPr>
            <p:nvPr/>
          </p:nvPicPr>
          <p:blipFill>
            <a:blip r:embed="rId61" cstate="print"/>
            <a:srcRect/>
            <a:stretch>
              <a:fillRect/>
            </a:stretch>
          </p:blipFill>
          <p:spPr bwMode="auto">
            <a:xfrm>
              <a:off x="827584" y="4076303"/>
              <a:ext cx="612775" cy="504825"/>
            </a:xfrm>
            <a:prstGeom prst="rect">
              <a:avLst/>
            </a:prstGeom>
            <a:noFill/>
            <a:ln w="9525">
              <a:noFill/>
              <a:miter lim="800000"/>
              <a:headEnd/>
              <a:tailEnd/>
            </a:ln>
          </p:spPr>
        </p:pic>
        <p:pic>
          <p:nvPicPr>
            <p:cNvPr id="117" name="Picture 4" descr="D:\qnap\office\pic\logo\brickcom.jpg"/>
            <p:cNvPicPr>
              <a:picLocks noChangeAspect="1" noChangeArrowheads="1"/>
            </p:cNvPicPr>
            <p:nvPr/>
          </p:nvPicPr>
          <p:blipFill>
            <a:blip r:embed="rId62" cstate="print"/>
            <a:srcRect/>
            <a:stretch>
              <a:fillRect/>
            </a:stretch>
          </p:blipFill>
          <p:spPr bwMode="auto">
            <a:xfrm>
              <a:off x="6300188" y="2303091"/>
              <a:ext cx="936104" cy="258055"/>
            </a:xfrm>
            <a:prstGeom prst="rect">
              <a:avLst/>
            </a:prstGeom>
            <a:noFill/>
            <a:ln w="9525">
              <a:noFill/>
              <a:miter lim="800000"/>
              <a:headEnd/>
              <a:tailEnd/>
            </a:ln>
          </p:spPr>
        </p:pic>
        <p:pic>
          <p:nvPicPr>
            <p:cNvPr id="118" name="圖片 76" descr="question.PNG"/>
            <p:cNvPicPr>
              <a:picLocks noChangeAspect="1"/>
            </p:cNvPicPr>
            <p:nvPr/>
          </p:nvPicPr>
          <p:blipFill>
            <a:blip r:embed="rId63" cstate="print"/>
            <a:srcRect/>
            <a:stretch>
              <a:fillRect/>
            </a:stretch>
          </p:blipFill>
          <p:spPr bwMode="auto">
            <a:xfrm>
              <a:off x="1727994" y="4130276"/>
              <a:ext cx="1152525" cy="406400"/>
            </a:xfrm>
            <a:prstGeom prst="rect">
              <a:avLst/>
            </a:prstGeom>
            <a:noFill/>
            <a:ln w="9525">
              <a:noFill/>
              <a:miter lim="800000"/>
              <a:headEnd/>
              <a:tailEnd/>
            </a:ln>
          </p:spPr>
        </p:pic>
        <p:pic>
          <p:nvPicPr>
            <p:cNvPr id="119" name="圖片 80" descr="question.PNG"/>
            <p:cNvPicPr>
              <a:picLocks noChangeAspect="1"/>
            </p:cNvPicPr>
            <p:nvPr/>
          </p:nvPicPr>
          <p:blipFill>
            <a:blip r:embed="rId64" cstate="print"/>
            <a:srcRect/>
            <a:stretch>
              <a:fillRect/>
            </a:stretch>
          </p:blipFill>
          <p:spPr bwMode="auto">
            <a:xfrm>
              <a:off x="611560" y="4626399"/>
              <a:ext cx="1150937" cy="407987"/>
            </a:xfrm>
            <a:prstGeom prst="rect">
              <a:avLst/>
            </a:prstGeom>
            <a:noFill/>
            <a:ln w="9525">
              <a:noFill/>
              <a:miter lim="800000"/>
              <a:headEnd/>
              <a:tailEnd/>
            </a:ln>
          </p:spPr>
        </p:pic>
        <p:pic>
          <p:nvPicPr>
            <p:cNvPr id="120" name="圖片 48" descr="bosch-logo.jpg"/>
            <p:cNvPicPr>
              <a:picLocks noChangeAspect="1"/>
            </p:cNvPicPr>
            <p:nvPr/>
          </p:nvPicPr>
          <p:blipFill>
            <a:blip r:embed="rId65" cstate="print"/>
            <a:srcRect/>
            <a:stretch>
              <a:fillRect/>
            </a:stretch>
          </p:blipFill>
          <p:spPr bwMode="auto">
            <a:xfrm>
              <a:off x="5148061" y="2303091"/>
              <a:ext cx="935037" cy="328612"/>
            </a:xfrm>
            <a:prstGeom prst="rect">
              <a:avLst/>
            </a:prstGeom>
            <a:noFill/>
            <a:ln w="9525">
              <a:noFill/>
              <a:miter lim="800000"/>
              <a:headEnd/>
              <a:tailEnd/>
            </a:ln>
          </p:spPr>
        </p:pic>
        <p:pic>
          <p:nvPicPr>
            <p:cNvPr id="121" name="圖片 49" descr="Everfocus.png"/>
            <p:cNvPicPr>
              <a:picLocks noChangeAspect="1"/>
            </p:cNvPicPr>
            <p:nvPr/>
          </p:nvPicPr>
          <p:blipFill>
            <a:blip r:embed="rId66" cstate="print"/>
            <a:srcRect/>
            <a:stretch>
              <a:fillRect/>
            </a:stretch>
          </p:blipFill>
          <p:spPr bwMode="auto">
            <a:xfrm>
              <a:off x="5027463" y="3317032"/>
              <a:ext cx="1128713" cy="225425"/>
            </a:xfrm>
            <a:prstGeom prst="rect">
              <a:avLst/>
            </a:prstGeom>
            <a:noFill/>
            <a:ln w="9525">
              <a:noFill/>
              <a:miter lim="800000"/>
              <a:headEnd/>
              <a:tailEnd/>
            </a:ln>
          </p:spPr>
        </p:pic>
        <p:pic>
          <p:nvPicPr>
            <p:cNvPr id="122" name="圖片 51" descr="Histream.jpg"/>
            <p:cNvPicPr>
              <a:picLocks noChangeAspect="1"/>
            </p:cNvPicPr>
            <p:nvPr/>
          </p:nvPicPr>
          <p:blipFill>
            <a:blip r:embed="rId67" cstate="print"/>
            <a:srcRect/>
            <a:stretch>
              <a:fillRect/>
            </a:stretch>
          </p:blipFill>
          <p:spPr bwMode="auto">
            <a:xfrm>
              <a:off x="4016053" y="3661147"/>
              <a:ext cx="915987" cy="415925"/>
            </a:xfrm>
            <a:prstGeom prst="rect">
              <a:avLst/>
            </a:prstGeom>
            <a:noFill/>
            <a:ln w="9525">
              <a:noFill/>
              <a:miter lim="800000"/>
              <a:headEnd/>
              <a:tailEnd/>
            </a:ln>
          </p:spPr>
        </p:pic>
        <p:pic>
          <p:nvPicPr>
            <p:cNvPr id="123" name="圖片 52" descr="Hunt.png"/>
            <p:cNvPicPr>
              <a:picLocks noChangeAspect="1"/>
            </p:cNvPicPr>
            <p:nvPr/>
          </p:nvPicPr>
          <p:blipFill>
            <a:blip r:embed="rId68" cstate="print"/>
            <a:srcRect/>
            <a:stretch>
              <a:fillRect/>
            </a:stretch>
          </p:blipFill>
          <p:spPr bwMode="auto">
            <a:xfrm>
              <a:off x="6444609" y="3725787"/>
              <a:ext cx="864092" cy="295400"/>
            </a:xfrm>
            <a:prstGeom prst="rect">
              <a:avLst/>
            </a:prstGeom>
            <a:noFill/>
            <a:ln w="9525">
              <a:noFill/>
              <a:miter lim="800000"/>
              <a:headEnd/>
              <a:tailEnd/>
            </a:ln>
          </p:spPr>
        </p:pic>
        <p:pic>
          <p:nvPicPr>
            <p:cNvPr id="124" name="圖片 53" descr="sollo logo.jpg"/>
            <p:cNvPicPr>
              <a:picLocks noChangeAspect="1"/>
            </p:cNvPicPr>
            <p:nvPr/>
          </p:nvPicPr>
          <p:blipFill>
            <a:blip r:embed="rId69" cstate="print"/>
            <a:srcRect/>
            <a:stretch>
              <a:fillRect/>
            </a:stretch>
          </p:blipFill>
          <p:spPr bwMode="auto">
            <a:xfrm>
              <a:off x="683568" y="5589240"/>
              <a:ext cx="1008062" cy="242888"/>
            </a:xfrm>
            <a:prstGeom prst="rect">
              <a:avLst/>
            </a:prstGeom>
            <a:noFill/>
            <a:ln w="9525">
              <a:noFill/>
              <a:miter lim="800000"/>
              <a:headEnd/>
              <a:tailEnd/>
            </a:ln>
          </p:spPr>
        </p:pic>
        <p:pic>
          <p:nvPicPr>
            <p:cNvPr id="125" name="圖片 54" descr="yokogawa.gif"/>
            <p:cNvPicPr>
              <a:picLocks noChangeAspect="1"/>
            </p:cNvPicPr>
            <p:nvPr/>
          </p:nvPicPr>
          <p:blipFill>
            <a:blip r:embed="rId70" cstate="print"/>
            <a:srcRect/>
            <a:stretch>
              <a:fillRect/>
            </a:stretch>
          </p:blipFill>
          <p:spPr bwMode="auto">
            <a:xfrm>
              <a:off x="6516216" y="5805264"/>
              <a:ext cx="806450" cy="544512"/>
            </a:xfrm>
            <a:prstGeom prst="rect">
              <a:avLst/>
            </a:prstGeom>
            <a:noFill/>
            <a:ln w="9525">
              <a:noFill/>
              <a:miter lim="800000"/>
              <a:headEnd/>
              <a:tailEnd/>
            </a:ln>
          </p:spPr>
        </p:pic>
        <p:pic>
          <p:nvPicPr>
            <p:cNvPr id="126" name="圖片 55" descr="samsung.png"/>
            <p:cNvPicPr>
              <a:picLocks noChangeAspect="1"/>
            </p:cNvPicPr>
            <p:nvPr/>
          </p:nvPicPr>
          <p:blipFill>
            <a:blip r:embed="rId71" cstate="print"/>
            <a:srcRect/>
            <a:stretch>
              <a:fillRect/>
            </a:stretch>
          </p:blipFill>
          <p:spPr bwMode="auto">
            <a:xfrm>
              <a:off x="2902148" y="4941168"/>
              <a:ext cx="1092121" cy="504056"/>
            </a:xfrm>
            <a:prstGeom prst="rect">
              <a:avLst/>
            </a:prstGeom>
            <a:noFill/>
            <a:ln w="9525">
              <a:noFill/>
              <a:miter lim="800000"/>
              <a:headEnd/>
              <a:tailEnd/>
            </a:ln>
          </p:spPr>
        </p:pic>
        <p:pic>
          <p:nvPicPr>
            <p:cNvPr id="127" name="圖片 56" descr="Sharp.jpg"/>
            <p:cNvPicPr>
              <a:picLocks noChangeAspect="1"/>
            </p:cNvPicPr>
            <p:nvPr/>
          </p:nvPicPr>
          <p:blipFill>
            <a:blip r:embed="rId72" cstate="print"/>
            <a:srcRect/>
            <a:stretch>
              <a:fillRect/>
            </a:stretch>
          </p:blipFill>
          <p:spPr bwMode="auto">
            <a:xfrm>
              <a:off x="7524328" y="5157192"/>
              <a:ext cx="1057275" cy="215900"/>
            </a:xfrm>
            <a:prstGeom prst="rect">
              <a:avLst/>
            </a:prstGeom>
            <a:noFill/>
            <a:ln w="9525">
              <a:noFill/>
              <a:miter lim="800000"/>
              <a:headEnd/>
              <a:tailEnd/>
            </a:ln>
          </p:spPr>
        </p:pic>
        <p:pic>
          <p:nvPicPr>
            <p:cNvPr id="128" name="圖片 57" descr="LG.jpg"/>
            <p:cNvPicPr>
              <a:picLocks noChangeAspect="1"/>
            </p:cNvPicPr>
            <p:nvPr/>
          </p:nvPicPr>
          <p:blipFill>
            <a:blip r:embed="rId73" cstate="print"/>
            <a:srcRect/>
            <a:stretch>
              <a:fillRect/>
            </a:stretch>
          </p:blipFill>
          <p:spPr bwMode="auto">
            <a:xfrm>
              <a:off x="5148060" y="4220443"/>
              <a:ext cx="1057275" cy="215900"/>
            </a:xfrm>
            <a:prstGeom prst="rect">
              <a:avLst/>
            </a:prstGeom>
            <a:noFill/>
            <a:ln w="9525">
              <a:noFill/>
              <a:miter lim="800000"/>
              <a:headEnd/>
              <a:tailEnd/>
            </a:ln>
          </p:spPr>
        </p:pic>
        <p:pic>
          <p:nvPicPr>
            <p:cNvPr id="129" name="圖片 58" descr="logo-lilin.png"/>
            <p:cNvPicPr>
              <a:picLocks noChangeAspect="1"/>
            </p:cNvPicPr>
            <p:nvPr/>
          </p:nvPicPr>
          <p:blipFill>
            <a:blip r:embed="rId74" cstate="print"/>
            <a:srcRect/>
            <a:stretch>
              <a:fillRect/>
            </a:stretch>
          </p:blipFill>
          <p:spPr bwMode="auto">
            <a:xfrm>
              <a:off x="6345262" y="4195014"/>
              <a:ext cx="1035050" cy="215900"/>
            </a:xfrm>
            <a:prstGeom prst="rect">
              <a:avLst/>
            </a:prstGeom>
            <a:noFill/>
            <a:ln w="9525">
              <a:noFill/>
              <a:miter lim="800000"/>
              <a:headEnd/>
              <a:tailEnd/>
            </a:ln>
          </p:spPr>
        </p:pic>
        <p:pic>
          <p:nvPicPr>
            <p:cNvPr id="130" name="Picture 3" descr="C:\Users\andrew\Downloads\Foscam-logo.tif"/>
            <p:cNvPicPr>
              <a:picLocks noChangeAspect="1" noChangeArrowheads="1"/>
            </p:cNvPicPr>
            <p:nvPr/>
          </p:nvPicPr>
          <p:blipFill>
            <a:blip r:embed="rId75" cstate="print"/>
            <a:srcRect/>
            <a:stretch>
              <a:fillRect/>
            </a:stretch>
          </p:blipFill>
          <p:spPr bwMode="auto">
            <a:xfrm>
              <a:off x="6228184" y="3389037"/>
              <a:ext cx="1081268" cy="132032"/>
            </a:xfrm>
            <a:prstGeom prst="rect">
              <a:avLst/>
            </a:prstGeom>
            <a:noFill/>
          </p:spPr>
        </p:pic>
        <p:pic>
          <p:nvPicPr>
            <p:cNvPr id="131" name="Picture 4" descr="C:\Users\andrew\Downloads\gs_logo.png"/>
            <p:cNvPicPr>
              <a:picLocks noChangeAspect="1" noChangeArrowheads="1"/>
            </p:cNvPicPr>
            <p:nvPr/>
          </p:nvPicPr>
          <p:blipFill>
            <a:blip r:embed="rId76" cstate="print"/>
            <a:srcRect/>
            <a:stretch>
              <a:fillRect/>
            </a:stretch>
          </p:blipFill>
          <p:spPr bwMode="auto">
            <a:xfrm>
              <a:off x="611560" y="3589139"/>
              <a:ext cx="1080120" cy="432048"/>
            </a:xfrm>
            <a:prstGeom prst="rect">
              <a:avLst/>
            </a:prstGeom>
            <a:noFill/>
          </p:spPr>
        </p:pic>
        <p:pic>
          <p:nvPicPr>
            <p:cNvPr id="132" name="圖片 131" descr="logo bolide png.png"/>
            <p:cNvPicPr>
              <a:picLocks noChangeAspect="1"/>
            </p:cNvPicPr>
            <p:nvPr/>
          </p:nvPicPr>
          <p:blipFill>
            <a:blip r:embed="rId77" cstate="print"/>
            <a:stretch>
              <a:fillRect/>
            </a:stretch>
          </p:blipFill>
          <p:spPr>
            <a:xfrm>
              <a:off x="3995932" y="2303091"/>
              <a:ext cx="1080120" cy="271844"/>
            </a:xfrm>
            <a:prstGeom prst="rect">
              <a:avLst/>
            </a:prstGeom>
          </p:spPr>
        </p:pic>
        <p:pic>
          <p:nvPicPr>
            <p:cNvPr id="133" name="Picture 2" descr="D:\QNAP\media\logo\JVC red logo-01.png"/>
            <p:cNvPicPr>
              <a:picLocks noChangeAspect="1" noChangeArrowheads="1"/>
            </p:cNvPicPr>
            <p:nvPr/>
          </p:nvPicPr>
          <p:blipFill>
            <a:blip r:embed="rId78" cstate="print"/>
            <a:srcRect l="15141" r="14201" b="39445"/>
            <a:stretch>
              <a:fillRect/>
            </a:stretch>
          </p:blipFill>
          <p:spPr bwMode="auto">
            <a:xfrm>
              <a:off x="2987824" y="4076303"/>
              <a:ext cx="936104" cy="401187"/>
            </a:xfrm>
            <a:prstGeom prst="rect">
              <a:avLst/>
            </a:prstGeom>
            <a:noFill/>
          </p:spPr>
        </p:pic>
        <p:pic>
          <p:nvPicPr>
            <p:cNvPr id="134" name="圖片 133" descr="Dahua LOGO [转换].jpg"/>
            <p:cNvPicPr>
              <a:picLocks noChangeAspect="1"/>
            </p:cNvPicPr>
            <p:nvPr/>
          </p:nvPicPr>
          <p:blipFill>
            <a:blip r:embed="rId79" cstate="print"/>
            <a:stretch>
              <a:fillRect/>
            </a:stretch>
          </p:blipFill>
          <p:spPr>
            <a:xfrm>
              <a:off x="4067944" y="2852936"/>
              <a:ext cx="936104" cy="279093"/>
            </a:xfrm>
            <a:prstGeom prst="rect">
              <a:avLst/>
            </a:prstGeom>
          </p:spPr>
        </p:pic>
        <p:pic>
          <p:nvPicPr>
            <p:cNvPr id="135" name="Picture 5" descr="D:\QNAP\media\logo\blanc_logo.jpg"/>
            <p:cNvPicPr>
              <a:picLocks noChangeAspect="1" noChangeArrowheads="1"/>
            </p:cNvPicPr>
            <p:nvPr/>
          </p:nvPicPr>
          <p:blipFill>
            <a:blip r:embed="rId80" cstate="print"/>
            <a:srcRect/>
            <a:stretch>
              <a:fillRect/>
            </a:stretch>
          </p:blipFill>
          <p:spPr bwMode="auto">
            <a:xfrm>
              <a:off x="2843804" y="2303092"/>
              <a:ext cx="1010169" cy="268867"/>
            </a:xfrm>
            <a:prstGeom prst="rect">
              <a:avLst/>
            </a:prstGeom>
            <a:noFill/>
          </p:spPr>
        </p:pic>
        <p:pic>
          <p:nvPicPr>
            <p:cNvPr id="136" name="Picture 7" descr="D:\QNAP\media\logo\Dynacolor_4b398d2f26fc1.png"/>
            <p:cNvPicPr>
              <a:picLocks noChangeAspect="1" noChangeArrowheads="1"/>
            </p:cNvPicPr>
            <p:nvPr/>
          </p:nvPicPr>
          <p:blipFill>
            <a:blip r:embed="rId81" cstate="print"/>
            <a:srcRect/>
            <a:stretch>
              <a:fillRect/>
            </a:stretch>
          </p:blipFill>
          <p:spPr bwMode="auto">
            <a:xfrm>
              <a:off x="7380312" y="2852936"/>
              <a:ext cx="1008112" cy="252028"/>
            </a:xfrm>
            <a:prstGeom prst="rect">
              <a:avLst/>
            </a:prstGeom>
            <a:noFill/>
          </p:spPr>
        </p:pic>
        <p:pic>
          <p:nvPicPr>
            <p:cNvPr id="137" name="Picture 8" descr="D:\QNAP\media\logo\grundig_logo.jpg"/>
            <p:cNvPicPr>
              <a:picLocks noChangeAspect="1" noChangeArrowheads="1"/>
            </p:cNvPicPr>
            <p:nvPr/>
          </p:nvPicPr>
          <p:blipFill>
            <a:blip r:embed="rId82" cstate="print"/>
            <a:srcRect t="32786" b="34428"/>
            <a:stretch>
              <a:fillRect/>
            </a:stretch>
          </p:blipFill>
          <p:spPr bwMode="auto">
            <a:xfrm>
              <a:off x="1763688" y="3661147"/>
              <a:ext cx="1011487" cy="277077"/>
            </a:xfrm>
            <a:prstGeom prst="rect">
              <a:avLst/>
            </a:prstGeom>
            <a:noFill/>
          </p:spPr>
        </p:pic>
        <p:pic>
          <p:nvPicPr>
            <p:cNvPr id="138" name="Picture 9" descr="D:\QNAP\media\logo\ng_logo-office.png"/>
            <p:cNvPicPr>
              <a:picLocks noChangeAspect="1" noChangeArrowheads="1"/>
            </p:cNvPicPr>
            <p:nvPr/>
          </p:nvPicPr>
          <p:blipFill>
            <a:blip r:embed="rId83" cstate="print"/>
            <a:srcRect/>
            <a:stretch>
              <a:fillRect/>
            </a:stretch>
          </p:blipFill>
          <p:spPr bwMode="auto">
            <a:xfrm>
              <a:off x="4198292" y="4482383"/>
              <a:ext cx="576064" cy="504471"/>
            </a:xfrm>
            <a:prstGeom prst="rect">
              <a:avLst/>
            </a:prstGeom>
            <a:noFill/>
          </p:spPr>
        </p:pic>
        <p:pic>
          <p:nvPicPr>
            <p:cNvPr id="139" name="Picture 10" descr="D:\QNAP\media\logo\SQX Logo.gif"/>
            <p:cNvPicPr>
              <a:picLocks noChangeAspect="1" noChangeArrowheads="1"/>
            </p:cNvPicPr>
            <p:nvPr/>
          </p:nvPicPr>
          <p:blipFill>
            <a:blip r:embed="rId84" cstate="print"/>
            <a:srcRect/>
            <a:stretch>
              <a:fillRect/>
            </a:stretch>
          </p:blipFill>
          <p:spPr bwMode="auto">
            <a:xfrm>
              <a:off x="3000875" y="5560576"/>
              <a:ext cx="936104" cy="316696"/>
            </a:xfrm>
            <a:prstGeom prst="rect">
              <a:avLst/>
            </a:prstGeom>
            <a:noFill/>
          </p:spPr>
        </p:pic>
        <p:pic>
          <p:nvPicPr>
            <p:cNvPr id="140" name="Picture 11" descr="D:\QNAP\media\logo\TRUEN_Logo.gif"/>
            <p:cNvPicPr>
              <a:picLocks noChangeAspect="1" noChangeArrowheads="1"/>
            </p:cNvPicPr>
            <p:nvPr/>
          </p:nvPicPr>
          <p:blipFill>
            <a:blip r:embed="rId85" cstate="print"/>
            <a:srcRect t="23261" b="30216"/>
            <a:stretch>
              <a:fillRect/>
            </a:stretch>
          </p:blipFill>
          <p:spPr bwMode="auto">
            <a:xfrm>
              <a:off x="7596336" y="5517232"/>
              <a:ext cx="933450" cy="288032"/>
            </a:xfrm>
            <a:prstGeom prst="rect">
              <a:avLst/>
            </a:prstGeom>
            <a:noFill/>
          </p:spPr>
        </p:pic>
        <p:pic>
          <p:nvPicPr>
            <p:cNvPr id="141" name="圖片 140" descr="logo_qihan.jpg"/>
            <p:cNvPicPr>
              <a:picLocks noChangeAspect="1"/>
            </p:cNvPicPr>
            <p:nvPr/>
          </p:nvPicPr>
          <p:blipFill>
            <a:blip r:embed="rId86" cstate="print"/>
            <a:stretch>
              <a:fillRect/>
            </a:stretch>
          </p:blipFill>
          <p:spPr>
            <a:xfrm>
              <a:off x="1835696" y="5157192"/>
              <a:ext cx="936104" cy="146033"/>
            </a:xfrm>
            <a:prstGeom prst="rect">
              <a:avLst/>
            </a:prstGeom>
          </p:spPr>
        </p:pic>
        <p:pic>
          <p:nvPicPr>
            <p:cNvPr id="142" name="圖片 141" descr="YUDOR LOGO.jpg"/>
            <p:cNvPicPr>
              <a:picLocks noChangeAspect="1"/>
            </p:cNvPicPr>
            <p:nvPr/>
          </p:nvPicPr>
          <p:blipFill>
            <a:blip r:embed="rId87" cstate="print"/>
            <a:stretch>
              <a:fillRect/>
            </a:stretch>
          </p:blipFill>
          <p:spPr>
            <a:xfrm>
              <a:off x="7596336" y="5890991"/>
              <a:ext cx="936104" cy="312034"/>
            </a:xfrm>
            <a:prstGeom prst="rect">
              <a:avLst/>
            </a:prstGeom>
          </p:spPr>
        </p:pic>
        <p:pic>
          <p:nvPicPr>
            <p:cNvPr id="143" name="圖片 142" descr="3Svision_logo.jpg"/>
            <p:cNvPicPr>
              <a:picLocks noChangeAspect="1"/>
            </p:cNvPicPr>
            <p:nvPr/>
          </p:nvPicPr>
          <p:blipFill>
            <a:blip r:embed="rId88" cstate="print"/>
            <a:stretch>
              <a:fillRect/>
            </a:stretch>
          </p:blipFill>
          <p:spPr>
            <a:xfrm>
              <a:off x="971600" y="1798588"/>
              <a:ext cx="492646" cy="492646"/>
            </a:xfrm>
            <a:prstGeom prst="rect">
              <a:avLst/>
            </a:prstGeom>
          </p:spPr>
        </p:pic>
        <p:pic>
          <p:nvPicPr>
            <p:cNvPr id="144" name="圖片 143" descr="apexis.jpg"/>
            <p:cNvPicPr>
              <a:picLocks noChangeAspect="1"/>
            </p:cNvPicPr>
            <p:nvPr/>
          </p:nvPicPr>
          <p:blipFill>
            <a:blip r:embed="rId89" cstate="print"/>
            <a:stretch>
              <a:fillRect/>
            </a:stretch>
          </p:blipFill>
          <p:spPr>
            <a:xfrm>
              <a:off x="5161258" y="1942604"/>
              <a:ext cx="978993" cy="234826"/>
            </a:xfrm>
            <a:prstGeom prst="rect">
              <a:avLst/>
            </a:prstGeom>
          </p:spPr>
        </p:pic>
        <p:pic>
          <p:nvPicPr>
            <p:cNvPr id="145" name="圖片 144" descr="eneo.png"/>
            <p:cNvPicPr>
              <a:picLocks noChangeAspect="1"/>
            </p:cNvPicPr>
            <p:nvPr/>
          </p:nvPicPr>
          <p:blipFill>
            <a:blip r:embed="rId90" cstate="print"/>
            <a:stretch>
              <a:fillRect/>
            </a:stretch>
          </p:blipFill>
          <p:spPr>
            <a:xfrm>
              <a:off x="3923928" y="3245024"/>
              <a:ext cx="933333" cy="400000"/>
            </a:xfrm>
            <a:prstGeom prst="rect">
              <a:avLst/>
            </a:prstGeom>
          </p:spPr>
        </p:pic>
        <p:pic>
          <p:nvPicPr>
            <p:cNvPr id="146" name="圖片 145" descr="StarDot.jpg"/>
            <p:cNvPicPr>
              <a:picLocks noChangeAspect="1"/>
            </p:cNvPicPr>
            <p:nvPr/>
          </p:nvPicPr>
          <p:blipFill>
            <a:blip r:embed="rId91" cstate="print"/>
            <a:stretch>
              <a:fillRect/>
            </a:stretch>
          </p:blipFill>
          <p:spPr>
            <a:xfrm>
              <a:off x="4139952" y="5517232"/>
              <a:ext cx="936104" cy="372531"/>
            </a:xfrm>
            <a:prstGeom prst="rect">
              <a:avLst/>
            </a:prstGeom>
          </p:spPr>
        </p:pic>
        <p:pic>
          <p:nvPicPr>
            <p:cNvPr id="147" name="圖片 146" descr="planet.png"/>
            <p:cNvPicPr>
              <a:picLocks noChangeAspect="1"/>
            </p:cNvPicPr>
            <p:nvPr/>
          </p:nvPicPr>
          <p:blipFill>
            <a:blip r:embed="rId92" cstate="print"/>
            <a:stretch>
              <a:fillRect/>
            </a:stretch>
          </p:blipFill>
          <p:spPr>
            <a:xfrm>
              <a:off x="683568" y="5157192"/>
              <a:ext cx="933333" cy="276190"/>
            </a:xfrm>
            <a:prstGeom prst="rect">
              <a:avLst/>
            </a:prstGeom>
          </p:spPr>
        </p:pic>
        <p:pic>
          <p:nvPicPr>
            <p:cNvPr id="148" name="圖片 147" descr="BASLER-Logo.png"/>
            <p:cNvPicPr>
              <a:picLocks noChangeAspect="1"/>
            </p:cNvPicPr>
            <p:nvPr/>
          </p:nvPicPr>
          <p:blipFill>
            <a:blip r:embed="rId93" cstate="print"/>
            <a:stretch>
              <a:fillRect/>
            </a:stretch>
          </p:blipFill>
          <p:spPr>
            <a:xfrm>
              <a:off x="1835696" y="2303092"/>
              <a:ext cx="933333" cy="200000"/>
            </a:xfrm>
            <a:prstGeom prst="rect">
              <a:avLst/>
            </a:prstGeom>
          </p:spPr>
        </p:pic>
        <p:pic>
          <p:nvPicPr>
            <p:cNvPr id="149" name="Picture 1" descr="D:\QNAP\media\logo\American Dynamics.jpg"/>
            <p:cNvPicPr>
              <a:picLocks noChangeAspect="1" noChangeArrowheads="1"/>
            </p:cNvPicPr>
            <p:nvPr/>
          </p:nvPicPr>
          <p:blipFill>
            <a:blip r:embed="rId94" cstate="print"/>
            <a:srcRect/>
            <a:stretch>
              <a:fillRect/>
            </a:stretch>
          </p:blipFill>
          <p:spPr bwMode="auto">
            <a:xfrm>
              <a:off x="3995936" y="1942604"/>
              <a:ext cx="933450" cy="200025"/>
            </a:xfrm>
            <a:prstGeom prst="rect">
              <a:avLst/>
            </a:prstGeom>
            <a:noFill/>
          </p:spPr>
        </p:pic>
        <p:pic>
          <p:nvPicPr>
            <p:cNvPr id="150" name="Picture 2" descr="D:\QNAP\media\logo\channel_vision.jpg"/>
            <p:cNvPicPr>
              <a:picLocks noChangeAspect="1" noChangeArrowheads="1"/>
            </p:cNvPicPr>
            <p:nvPr/>
          </p:nvPicPr>
          <p:blipFill>
            <a:blip r:embed="rId95" cstate="print"/>
            <a:srcRect/>
            <a:stretch>
              <a:fillRect/>
            </a:stretch>
          </p:blipFill>
          <p:spPr bwMode="auto">
            <a:xfrm>
              <a:off x="1619672" y="2708920"/>
              <a:ext cx="1244600" cy="622300"/>
            </a:xfrm>
            <a:prstGeom prst="rect">
              <a:avLst/>
            </a:prstGeom>
            <a:noFill/>
          </p:spPr>
        </p:pic>
        <p:pic>
          <p:nvPicPr>
            <p:cNvPr id="151" name="Picture 3" descr="D:\QNAP\media\logo\siqura.jpg"/>
            <p:cNvPicPr>
              <a:picLocks noChangeAspect="1" noChangeArrowheads="1"/>
            </p:cNvPicPr>
            <p:nvPr/>
          </p:nvPicPr>
          <p:blipFill>
            <a:blip r:embed="rId96" cstate="print"/>
            <a:srcRect/>
            <a:stretch>
              <a:fillRect/>
            </a:stretch>
          </p:blipFill>
          <p:spPr bwMode="auto">
            <a:xfrm>
              <a:off x="6444208" y="5013176"/>
              <a:ext cx="933450" cy="552450"/>
            </a:xfrm>
            <a:prstGeom prst="rect">
              <a:avLst/>
            </a:prstGeom>
            <a:noFill/>
          </p:spPr>
        </p:pic>
      </p:grpSp>
    </p:spTree>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p:txBody>
          <a:bodyPr>
            <a:normAutofit fontScale="90000"/>
          </a:bodyPr>
          <a:lstStyle/>
          <a:p>
            <a:r>
              <a:rPr lang="en-US" altLang="zh-TW" smtClean="0"/>
              <a:t>Supports a Broad Range of IP Cameras</a:t>
            </a:r>
            <a:endParaRPr lang="en-US" altLang="zh-TW" dirty="0" smtClean="0"/>
          </a:p>
        </p:txBody>
      </p:sp>
      <p:sp>
        <p:nvSpPr>
          <p:cNvPr id="58" name="投影片編號版面配置區 3"/>
          <p:cNvSpPr>
            <a:spLocks noGrp="1"/>
          </p:cNvSpPr>
          <p:nvPr>
            <p:ph type="sldNum" sz="quarter" idx="12"/>
          </p:nvPr>
        </p:nvSpPr>
        <p:spPr/>
        <p:txBody>
          <a:bodyPr/>
          <a:lstStyle/>
          <a:p>
            <a:fld id="{584E9FC5-6442-42E3-9B59-42A11DC143AF}" type="slidenum">
              <a:rPr lang="zh-TW" altLang="en-US" smtClean="0"/>
              <a:pPr/>
              <a:t>35</a:t>
            </a:fld>
            <a:endParaRPr lang="zh-TW" altLang="en-US" smtClean="0"/>
          </a:p>
        </p:txBody>
      </p:sp>
      <p:sp>
        <p:nvSpPr>
          <p:cNvPr id="27651" name="內容版面配置區 49"/>
          <p:cNvSpPr>
            <a:spLocks noGrp="1"/>
          </p:cNvSpPr>
          <p:nvPr>
            <p:ph idx="4294967295"/>
          </p:nvPr>
        </p:nvSpPr>
        <p:spPr>
          <a:xfrm>
            <a:off x="446856" y="1456308"/>
            <a:ext cx="8229600" cy="431379"/>
          </a:xfrm>
        </p:spPr>
        <p:txBody>
          <a:bodyPr>
            <a:normAutofit/>
          </a:bodyPr>
          <a:lstStyle/>
          <a:p>
            <a:r>
              <a:rPr lang="en-US" altLang="zh-TW" sz="2000" dirty="0" smtClean="0"/>
              <a:t>Compatible with </a:t>
            </a:r>
            <a:r>
              <a:rPr lang="en-US" altLang="zh-TW" sz="2000" dirty="0" smtClean="0"/>
              <a:t>94 </a:t>
            </a:r>
            <a:r>
              <a:rPr lang="en-US" altLang="zh-TW" sz="2000" dirty="0" smtClean="0"/>
              <a:t>camera brands, over </a:t>
            </a:r>
            <a:r>
              <a:rPr lang="en-US" altLang="zh-TW" sz="2000" dirty="0" smtClean="0"/>
              <a:t>2,200 </a:t>
            </a:r>
            <a:r>
              <a:rPr lang="en-US" altLang="zh-TW" sz="2000" dirty="0" smtClean="0"/>
              <a:t>camera models</a:t>
            </a:r>
          </a:p>
        </p:txBody>
      </p:sp>
      <p:grpSp>
        <p:nvGrpSpPr>
          <p:cNvPr id="2" name="群組 47"/>
          <p:cNvGrpSpPr>
            <a:grpSpLocks/>
          </p:cNvGrpSpPr>
          <p:nvPr/>
        </p:nvGrpSpPr>
        <p:grpSpPr bwMode="auto">
          <a:xfrm>
            <a:off x="36219" y="6309320"/>
            <a:ext cx="4751809" cy="432045"/>
            <a:chOff x="1475656" y="5806656"/>
            <a:chExt cx="4752284" cy="432045"/>
          </a:xfrm>
        </p:grpSpPr>
        <p:sp>
          <p:nvSpPr>
            <p:cNvPr id="123" name="矩形 122"/>
            <p:cNvSpPr/>
            <p:nvPr/>
          </p:nvSpPr>
          <p:spPr>
            <a:xfrm>
              <a:off x="1475656" y="5806656"/>
              <a:ext cx="4752284" cy="430656"/>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a:solidFill>
                  <a:srgbClr val="FFFFFF"/>
                </a:solidFill>
                <a:latin typeface="Arial Unicode MS" pitchFamily="34" charset="-120"/>
                <a:ea typeface="Arial Unicode MS" pitchFamily="34" charset="-120"/>
                <a:cs typeface="Arial" charset="0"/>
              </a:endParaRPr>
            </a:p>
          </p:txBody>
        </p:sp>
        <p:sp>
          <p:nvSpPr>
            <p:cNvPr id="124" name="文字方塊 51"/>
            <p:cNvSpPr txBox="1">
              <a:spLocks noChangeArrowheads="1"/>
            </p:cNvSpPr>
            <p:nvPr/>
          </p:nvSpPr>
          <p:spPr bwMode="auto">
            <a:xfrm>
              <a:off x="2627180" y="5869369"/>
              <a:ext cx="1710896" cy="369332"/>
            </a:xfrm>
            <a:prstGeom prst="rect">
              <a:avLst/>
            </a:prstGeom>
            <a:noFill/>
            <a:ln w="9525">
              <a:noFill/>
              <a:miter lim="800000"/>
              <a:headEnd/>
              <a:tailEnd/>
            </a:ln>
          </p:spPr>
          <p:txBody>
            <a:bodyPr wrap="none">
              <a:spAutoFit/>
            </a:bodyPr>
            <a:lstStyle/>
            <a:p>
              <a:r>
                <a:rPr lang="en-US" altLang="zh-TW" dirty="0">
                  <a:latin typeface="Arial Unicode MS" pitchFamily="34" charset="-120"/>
                  <a:ea typeface="Arial Unicode MS" pitchFamily="34" charset="-120"/>
                </a:rPr>
                <a:t>is a member of</a:t>
              </a:r>
            </a:p>
          </p:txBody>
        </p:sp>
        <p:pic>
          <p:nvPicPr>
            <p:cNvPr id="125" name="Picture 2" descr="D:\qnap\office\pic\logo\ONVIF.png"/>
            <p:cNvPicPr>
              <a:picLocks noChangeAspect="1" noChangeArrowheads="1"/>
            </p:cNvPicPr>
            <p:nvPr/>
          </p:nvPicPr>
          <p:blipFill>
            <a:blip r:embed="rId3" cstate="print"/>
            <a:srcRect/>
            <a:stretch>
              <a:fillRect/>
            </a:stretch>
          </p:blipFill>
          <p:spPr bwMode="auto">
            <a:xfrm>
              <a:off x="4330299" y="5813251"/>
              <a:ext cx="1825625" cy="425450"/>
            </a:xfrm>
            <a:prstGeom prst="rect">
              <a:avLst/>
            </a:prstGeom>
            <a:noFill/>
            <a:ln w="9525">
              <a:noFill/>
              <a:miter lim="800000"/>
              <a:headEnd/>
              <a:tailEnd/>
            </a:ln>
          </p:spPr>
        </p:pic>
      </p:grpSp>
      <p:pic>
        <p:nvPicPr>
          <p:cNvPr id="126" name="圖片 64" descr="Videosec.jpg"/>
          <p:cNvPicPr>
            <a:picLocks noChangeAspect="1"/>
          </p:cNvPicPr>
          <p:nvPr/>
        </p:nvPicPr>
        <p:blipFill>
          <a:blip r:embed="rId4" cstate="print"/>
          <a:srcRect/>
          <a:stretch>
            <a:fillRect/>
          </a:stretch>
        </p:blipFill>
        <p:spPr bwMode="auto">
          <a:xfrm>
            <a:off x="1835696" y="6035005"/>
            <a:ext cx="860425" cy="196851"/>
          </a:xfrm>
          <a:prstGeom prst="rect">
            <a:avLst/>
          </a:prstGeom>
          <a:noFill/>
          <a:ln w="9525">
            <a:noFill/>
            <a:miter lim="800000"/>
            <a:headEnd/>
            <a:tailEnd/>
          </a:ln>
        </p:spPr>
      </p:pic>
      <p:pic>
        <p:nvPicPr>
          <p:cNvPr id="127" name="圖片 45" descr="honeywell logo.jpg"/>
          <p:cNvPicPr>
            <a:picLocks noChangeAspect="1"/>
          </p:cNvPicPr>
          <p:nvPr/>
        </p:nvPicPr>
        <p:blipFill>
          <a:blip r:embed="rId5" cstate="print"/>
          <a:srcRect/>
          <a:stretch>
            <a:fillRect/>
          </a:stretch>
        </p:blipFill>
        <p:spPr bwMode="auto">
          <a:xfrm>
            <a:off x="5148461" y="3814812"/>
            <a:ext cx="1079500" cy="206375"/>
          </a:xfrm>
          <a:prstGeom prst="rect">
            <a:avLst/>
          </a:prstGeom>
          <a:noFill/>
          <a:ln w="9525">
            <a:noFill/>
            <a:miter lim="800000"/>
            <a:headEnd/>
            <a:tailEnd/>
          </a:ln>
        </p:spPr>
      </p:pic>
      <p:pic>
        <p:nvPicPr>
          <p:cNvPr id="128" name="圖片 46" descr="pelco.jpg"/>
          <p:cNvPicPr>
            <a:picLocks noChangeAspect="1"/>
          </p:cNvPicPr>
          <p:nvPr/>
        </p:nvPicPr>
        <p:blipFill>
          <a:blip r:embed="rId6" cstate="print"/>
          <a:srcRect/>
          <a:stretch>
            <a:fillRect/>
          </a:stretch>
        </p:blipFill>
        <p:spPr bwMode="auto">
          <a:xfrm>
            <a:off x="7584132" y="4626398"/>
            <a:ext cx="876300" cy="382588"/>
          </a:xfrm>
          <a:prstGeom prst="rect">
            <a:avLst/>
          </a:prstGeom>
          <a:noFill/>
          <a:ln w="9525">
            <a:noFill/>
            <a:miter lim="800000"/>
            <a:headEnd/>
            <a:tailEnd/>
          </a:ln>
        </p:spPr>
      </p:pic>
      <p:pic>
        <p:nvPicPr>
          <p:cNvPr id="129" name="圖片 86" descr="question.PNG"/>
          <p:cNvPicPr>
            <a:picLocks noChangeAspect="1"/>
          </p:cNvPicPr>
          <p:nvPr/>
        </p:nvPicPr>
        <p:blipFill>
          <a:blip r:embed="rId7" cstate="print"/>
          <a:srcRect/>
          <a:stretch>
            <a:fillRect/>
          </a:stretch>
        </p:blipFill>
        <p:spPr bwMode="auto">
          <a:xfrm>
            <a:off x="5206975" y="5456331"/>
            <a:ext cx="1165225" cy="417512"/>
          </a:xfrm>
          <a:prstGeom prst="rect">
            <a:avLst/>
          </a:prstGeom>
          <a:noFill/>
          <a:ln w="9525">
            <a:noFill/>
            <a:miter lim="800000"/>
            <a:headEnd/>
            <a:tailEnd/>
          </a:ln>
        </p:spPr>
      </p:pic>
      <p:pic>
        <p:nvPicPr>
          <p:cNvPr id="130" name="圖片 87" descr="question.PNG"/>
          <p:cNvPicPr>
            <a:picLocks noChangeAspect="1"/>
          </p:cNvPicPr>
          <p:nvPr/>
        </p:nvPicPr>
        <p:blipFill>
          <a:blip r:embed="rId8" cstate="print"/>
          <a:srcRect/>
          <a:stretch>
            <a:fillRect/>
          </a:stretch>
        </p:blipFill>
        <p:spPr bwMode="auto">
          <a:xfrm>
            <a:off x="6372200" y="5445224"/>
            <a:ext cx="1165225" cy="417513"/>
          </a:xfrm>
          <a:prstGeom prst="rect">
            <a:avLst/>
          </a:prstGeom>
          <a:noFill/>
          <a:ln w="9525">
            <a:noFill/>
            <a:miter lim="800000"/>
            <a:headEnd/>
            <a:tailEnd/>
          </a:ln>
        </p:spPr>
      </p:pic>
      <p:pic>
        <p:nvPicPr>
          <p:cNvPr id="131" name="圖片 88" descr="question.PNG"/>
          <p:cNvPicPr>
            <a:picLocks noChangeAspect="1"/>
          </p:cNvPicPr>
          <p:nvPr/>
        </p:nvPicPr>
        <p:blipFill>
          <a:blip r:embed="rId9" cstate="print"/>
          <a:srcRect t="17247" b="13765"/>
          <a:stretch>
            <a:fillRect/>
          </a:stretch>
        </p:blipFill>
        <p:spPr bwMode="auto">
          <a:xfrm>
            <a:off x="539552" y="5962999"/>
            <a:ext cx="1165225" cy="288032"/>
          </a:xfrm>
          <a:prstGeom prst="rect">
            <a:avLst/>
          </a:prstGeom>
          <a:noFill/>
          <a:ln w="9525">
            <a:noFill/>
            <a:miter lim="800000"/>
            <a:headEnd/>
            <a:tailEnd/>
          </a:ln>
        </p:spPr>
      </p:pic>
      <p:pic>
        <p:nvPicPr>
          <p:cNvPr id="132" name="圖片 64" descr="question.PNG"/>
          <p:cNvPicPr>
            <a:picLocks noChangeAspect="1"/>
          </p:cNvPicPr>
          <p:nvPr/>
        </p:nvPicPr>
        <p:blipFill>
          <a:blip r:embed="rId10" cstate="print"/>
          <a:srcRect/>
          <a:stretch>
            <a:fillRect/>
          </a:stretch>
        </p:blipFill>
        <p:spPr bwMode="auto">
          <a:xfrm>
            <a:off x="7308304" y="2276872"/>
            <a:ext cx="1125537" cy="382588"/>
          </a:xfrm>
          <a:prstGeom prst="rect">
            <a:avLst/>
          </a:prstGeom>
          <a:noFill/>
          <a:ln w="9525">
            <a:noFill/>
            <a:miter lim="800000"/>
            <a:headEnd/>
            <a:tailEnd/>
          </a:ln>
        </p:spPr>
      </p:pic>
      <p:pic>
        <p:nvPicPr>
          <p:cNvPr id="133" name="圖片 65" descr="question.PNG"/>
          <p:cNvPicPr>
            <a:picLocks noChangeAspect="1"/>
          </p:cNvPicPr>
          <p:nvPr/>
        </p:nvPicPr>
        <p:blipFill>
          <a:blip r:embed="rId11" cstate="print"/>
          <a:srcRect/>
          <a:stretch>
            <a:fillRect/>
          </a:stretch>
        </p:blipFill>
        <p:spPr bwMode="auto">
          <a:xfrm>
            <a:off x="611560" y="2303092"/>
            <a:ext cx="1139825" cy="395287"/>
          </a:xfrm>
          <a:prstGeom prst="rect">
            <a:avLst/>
          </a:prstGeom>
          <a:noFill/>
          <a:ln w="9525">
            <a:noFill/>
            <a:miter lim="800000"/>
            <a:headEnd/>
            <a:tailEnd/>
          </a:ln>
        </p:spPr>
      </p:pic>
      <p:pic>
        <p:nvPicPr>
          <p:cNvPr id="134" name="圖片 66" descr="question.PNG"/>
          <p:cNvPicPr>
            <a:picLocks noChangeAspect="1"/>
          </p:cNvPicPr>
          <p:nvPr/>
        </p:nvPicPr>
        <p:blipFill>
          <a:blip r:embed="rId12" cstate="print"/>
          <a:srcRect/>
          <a:stretch>
            <a:fillRect/>
          </a:stretch>
        </p:blipFill>
        <p:spPr bwMode="auto">
          <a:xfrm>
            <a:off x="2771800" y="1870596"/>
            <a:ext cx="1139825" cy="395287"/>
          </a:xfrm>
          <a:prstGeom prst="rect">
            <a:avLst/>
          </a:prstGeom>
          <a:noFill/>
          <a:ln w="9525">
            <a:noFill/>
            <a:miter lim="800000"/>
            <a:headEnd/>
            <a:tailEnd/>
          </a:ln>
        </p:spPr>
      </p:pic>
      <p:pic>
        <p:nvPicPr>
          <p:cNvPr id="135" name="圖片 67" descr="question.PNG"/>
          <p:cNvPicPr>
            <a:picLocks noChangeAspect="1"/>
          </p:cNvPicPr>
          <p:nvPr/>
        </p:nvPicPr>
        <p:blipFill>
          <a:blip r:embed="rId13" cstate="print"/>
          <a:srcRect/>
          <a:stretch>
            <a:fillRect/>
          </a:stretch>
        </p:blipFill>
        <p:spPr bwMode="auto">
          <a:xfrm>
            <a:off x="6170665" y="1870596"/>
            <a:ext cx="1139825" cy="395287"/>
          </a:xfrm>
          <a:prstGeom prst="rect">
            <a:avLst/>
          </a:prstGeom>
          <a:noFill/>
          <a:ln w="9525">
            <a:noFill/>
            <a:miter lim="800000"/>
            <a:headEnd/>
            <a:tailEnd/>
          </a:ln>
        </p:spPr>
      </p:pic>
      <p:pic>
        <p:nvPicPr>
          <p:cNvPr id="136" name="圖片 68" descr="question.PNG"/>
          <p:cNvPicPr>
            <a:picLocks noChangeAspect="1"/>
          </p:cNvPicPr>
          <p:nvPr/>
        </p:nvPicPr>
        <p:blipFill>
          <a:blip r:embed="rId14" cstate="print"/>
          <a:srcRect/>
          <a:stretch>
            <a:fillRect/>
          </a:stretch>
        </p:blipFill>
        <p:spPr bwMode="auto">
          <a:xfrm>
            <a:off x="611560" y="2852936"/>
            <a:ext cx="1139825" cy="393700"/>
          </a:xfrm>
          <a:prstGeom prst="rect">
            <a:avLst/>
          </a:prstGeom>
          <a:noFill/>
          <a:ln w="9525">
            <a:noFill/>
            <a:miter lim="800000"/>
            <a:headEnd/>
            <a:tailEnd/>
          </a:ln>
        </p:spPr>
      </p:pic>
      <p:pic>
        <p:nvPicPr>
          <p:cNvPr id="137" name="圖片 70" descr="question.PNG"/>
          <p:cNvPicPr>
            <a:picLocks noChangeAspect="1"/>
          </p:cNvPicPr>
          <p:nvPr/>
        </p:nvPicPr>
        <p:blipFill>
          <a:blip r:embed="rId15" cstate="print"/>
          <a:srcRect/>
          <a:stretch>
            <a:fillRect/>
          </a:stretch>
        </p:blipFill>
        <p:spPr bwMode="auto">
          <a:xfrm>
            <a:off x="611560" y="3245024"/>
            <a:ext cx="1139825" cy="395288"/>
          </a:xfrm>
          <a:prstGeom prst="rect">
            <a:avLst/>
          </a:prstGeom>
          <a:noFill/>
          <a:ln w="9525">
            <a:noFill/>
            <a:miter lim="800000"/>
            <a:headEnd/>
            <a:tailEnd/>
          </a:ln>
        </p:spPr>
      </p:pic>
      <p:pic>
        <p:nvPicPr>
          <p:cNvPr id="138" name="圖片 71" descr="question.PNG"/>
          <p:cNvPicPr>
            <a:picLocks noChangeAspect="1"/>
          </p:cNvPicPr>
          <p:nvPr/>
        </p:nvPicPr>
        <p:blipFill>
          <a:blip r:embed="rId16" cstate="print"/>
          <a:srcRect/>
          <a:stretch>
            <a:fillRect/>
          </a:stretch>
        </p:blipFill>
        <p:spPr bwMode="auto">
          <a:xfrm>
            <a:off x="1763688" y="3238277"/>
            <a:ext cx="1139825" cy="395288"/>
          </a:xfrm>
          <a:prstGeom prst="rect">
            <a:avLst/>
          </a:prstGeom>
          <a:noFill/>
          <a:ln w="9525">
            <a:noFill/>
            <a:miter lim="800000"/>
            <a:headEnd/>
            <a:tailEnd/>
          </a:ln>
        </p:spPr>
      </p:pic>
      <p:pic>
        <p:nvPicPr>
          <p:cNvPr id="139" name="圖片 72" descr="question.PNG"/>
          <p:cNvPicPr>
            <a:picLocks noChangeAspect="1"/>
          </p:cNvPicPr>
          <p:nvPr/>
        </p:nvPicPr>
        <p:blipFill>
          <a:blip r:embed="rId17" cstate="print"/>
          <a:srcRect/>
          <a:stretch>
            <a:fillRect/>
          </a:stretch>
        </p:blipFill>
        <p:spPr bwMode="auto">
          <a:xfrm>
            <a:off x="2771800" y="3245024"/>
            <a:ext cx="1139825" cy="393700"/>
          </a:xfrm>
          <a:prstGeom prst="rect">
            <a:avLst/>
          </a:prstGeom>
          <a:noFill/>
          <a:ln w="9525">
            <a:noFill/>
            <a:miter lim="800000"/>
            <a:headEnd/>
            <a:tailEnd/>
          </a:ln>
        </p:spPr>
      </p:pic>
      <p:pic>
        <p:nvPicPr>
          <p:cNvPr id="140" name="圖片 74" descr="question.PNG"/>
          <p:cNvPicPr>
            <a:picLocks noChangeAspect="1"/>
          </p:cNvPicPr>
          <p:nvPr/>
        </p:nvPicPr>
        <p:blipFill>
          <a:blip r:embed="rId18" cstate="print"/>
          <a:srcRect/>
          <a:stretch>
            <a:fillRect/>
          </a:stretch>
        </p:blipFill>
        <p:spPr bwMode="auto">
          <a:xfrm>
            <a:off x="7380312" y="3622471"/>
            <a:ext cx="1139825" cy="395288"/>
          </a:xfrm>
          <a:prstGeom prst="rect">
            <a:avLst/>
          </a:prstGeom>
          <a:noFill/>
          <a:ln w="9525">
            <a:noFill/>
            <a:miter lim="800000"/>
            <a:headEnd/>
            <a:tailEnd/>
          </a:ln>
        </p:spPr>
      </p:pic>
      <p:pic>
        <p:nvPicPr>
          <p:cNvPr id="141" name="圖片 75" descr="question.PNG"/>
          <p:cNvPicPr>
            <a:picLocks noChangeAspect="1"/>
          </p:cNvPicPr>
          <p:nvPr/>
        </p:nvPicPr>
        <p:blipFill>
          <a:blip r:embed="rId19" cstate="print"/>
          <a:srcRect/>
          <a:stretch>
            <a:fillRect/>
          </a:stretch>
        </p:blipFill>
        <p:spPr bwMode="auto">
          <a:xfrm>
            <a:off x="7380312" y="3200920"/>
            <a:ext cx="1152525" cy="404813"/>
          </a:xfrm>
          <a:prstGeom prst="rect">
            <a:avLst/>
          </a:prstGeom>
          <a:noFill/>
          <a:ln w="9525">
            <a:noFill/>
            <a:miter lim="800000"/>
            <a:headEnd/>
            <a:tailEnd/>
          </a:ln>
        </p:spPr>
      </p:pic>
      <p:pic>
        <p:nvPicPr>
          <p:cNvPr id="142" name="圖片 77" descr="question.PNG"/>
          <p:cNvPicPr>
            <a:picLocks noChangeAspect="1"/>
          </p:cNvPicPr>
          <p:nvPr/>
        </p:nvPicPr>
        <p:blipFill>
          <a:blip r:embed="rId20" cstate="print"/>
          <a:srcRect/>
          <a:stretch>
            <a:fillRect/>
          </a:stretch>
        </p:blipFill>
        <p:spPr bwMode="auto">
          <a:xfrm>
            <a:off x="6228184" y="2780925"/>
            <a:ext cx="1150937" cy="406400"/>
          </a:xfrm>
          <a:prstGeom prst="rect">
            <a:avLst/>
          </a:prstGeom>
          <a:noFill/>
          <a:ln w="9525">
            <a:noFill/>
            <a:miter lim="800000"/>
            <a:headEnd/>
            <a:tailEnd/>
          </a:ln>
        </p:spPr>
      </p:pic>
      <p:pic>
        <p:nvPicPr>
          <p:cNvPr id="143" name="圖片 78" descr="question.PNG"/>
          <p:cNvPicPr>
            <a:picLocks noChangeAspect="1"/>
          </p:cNvPicPr>
          <p:nvPr/>
        </p:nvPicPr>
        <p:blipFill>
          <a:blip r:embed="rId21" cstate="print"/>
          <a:srcRect l="34041" r="36173" b="3491"/>
          <a:stretch>
            <a:fillRect/>
          </a:stretch>
        </p:blipFill>
        <p:spPr bwMode="auto">
          <a:xfrm>
            <a:off x="4283968" y="3932287"/>
            <a:ext cx="504056" cy="576064"/>
          </a:xfrm>
          <a:prstGeom prst="rect">
            <a:avLst/>
          </a:prstGeom>
          <a:noFill/>
          <a:ln w="9525">
            <a:noFill/>
            <a:miter lim="800000"/>
            <a:headEnd/>
            <a:tailEnd/>
          </a:ln>
        </p:spPr>
      </p:pic>
      <p:pic>
        <p:nvPicPr>
          <p:cNvPr id="144" name="圖片 79" descr="question.PNG"/>
          <p:cNvPicPr>
            <a:picLocks noChangeAspect="1"/>
          </p:cNvPicPr>
          <p:nvPr/>
        </p:nvPicPr>
        <p:blipFill>
          <a:blip r:embed="rId22" cstate="print"/>
          <a:srcRect/>
          <a:stretch>
            <a:fillRect/>
          </a:stretch>
        </p:blipFill>
        <p:spPr bwMode="auto">
          <a:xfrm>
            <a:off x="7452320" y="4114548"/>
            <a:ext cx="1152525" cy="407987"/>
          </a:xfrm>
          <a:prstGeom prst="rect">
            <a:avLst/>
          </a:prstGeom>
          <a:noFill/>
          <a:ln w="9525">
            <a:noFill/>
            <a:miter lim="800000"/>
            <a:headEnd/>
            <a:tailEnd/>
          </a:ln>
        </p:spPr>
      </p:pic>
      <p:pic>
        <p:nvPicPr>
          <p:cNvPr id="145" name="圖片 81" descr="question.PNG"/>
          <p:cNvPicPr>
            <a:picLocks noChangeAspect="1"/>
          </p:cNvPicPr>
          <p:nvPr/>
        </p:nvPicPr>
        <p:blipFill>
          <a:blip r:embed="rId23" cstate="print"/>
          <a:srcRect/>
          <a:stretch>
            <a:fillRect/>
          </a:stretch>
        </p:blipFill>
        <p:spPr bwMode="auto">
          <a:xfrm>
            <a:off x="5134396" y="4554391"/>
            <a:ext cx="1152525" cy="406400"/>
          </a:xfrm>
          <a:prstGeom prst="rect">
            <a:avLst/>
          </a:prstGeom>
          <a:noFill/>
          <a:ln w="9525">
            <a:noFill/>
            <a:miter lim="800000"/>
            <a:headEnd/>
            <a:tailEnd/>
          </a:ln>
        </p:spPr>
      </p:pic>
      <p:pic>
        <p:nvPicPr>
          <p:cNvPr id="146" name="圖片 83" descr="question.PNG"/>
          <p:cNvPicPr>
            <a:picLocks noChangeAspect="1"/>
          </p:cNvPicPr>
          <p:nvPr/>
        </p:nvPicPr>
        <p:blipFill>
          <a:blip r:embed="rId24" cstate="print"/>
          <a:srcRect/>
          <a:stretch>
            <a:fillRect/>
          </a:stretch>
        </p:blipFill>
        <p:spPr bwMode="auto">
          <a:xfrm>
            <a:off x="6299799" y="4554388"/>
            <a:ext cx="1152525" cy="406400"/>
          </a:xfrm>
          <a:prstGeom prst="rect">
            <a:avLst/>
          </a:prstGeom>
          <a:noFill/>
          <a:ln w="9525">
            <a:noFill/>
            <a:miter lim="800000"/>
            <a:headEnd/>
            <a:tailEnd/>
          </a:ln>
        </p:spPr>
      </p:pic>
      <p:pic>
        <p:nvPicPr>
          <p:cNvPr id="147" name="圖片 84" descr="question.PNG"/>
          <p:cNvPicPr>
            <a:picLocks noChangeAspect="1"/>
          </p:cNvPicPr>
          <p:nvPr/>
        </p:nvPicPr>
        <p:blipFill>
          <a:blip r:embed="rId25" cstate="print"/>
          <a:srcRect/>
          <a:stretch>
            <a:fillRect/>
          </a:stretch>
        </p:blipFill>
        <p:spPr bwMode="auto">
          <a:xfrm>
            <a:off x="3995460" y="4994623"/>
            <a:ext cx="1150937" cy="406400"/>
          </a:xfrm>
          <a:prstGeom prst="rect">
            <a:avLst/>
          </a:prstGeom>
          <a:noFill/>
          <a:ln w="9525">
            <a:noFill/>
            <a:miter lim="800000"/>
            <a:headEnd/>
            <a:tailEnd/>
          </a:ln>
        </p:spPr>
      </p:pic>
      <p:pic>
        <p:nvPicPr>
          <p:cNvPr id="148" name="圖片 85" descr="question.PNG"/>
          <p:cNvPicPr>
            <a:picLocks noChangeAspect="1"/>
          </p:cNvPicPr>
          <p:nvPr/>
        </p:nvPicPr>
        <p:blipFill>
          <a:blip r:embed="rId26" cstate="print"/>
          <a:srcRect/>
          <a:stretch>
            <a:fillRect/>
          </a:stretch>
        </p:blipFill>
        <p:spPr bwMode="auto">
          <a:xfrm>
            <a:off x="1763642" y="5527328"/>
            <a:ext cx="1165225" cy="417512"/>
          </a:xfrm>
          <a:prstGeom prst="rect">
            <a:avLst/>
          </a:prstGeom>
          <a:noFill/>
          <a:ln w="9525">
            <a:noFill/>
            <a:miter lim="800000"/>
            <a:headEnd/>
            <a:tailEnd/>
          </a:ln>
        </p:spPr>
      </p:pic>
      <p:pic>
        <p:nvPicPr>
          <p:cNvPr id="149" name="圖片 89" descr="question.PNG"/>
          <p:cNvPicPr>
            <a:picLocks noChangeAspect="1"/>
          </p:cNvPicPr>
          <p:nvPr/>
        </p:nvPicPr>
        <p:blipFill>
          <a:blip r:embed="rId27" cstate="print"/>
          <a:srcRect/>
          <a:stretch>
            <a:fillRect/>
          </a:stretch>
        </p:blipFill>
        <p:spPr bwMode="auto">
          <a:xfrm>
            <a:off x="3995936" y="5890991"/>
            <a:ext cx="1165225" cy="419100"/>
          </a:xfrm>
          <a:prstGeom prst="rect">
            <a:avLst/>
          </a:prstGeom>
          <a:noFill/>
          <a:ln w="9525">
            <a:noFill/>
            <a:miter lim="800000"/>
            <a:headEnd/>
            <a:tailEnd/>
          </a:ln>
        </p:spPr>
      </p:pic>
      <p:pic>
        <p:nvPicPr>
          <p:cNvPr id="150" name="圖片 90" descr="question.PNG"/>
          <p:cNvPicPr>
            <a:picLocks noChangeAspect="1"/>
          </p:cNvPicPr>
          <p:nvPr/>
        </p:nvPicPr>
        <p:blipFill>
          <a:blip r:embed="rId28" cstate="print"/>
          <a:srcRect/>
          <a:stretch>
            <a:fillRect/>
          </a:stretch>
        </p:blipFill>
        <p:spPr bwMode="auto">
          <a:xfrm>
            <a:off x="5220072" y="5890991"/>
            <a:ext cx="1165225" cy="419100"/>
          </a:xfrm>
          <a:prstGeom prst="rect">
            <a:avLst/>
          </a:prstGeom>
          <a:noFill/>
          <a:ln w="9525">
            <a:noFill/>
            <a:miter lim="800000"/>
            <a:headEnd/>
            <a:tailEnd/>
          </a:ln>
        </p:spPr>
      </p:pic>
      <p:pic>
        <p:nvPicPr>
          <p:cNvPr id="151" name="圖片 92" descr="question.PNG"/>
          <p:cNvPicPr>
            <a:picLocks noChangeAspect="1"/>
          </p:cNvPicPr>
          <p:nvPr/>
        </p:nvPicPr>
        <p:blipFill>
          <a:blip r:embed="rId29" cstate="print"/>
          <a:srcRect l="20855" r="21794" b="-1443"/>
          <a:stretch>
            <a:fillRect/>
          </a:stretch>
        </p:blipFill>
        <p:spPr bwMode="auto">
          <a:xfrm>
            <a:off x="1906513" y="4554391"/>
            <a:ext cx="792088" cy="504056"/>
          </a:xfrm>
          <a:prstGeom prst="rect">
            <a:avLst/>
          </a:prstGeom>
          <a:noFill/>
          <a:ln w="9525">
            <a:noFill/>
            <a:miter lim="800000"/>
            <a:headEnd/>
            <a:tailEnd/>
          </a:ln>
        </p:spPr>
      </p:pic>
      <p:pic>
        <p:nvPicPr>
          <p:cNvPr id="152" name="圖片 93" descr="question.PNG"/>
          <p:cNvPicPr>
            <a:picLocks noChangeAspect="1"/>
          </p:cNvPicPr>
          <p:nvPr/>
        </p:nvPicPr>
        <p:blipFill>
          <a:blip r:embed="rId30" cstate="print"/>
          <a:srcRect/>
          <a:stretch>
            <a:fillRect/>
          </a:stretch>
        </p:blipFill>
        <p:spPr bwMode="auto">
          <a:xfrm>
            <a:off x="2974156" y="4626399"/>
            <a:ext cx="1058862" cy="315913"/>
          </a:xfrm>
          <a:prstGeom prst="rect">
            <a:avLst/>
          </a:prstGeom>
          <a:noFill/>
          <a:ln w="9525">
            <a:noFill/>
            <a:miter lim="800000"/>
            <a:headEnd/>
            <a:tailEnd/>
          </a:ln>
        </p:spPr>
      </p:pic>
      <p:pic>
        <p:nvPicPr>
          <p:cNvPr id="153" name="圖片 33" descr="100274708_logo.jpg"/>
          <p:cNvPicPr>
            <a:picLocks noChangeAspect="1"/>
          </p:cNvPicPr>
          <p:nvPr/>
        </p:nvPicPr>
        <p:blipFill>
          <a:blip r:embed="rId31" cstate="print"/>
          <a:srcRect/>
          <a:stretch>
            <a:fillRect/>
          </a:stretch>
        </p:blipFill>
        <p:spPr bwMode="auto">
          <a:xfrm>
            <a:off x="7380312" y="1988765"/>
            <a:ext cx="992187" cy="169863"/>
          </a:xfrm>
          <a:prstGeom prst="rect">
            <a:avLst/>
          </a:prstGeom>
          <a:noFill/>
          <a:ln w="9525">
            <a:noFill/>
            <a:miter lim="800000"/>
            <a:headEnd/>
            <a:tailEnd/>
          </a:ln>
        </p:spPr>
      </p:pic>
      <p:pic>
        <p:nvPicPr>
          <p:cNvPr id="154" name="圖片 34" descr="hikvision.jpg"/>
          <p:cNvPicPr>
            <a:picLocks noChangeAspect="1"/>
          </p:cNvPicPr>
          <p:nvPr/>
        </p:nvPicPr>
        <p:blipFill>
          <a:blip r:embed="rId32" cstate="print"/>
          <a:srcRect b="-14537"/>
          <a:stretch>
            <a:fillRect/>
          </a:stretch>
        </p:blipFill>
        <p:spPr bwMode="auto">
          <a:xfrm>
            <a:off x="2915816" y="3805163"/>
            <a:ext cx="992188" cy="155575"/>
          </a:xfrm>
          <a:prstGeom prst="rect">
            <a:avLst/>
          </a:prstGeom>
          <a:noFill/>
          <a:ln w="9525">
            <a:noFill/>
            <a:miter lim="800000"/>
            <a:headEnd/>
            <a:tailEnd/>
          </a:ln>
        </p:spPr>
      </p:pic>
      <p:pic>
        <p:nvPicPr>
          <p:cNvPr id="155" name="圖片 35" descr="viosecure_logo1.jpg"/>
          <p:cNvPicPr>
            <a:picLocks noChangeAspect="1"/>
          </p:cNvPicPr>
          <p:nvPr/>
        </p:nvPicPr>
        <p:blipFill>
          <a:blip r:embed="rId33" cstate="print"/>
          <a:srcRect/>
          <a:stretch>
            <a:fillRect/>
          </a:stretch>
        </p:blipFill>
        <p:spPr bwMode="auto">
          <a:xfrm>
            <a:off x="2915816" y="6030243"/>
            <a:ext cx="958850" cy="201613"/>
          </a:xfrm>
          <a:prstGeom prst="rect">
            <a:avLst/>
          </a:prstGeom>
          <a:noFill/>
          <a:ln w="9525">
            <a:noFill/>
            <a:miter lim="800000"/>
            <a:headEnd/>
            <a:tailEnd/>
          </a:ln>
        </p:spPr>
      </p:pic>
      <p:pic>
        <p:nvPicPr>
          <p:cNvPr id="156" name="圖片 36" descr="a-mtk.jpg"/>
          <p:cNvPicPr>
            <a:picLocks noChangeAspect="1"/>
          </p:cNvPicPr>
          <p:nvPr/>
        </p:nvPicPr>
        <p:blipFill>
          <a:blip r:embed="rId34" cstate="print"/>
          <a:srcRect/>
          <a:stretch>
            <a:fillRect/>
          </a:stretch>
        </p:blipFill>
        <p:spPr bwMode="auto">
          <a:xfrm>
            <a:off x="1763688" y="1942604"/>
            <a:ext cx="993775" cy="209551"/>
          </a:xfrm>
          <a:prstGeom prst="rect">
            <a:avLst/>
          </a:prstGeom>
          <a:noFill/>
          <a:ln w="9525">
            <a:noFill/>
            <a:miter lim="800000"/>
            <a:headEnd/>
            <a:tailEnd/>
          </a:ln>
        </p:spPr>
      </p:pic>
      <p:pic>
        <p:nvPicPr>
          <p:cNvPr id="157" name="Picture 36" descr="D:\qnap\office\pic\logo\CNB-01.png"/>
          <p:cNvPicPr>
            <a:picLocks noChangeAspect="1" noChangeArrowheads="1"/>
          </p:cNvPicPr>
          <p:nvPr/>
        </p:nvPicPr>
        <p:blipFill>
          <a:blip r:embed="rId35" cstate="print"/>
          <a:srcRect/>
          <a:stretch>
            <a:fillRect/>
          </a:stretch>
        </p:blipFill>
        <p:spPr bwMode="auto">
          <a:xfrm>
            <a:off x="2915816" y="2893317"/>
            <a:ext cx="950913" cy="247651"/>
          </a:xfrm>
          <a:prstGeom prst="rect">
            <a:avLst/>
          </a:prstGeom>
          <a:noFill/>
          <a:ln w="9525">
            <a:noFill/>
            <a:miter lim="800000"/>
            <a:headEnd/>
            <a:tailEnd/>
          </a:ln>
        </p:spPr>
      </p:pic>
      <p:pic>
        <p:nvPicPr>
          <p:cNvPr id="158" name="圖片 93" descr="DIGITUS_R__Professional_Web_01.jpg"/>
          <p:cNvPicPr>
            <a:picLocks noChangeAspect="1"/>
          </p:cNvPicPr>
          <p:nvPr/>
        </p:nvPicPr>
        <p:blipFill>
          <a:blip r:embed="rId36" cstate="print"/>
          <a:srcRect/>
          <a:stretch>
            <a:fillRect/>
          </a:stretch>
        </p:blipFill>
        <p:spPr bwMode="auto">
          <a:xfrm>
            <a:off x="5148064" y="2833564"/>
            <a:ext cx="996950" cy="379412"/>
          </a:xfrm>
          <a:prstGeom prst="rect">
            <a:avLst/>
          </a:prstGeom>
          <a:noFill/>
          <a:ln w="9525">
            <a:noFill/>
            <a:miter lim="800000"/>
            <a:headEnd/>
            <a:tailEnd/>
          </a:ln>
        </p:spPr>
      </p:pic>
      <p:pic>
        <p:nvPicPr>
          <p:cNvPr id="159" name="Picture 2" descr="D:\qnap\office\pic\logo\shany.jpg"/>
          <p:cNvPicPr>
            <a:picLocks noChangeAspect="1" noChangeArrowheads="1"/>
          </p:cNvPicPr>
          <p:nvPr/>
        </p:nvPicPr>
        <p:blipFill>
          <a:blip r:embed="rId37" cstate="print"/>
          <a:srcRect/>
          <a:stretch>
            <a:fillRect/>
          </a:stretch>
        </p:blipFill>
        <p:spPr bwMode="auto">
          <a:xfrm>
            <a:off x="5206404" y="5013176"/>
            <a:ext cx="1093788" cy="379413"/>
          </a:xfrm>
          <a:prstGeom prst="rect">
            <a:avLst/>
          </a:prstGeom>
          <a:noFill/>
          <a:ln w="9525">
            <a:noFill/>
            <a:miter lim="800000"/>
            <a:headEnd/>
            <a:tailEnd/>
          </a:ln>
        </p:spPr>
      </p:pic>
      <p:pic>
        <p:nvPicPr>
          <p:cNvPr id="160" name="Picture 3" descr="D:\qnap\office\pic\logo\IPX_Logo.JPG"/>
          <p:cNvPicPr>
            <a:picLocks noChangeAspect="1" noChangeArrowheads="1"/>
          </p:cNvPicPr>
          <p:nvPr/>
        </p:nvPicPr>
        <p:blipFill>
          <a:blip r:embed="rId38" cstate="print"/>
          <a:srcRect/>
          <a:stretch>
            <a:fillRect/>
          </a:stretch>
        </p:blipFill>
        <p:spPr bwMode="auto">
          <a:xfrm>
            <a:off x="827584" y="4076303"/>
            <a:ext cx="612775" cy="504825"/>
          </a:xfrm>
          <a:prstGeom prst="rect">
            <a:avLst/>
          </a:prstGeom>
          <a:noFill/>
          <a:ln w="9525">
            <a:noFill/>
            <a:miter lim="800000"/>
            <a:headEnd/>
            <a:tailEnd/>
          </a:ln>
        </p:spPr>
      </p:pic>
      <p:pic>
        <p:nvPicPr>
          <p:cNvPr id="161" name="Picture 4" descr="D:\qnap\office\pic\logo\brickcom.jpg"/>
          <p:cNvPicPr>
            <a:picLocks noChangeAspect="1" noChangeArrowheads="1"/>
          </p:cNvPicPr>
          <p:nvPr/>
        </p:nvPicPr>
        <p:blipFill>
          <a:blip r:embed="rId39" cstate="print"/>
          <a:srcRect/>
          <a:stretch>
            <a:fillRect/>
          </a:stretch>
        </p:blipFill>
        <p:spPr bwMode="auto">
          <a:xfrm>
            <a:off x="6300188" y="2303091"/>
            <a:ext cx="936104" cy="258055"/>
          </a:xfrm>
          <a:prstGeom prst="rect">
            <a:avLst/>
          </a:prstGeom>
          <a:noFill/>
          <a:ln w="9525">
            <a:noFill/>
            <a:miter lim="800000"/>
            <a:headEnd/>
            <a:tailEnd/>
          </a:ln>
        </p:spPr>
      </p:pic>
      <p:pic>
        <p:nvPicPr>
          <p:cNvPr id="162" name="圖片 76" descr="question.PNG"/>
          <p:cNvPicPr>
            <a:picLocks noChangeAspect="1"/>
          </p:cNvPicPr>
          <p:nvPr/>
        </p:nvPicPr>
        <p:blipFill>
          <a:blip r:embed="rId40" cstate="print"/>
          <a:srcRect/>
          <a:stretch>
            <a:fillRect/>
          </a:stretch>
        </p:blipFill>
        <p:spPr bwMode="auto">
          <a:xfrm>
            <a:off x="1727994" y="4130276"/>
            <a:ext cx="1152525" cy="406400"/>
          </a:xfrm>
          <a:prstGeom prst="rect">
            <a:avLst/>
          </a:prstGeom>
          <a:noFill/>
          <a:ln w="9525">
            <a:noFill/>
            <a:miter lim="800000"/>
            <a:headEnd/>
            <a:tailEnd/>
          </a:ln>
        </p:spPr>
      </p:pic>
      <p:pic>
        <p:nvPicPr>
          <p:cNvPr id="163" name="圖片 80" descr="question.PNG"/>
          <p:cNvPicPr>
            <a:picLocks noChangeAspect="1"/>
          </p:cNvPicPr>
          <p:nvPr/>
        </p:nvPicPr>
        <p:blipFill>
          <a:blip r:embed="rId41" cstate="print"/>
          <a:srcRect/>
          <a:stretch>
            <a:fillRect/>
          </a:stretch>
        </p:blipFill>
        <p:spPr bwMode="auto">
          <a:xfrm>
            <a:off x="611560" y="4626399"/>
            <a:ext cx="1150937" cy="407987"/>
          </a:xfrm>
          <a:prstGeom prst="rect">
            <a:avLst/>
          </a:prstGeom>
          <a:noFill/>
          <a:ln w="9525">
            <a:noFill/>
            <a:miter lim="800000"/>
            <a:headEnd/>
            <a:tailEnd/>
          </a:ln>
        </p:spPr>
      </p:pic>
      <p:pic>
        <p:nvPicPr>
          <p:cNvPr id="164" name="圖片 48" descr="bosch-logo.jpg"/>
          <p:cNvPicPr>
            <a:picLocks noChangeAspect="1"/>
          </p:cNvPicPr>
          <p:nvPr/>
        </p:nvPicPr>
        <p:blipFill>
          <a:blip r:embed="rId42" cstate="print"/>
          <a:srcRect/>
          <a:stretch>
            <a:fillRect/>
          </a:stretch>
        </p:blipFill>
        <p:spPr bwMode="auto">
          <a:xfrm>
            <a:off x="5148061" y="2303091"/>
            <a:ext cx="935037" cy="328612"/>
          </a:xfrm>
          <a:prstGeom prst="rect">
            <a:avLst/>
          </a:prstGeom>
          <a:noFill/>
          <a:ln w="9525">
            <a:noFill/>
            <a:miter lim="800000"/>
            <a:headEnd/>
            <a:tailEnd/>
          </a:ln>
        </p:spPr>
      </p:pic>
      <p:pic>
        <p:nvPicPr>
          <p:cNvPr id="165" name="圖片 49" descr="Everfocus.png"/>
          <p:cNvPicPr>
            <a:picLocks noChangeAspect="1"/>
          </p:cNvPicPr>
          <p:nvPr/>
        </p:nvPicPr>
        <p:blipFill>
          <a:blip r:embed="rId43" cstate="print"/>
          <a:srcRect/>
          <a:stretch>
            <a:fillRect/>
          </a:stretch>
        </p:blipFill>
        <p:spPr bwMode="auto">
          <a:xfrm>
            <a:off x="5027463" y="3317032"/>
            <a:ext cx="1128713" cy="225425"/>
          </a:xfrm>
          <a:prstGeom prst="rect">
            <a:avLst/>
          </a:prstGeom>
          <a:noFill/>
          <a:ln w="9525">
            <a:noFill/>
            <a:miter lim="800000"/>
            <a:headEnd/>
            <a:tailEnd/>
          </a:ln>
        </p:spPr>
      </p:pic>
      <p:pic>
        <p:nvPicPr>
          <p:cNvPr id="166" name="圖片 51" descr="Histream.jpg"/>
          <p:cNvPicPr>
            <a:picLocks noChangeAspect="1"/>
          </p:cNvPicPr>
          <p:nvPr/>
        </p:nvPicPr>
        <p:blipFill>
          <a:blip r:embed="rId44" cstate="print"/>
          <a:srcRect/>
          <a:stretch>
            <a:fillRect/>
          </a:stretch>
        </p:blipFill>
        <p:spPr bwMode="auto">
          <a:xfrm>
            <a:off x="4016053" y="3661147"/>
            <a:ext cx="915987" cy="415925"/>
          </a:xfrm>
          <a:prstGeom prst="rect">
            <a:avLst/>
          </a:prstGeom>
          <a:noFill/>
          <a:ln w="9525">
            <a:noFill/>
            <a:miter lim="800000"/>
            <a:headEnd/>
            <a:tailEnd/>
          </a:ln>
        </p:spPr>
      </p:pic>
      <p:pic>
        <p:nvPicPr>
          <p:cNvPr id="167" name="圖片 52" descr="Hunt.png"/>
          <p:cNvPicPr>
            <a:picLocks noChangeAspect="1"/>
          </p:cNvPicPr>
          <p:nvPr/>
        </p:nvPicPr>
        <p:blipFill>
          <a:blip r:embed="rId45" cstate="print"/>
          <a:srcRect/>
          <a:stretch>
            <a:fillRect/>
          </a:stretch>
        </p:blipFill>
        <p:spPr bwMode="auto">
          <a:xfrm>
            <a:off x="6444609" y="3725787"/>
            <a:ext cx="864092" cy="295400"/>
          </a:xfrm>
          <a:prstGeom prst="rect">
            <a:avLst/>
          </a:prstGeom>
          <a:noFill/>
          <a:ln w="9525">
            <a:noFill/>
            <a:miter lim="800000"/>
            <a:headEnd/>
            <a:tailEnd/>
          </a:ln>
        </p:spPr>
      </p:pic>
      <p:pic>
        <p:nvPicPr>
          <p:cNvPr id="168" name="圖片 53" descr="sollo logo.jpg"/>
          <p:cNvPicPr>
            <a:picLocks noChangeAspect="1"/>
          </p:cNvPicPr>
          <p:nvPr/>
        </p:nvPicPr>
        <p:blipFill>
          <a:blip r:embed="rId46" cstate="print"/>
          <a:srcRect/>
          <a:stretch>
            <a:fillRect/>
          </a:stretch>
        </p:blipFill>
        <p:spPr bwMode="auto">
          <a:xfrm>
            <a:off x="683568" y="5589240"/>
            <a:ext cx="1008062" cy="242888"/>
          </a:xfrm>
          <a:prstGeom prst="rect">
            <a:avLst/>
          </a:prstGeom>
          <a:noFill/>
          <a:ln w="9525">
            <a:noFill/>
            <a:miter lim="800000"/>
            <a:headEnd/>
            <a:tailEnd/>
          </a:ln>
        </p:spPr>
      </p:pic>
      <p:pic>
        <p:nvPicPr>
          <p:cNvPr id="169" name="圖片 54" descr="yokogawa.gif"/>
          <p:cNvPicPr>
            <a:picLocks noChangeAspect="1"/>
          </p:cNvPicPr>
          <p:nvPr/>
        </p:nvPicPr>
        <p:blipFill>
          <a:blip r:embed="rId47" cstate="print"/>
          <a:srcRect/>
          <a:stretch>
            <a:fillRect/>
          </a:stretch>
        </p:blipFill>
        <p:spPr bwMode="auto">
          <a:xfrm>
            <a:off x="6516216" y="5805264"/>
            <a:ext cx="806450" cy="544512"/>
          </a:xfrm>
          <a:prstGeom prst="rect">
            <a:avLst/>
          </a:prstGeom>
          <a:noFill/>
          <a:ln w="9525">
            <a:noFill/>
            <a:miter lim="800000"/>
            <a:headEnd/>
            <a:tailEnd/>
          </a:ln>
        </p:spPr>
      </p:pic>
      <p:pic>
        <p:nvPicPr>
          <p:cNvPr id="170" name="圖片 55" descr="samsung.png"/>
          <p:cNvPicPr>
            <a:picLocks noChangeAspect="1"/>
          </p:cNvPicPr>
          <p:nvPr/>
        </p:nvPicPr>
        <p:blipFill>
          <a:blip r:embed="rId48" cstate="print"/>
          <a:srcRect/>
          <a:stretch>
            <a:fillRect/>
          </a:stretch>
        </p:blipFill>
        <p:spPr bwMode="auto">
          <a:xfrm>
            <a:off x="2902148" y="4941168"/>
            <a:ext cx="1092121" cy="504056"/>
          </a:xfrm>
          <a:prstGeom prst="rect">
            <a:avLst/>
          </a:prstGeom>
          <a:noFill/>
          <a:ln w="9525">
            <a:noFill/>
            <a:miter lim="800000"/>
            <a:headEnd/>
            <a:tailEnd/>
          </a:ln>
        </p:spPr>
      </p:pic>
      <p:pic>
        <p:nvPicPr>
          <p:cNvPr id="171" name="圖片 56" descr="Sharp.jpg"/>
          <p:cNvPicPr>
            <a:picLocks noChangeAspect="1"/>
          </p:cNvPicPr>
          <p:nvPr/>
        </p:nvPicPr>
        <p:blipFill>
          <a:blip r:embed="rId49" cstate="print"/>
          <a:srcRect/>
          <a:stretch>
            <a:fillRect/>
          </a:stretch>
        </p:blipFill>
        <p:spPr bwMode="auto">
          <a:xfrm>
            <a:off x="7524328" y="5157192"/>
            <a:ext cx="1057275" cy="215900"/>
          </a:xfrm>
          <a:prstGeom prst="rect">
            <a:avLst/>
          </a:prstGeom>
          <a:noFill/>
          <a:ln w="9525">
            <a:noFill/>
            <a:miter lim="800000"/>
            <a:headEnd/>
            <a:tailEnd/>
          </a:ln>
        </p:spPr>
      </p:pic>
      <p:pic>
        <p:nvPicPr>
          <p:cNvPr id="172" name="圖片 57" descr="LG.jpg"/>
          <p:cNvPicPr>
            <a:picLocks noChangeAspect="1"/>
          </p:cNvPicPr>
          <p:nvPr/>
        </p:nvPicPr>
        <p:blipFill>
          <a:blip r:embed="rId50" cstate="print"/>
          <a:srcRect/>
          <a:stretch>
            <a:fillRect/>
          </a:stretch>
        </p:blipFill>
        <p:spPr bwMode="auto">
          <a:xfrm>
            <a:off x="5148060" y="4220443"/>
            <a:ext cx="1057275" cy="215900"/>
          </a:xfrm>
          <a:prstGeom prst="rect">
            <a:avLst/>
          </a:prstGeom>
          <a:noFill/>
          <a:ln w="9525">
            <a:noFill/>
            <a:miter lim="800000"/>
            <a:headEnd/>
            <a:tailEnd/>
          </a:ln>
        </p:spPr>
      </p:pic>
      <p:pic>
        <p:nvPicPr>
          <p:cNvPr id="173" name="圖片 58" descr="logo-lilin.png"/>
          <p:cNvPicPr>
            <a:picLocks noChangeAspect="1"/>
          </p:cNvPicPr>
          <p:nvPr/>
        </p:nvPicPr>
        <p:blipFill>
          <a:blip r:embed="rId51" cstate="print"/>
          <a:srcRect/>
          <a:stretch>
            <a:fillRect/>
          </a:stretch>
        </p:blipFill>
        <p:spPr bwMode="auto">
          <a:xfrm>
            <a:off x="6345262" y="4195014"/>
            <a:ext cx="1035050" cy="215900"/>
          </a:xfrm>
          <a:prstGeom prst="rect">
            <a:avLst/>
          </a:prstGeom>
          <a:noFill/>
          <a:ln w="9525">
            <a:noFill/>
            <a:miter lim="800000"/>
            <a:headEnd/>
            <a:tailEnd/>
          </a:ln>
        </p:spPr>
      </p:pic>
      <p:pic>
        <p:nvPicPr>
          <p:cNvPr id="174" name="Picture 3" descr="C:\Users\andrew\Downloads\Foscam-logo.tif"/>
          <p:cNvPicPr>
            <a:picLocks noChangeAspect="1" noChangeArrowheads="1"/>
          </p:cNvPicPr>
          <p:nvPr/>
        </p:nvPicPr>
        <p:blipFill>
          <a:blip r:embed="rId52" cstate="print"/>
          <a:srcRect/>
          <a:stretch>
            <a:fillRect/>
          </a:stretch>
        </p:blipFill>
        <p:spPr bwMode="auto">
          <a:xfrm>
            <a:off x="6228184" y="3389037"/>
            <a:ext cx="1081268" cy="132032"/>
          </a:xfrm>
          <a:prstGeom prst="rect">
            <a:avLst/>
          </a:prstGeom>
          <a:noFill/>
        </p:spPr>
      </p:pic>
      <p:pic>
        <p:nvPicPr>
          <p:cNvPr id="175" name="Picture 4" descr="C:\Users\andrew\Downloads\gs_logo.png"/>
          <p:cNvPicPr>
            <a:picLocks noChangeAspect="1" noChangeArrowheads="1"/>
          </p:cNvPicPr>
          <p:nvPr/>
        </p:nvPicPr>
        <p:blipFill>
          <a:blip r:embed="rId53" cstate="print"/>
          <a:srcRect/>
          <a:stretch>
            <a:fillRect/>
          </a:stretch>
        </p:blipFill>
        <p:spPr bwMode="auto">
          <a:xfrm>
            <a:off x="611560" y="3589139"/>
            <a:ext cx="1080120" cy="432048"/>
          </a:xfrm>
          <a:prstGeom prst="rect">
            <a:avLst/>
          </a:prstGeom>
          <a:noFill/>
        </p:spPr>
      </p:pic>
      <p:pic>
        <p:nvPicPr>
          <p:cNvPr id="176" name="圖片 175" descr="logo bolide png.png"/>
          <p:cNvPicPr>
            <a:picLocks noChangeAspect="1"/>
          </p:cNvPicPr>
          <p:nvPr/>
        </p:nvPicPr>
        <p:blipFill>
          <a:blip r:embed="rId54" cstate="print"/>
          <a:stretch>
            <a:fillRect/>
          </a:stretch>
        </p:blipFill>
        <p:spPr>
          <a:xfrm>
            <a:off x="3995932" y="2303091"/>
            <a:ext cx="1080120" cy="271844"/>
          </a:xfrm>
          <a:prstGeom prst="rect">
            <a:avLst/>
          </a:prstGeom>
        </p:spPr>
      </p:pic>
      <p:pic>
        <p:nvPicPr>
          <p:cNvPr id="177" name="Picture 2" descr="D:\QNAP\media\logo\JVC red logo-01.png"/>
          <p:cNvPicPr>
            <a:picLocks noChangeAspect="1" noChangeArrowheads="1"/>
          </p:cNvPicPr>
          <p:nvPr/>
        </p:nvPicPr>
        <p:blipFill>
          <a:blip r:embed="rId55" cstate="print"/>
          <a:srcRect l="15141" r="14201" b="39445"/>
          <a:stretch>
            <a:fillRect/>
          </a:stretch>
        </p:blipFill>
        <p:spPr bwMode="auto">
          <a:xfrm>
            <a:off x="2987824" y="4076303"/>
            <a:ext cx="936104" cy="401187"/>
          </a:xfrm>
          <a:prstGeom prst="rect">
            <a:avLst/>
          </a:prstGeom>
          <a:noFill/>
        </p:spPr>
      </p:pic>
      <p:pic>
        <p:nvPicPr>
          <p:cNvPr id="178" name="圖片 177" descr="Dahua LOGO [转换].jpg"/>
          <p:cNvPicPr>
            <a:picLocks noChangeAspect="1"/>
          </p:cNvPicPr>
          <p:nvPr/>
        </p:nvPicPr>
        <p:blipFill>
          <a:blip r:embed="rId56" cstate="print"/>
          <a:stretch>
            <a:fillRect/>
          </a:stretch>
        </p:blipFill>
        <p:spPr>
          <a:xfrm>
            <a:off x="4067944" y="2852936"/>
            <a:ext cx="936104" cy="279093"/>
          </a:xfrm>
          <a:prstGeom prst="rect">
            <a:avLst/>
          </a:prstGeom>
        </p:spPr>
      </p:pic>
      <p:pic>
        <p:nvPicPr>
          <p:cNvPr id="179" name="Picture 5" descr="D:\QNAP\media\logo\blanc_logo.jpg"/>
          <p:cNvPicPr>
            <a:picLocks noChangeAspect="1" noChangeArrowheads="1"/>
          </p:cNvPicPr>
          <p:nvPr/>
        </p:nvPicPr>
        <p:blipFill>
          <a:blip r:embed="rId57" cstate="print"/>
          <a:srcRect/>
          <a:stretch>
            <a:fillRect/>
          </a:stretch>
        </p:blipFill>
        <p:spPr bwMode="auto">
          <a:xfrm>
            <a:off x="2843804" y="2303092"/>
            <a:ext cx="1010169" cy="268867"/>
          </a:xfrm>
          <a:prstGeom prst="rect">
            <a:avLst/>
          </a:prstGeom>
          <a:noFill/>
        </p:spPr>
      </p:pic>
      <p:pic>
        <p:nvPicPr>
          <p:cNvPr id="180" name="Picture 7" descr="D:\QNAP\media\logo\Dynacolor_4b398d2f26fc1.png"/>
          <p:cNvPicPr>
            <a:picLocks noChangeAspect="1" noChangeArrowheads="1"/>
          </p:cNvPicPr>
          <p:nvPr/>
        </p:nvPicPr>
        <p:blipFill>
          <a:blip r:embed="rId58" cstate="print"/>
          <a:srcRect/>
          <a:stretch>
            <a:fillRect/>
          </a:stretch>
        </p:blipFill>
        <p:spPr bwMode="auto">
          <a:xfrm>
            <a:off x="7380312" y="2852936"/>
            <a:ext cx="1008112" cy="252028"/>
          </a:xfrm>
          <a:prstGeom prst="rect">
            <a:avLst/>
          </a:prstGeom>
          <a:noFill/>
        </p:spPr>
      </p:pic>
      <p:pic>
        <p:nvPicPr>
          <p:cNvPr id="181" name="Picture 8" descr="D:\QNAP\media\logo\grundig_logo.jpg"/>
          <p:cNvPicPr>
            <a:picLocks noChangeAspect="1" noChangeArrowheads="1"/>
          </p:cNvPicPr>
          <p:nvPr/>
        </p:nvPicPr>
        <p:blipFill>
          <a:blip r:embed="rId59" cstate="print"/>
          <a:srcRect t="32786" b="34428"/>
          <a:stretch>
            <a:fillRect/>
          </a:stretch>
        </p:blipFill>
        <p:spPr bwMode="auto">
          <a:xfrm>
            <a:off x="1763688" y="3661147"/>
            <a:ext cx="1011487" cy="277077"/>
          </a:xfrm>
          <a:prstGeom prst="rect">
            <a:avLst/>
          </a:prstGeom>
          <a:noFill/>
        </p:spPr>
      </p:pic>
      <p:pic>
        <p:nvPicPr>
          <p:cNvPr id="182" name="Picture 9" descr="D:\QNAP\media\logo\ng_logo-office.png"/>
          <p:cNvPicPr>
            <a:picLocks noChangeAspect="1" noChangeArrowheads="1"/>
          </p:cNvPicPr>
          <p:nvPr/>
        </p:nvPicPr>
        <p:blipFill>
          <a:blip r:embed="rId60" cstate="print"/>
          <a:srcRect/>
          <a:stretch>
            <a:fillRect/>
          </a:stretch>
        </p:blipFill>
        <p:spPr bwMode="auto">
          <a:xfrm>
            <a:off x="4198292" y="4482383"/>
            <a:ext cx="576064" cy="504471"/>
          </a:xfrm>
          <a:prstGeom prst="rect">
            <a:avLst/>
          </a:prstGeom>
          <a:noFill/>
        </p:spPr>
      </p:pic>
      <p:pic>
        <p:nvPicPr>
          <p:cNvPr id="183" name="Picture 10" descr="D:\QNAP\media\logo\SQX Logo.gif"/>
          <p:cNvPicPr>
            <a:picLocks noChangeAspect="1" noChangeArrowheads="1"/>
          </p:cNvPicPr>
          <p:nvPr/>
        </p:nvPicPr>
        <p:blipFill>
          <a:blip r:embed="rId61" cstate="print"/>
          <a:srcRect/>
          <a:stretch>
            <a:fillRect/>
          </a:stretch>
        </p:blipFill>
        <p:spPr bwMode="auto">
          <a:xfrm>
            <a:off x="3000875" y="5560576"/>
            <a:ext cx="936104" cy="316696"/>
          </a:xfrm>
          <a:prstGeom prst="rect">
            <a:avLst/>
          </a:prstGeom>
          <a:noFill/>
        </p:spPr>
      </p:pic>
      <p:pic>
        <p:nvPicPr>
          <p:cNvPr id="184" name="Picture 11" descr="D:\QNAP\media\logo\TRUEN_Logo.gif"/>
          <p:cNvPicPr>
            <a:picLocks noChangeAspect="1" noChangeArrowheads="1"/>
          </p:cNvPicPr>
          <p:nvPr/>
        </p:nvPicPr>
        <p:blipFill>
          <a:blip r:embed="rId62" cstate="print"/>
          <a:srcRect t="23261" b="30216"/>
          <a:stretch>
            <a:fillRect/>
          </a:stretch>
        </p:blipFill>
        <p:spPr bwMode="auto">
          <a:xfrm>
            <a:off x="7596336" y="5517232"/>
            <a:ext cx="933450" cy="288032"/>
          </a:xfrm>
          <a:prstGeom prst="rect">
            <a:avLst/>
          </a:prstGeom>
          <a:noFill/>
        </p:spPr>
      </p:pic>
      <p:pic>
        <p:nvPicPr>
          <p:cNvPr id="185" name="圖片 184" descr="logo_qihan.jpg"/>
          <p:cNvPicPr>
            <a:picLocks noChangeAspect="1"/>
          </p:cNvPicPr>
          <p:nvPr/>
        </p:nvPicPr>
        <p:blipFill>
          <a:blip r:embed="rId63" cstate="print"/>
          <a:stretch>
            <a:fillRect/>
          </a:stretch>
        </p:blipFill>
        <p:spPr>
          <a:xfrm>
            <a:off x="1835696" y="5157192"/>
            <a:ext cx="936104" cy="146033"/>
          </a:xfrm>
          <a:prstGeom prst="rect">
            <a:avLst/>
          </a:prstGeom>
        </p:spPr>
      </p:pic>
      <p:pic>
        <p:nvPicPr>
          <p:cNvPr id="193" name="圖片 192" descr="YUDOR LOGO.jpg"/>
          <p:cNvPicPr>
            <a:picLocks noChangeAspect="1"/>
          </p:cNvPicPr>
          <p:nvPr/>
        </p:nvPicPr>
        <p:blipFill>
          <a:blip r:embed="rId64" cstate="print"/>
          <a:stretch>
            <a:fillRect/>
          </a:stretch>
        </p:blipFill>
        <p:spPr>
          <a:xfrm>
            <a:off x="7596336" y="5890991"/>
            <a:ext cx="936104" cy="312034"/>
          </a:xfrm>
          <a:prstGeom prst="rect">
            <a:avLst/>
          </a:prstGeom>
        </p:spPr>
      </p:pic>
      <p:pic>
        <p:nvPicPr>
          <p:cNvPr id="207" name="圖片 206" descr="3Svision_logo.jpg"/>
          <p:cNvPicPr>
            <a:picLocks noChangeAspect="1"/>
          </p:cNvPicPr>
          <p:nvPr/>
        </p:nvPicPr>
        <p:blipFill>
          <a:blip r:embed="rId65" cstate="print"/>
          <a:stretch>
            <a:fillRect/>
          </a:stretch>
        </p:blipFill>
        <p:spPr>
          <a:xfrm>
            <a:off x="971600" y="1798588"/>
            <a:ext cx="492646" cy="492646"/>
          </a:xfrm>
          <a:prstGeom prst="rect">
            <a:avLst/>
          </a:prstGeom>
        </p:spPr>
      </p:pic>
      <p:pic>
        <p:nvPicPr>
          <p:cNvPr id="208" name="圖片 207" descr="apexis.jpg"/>
          <p:cNvPicPr>
            <a:picLocks noChangeAspect="1"/>
          </p:cNvPicPr>
          <p:nvPr/>
        </p:nvPicPr>
        <p:blipFill>
          <a:blip r:embed="rId66" cstate="print"/>
          <a:stretch>
            <a:fillRect/>
          </a:stretch>
        </p:blipFill>
        <p:spPr>
          <a:xfrm>
            <a:off x="5161258" y="1942604"/>
            <a:ext cx="978993" cy="234826"/>
          </a:xfrm>
          <a:prstGeom prst="rect">
            <a:avLst/>
          </a:prstGeom>
        </p:spPr>
      </p:pic>
      <p:pic>
        <p:nvPicPr>
          <p:cNvPr id="209" name="圖片 208" descr="eneo.png"/>
          <p:cNvPicPr>
            <a:picLocks noChangeAspect="1"/>
          </p:cNvPicPr>
          <p:nvPr/>
        </p:nvPicPr>
        <p:blipFill>
          <a:blip r:embed="rId67" cstate="print"/>
          <a:stretch>
            <a:fillRect/>
          </a:stretch>
        </p:blipFill>
        <p:spPr>
          <a:xfrm>
            <a:off x="3923928" y="3245024"/>
            <a:ext cx="933333" cy="400000"/>
          </a:xfrm>
          <a:prstGeom prst="rect">
            <a:avLst/>
          </a:prstGeom>
        </p:spPr>
      </p:pic>
      <p:pic>
        <p:nvPicPr>
          <p:cNvPr id="210" name="圖片 209" descr="StarDot.jpg"/>
          <p:cNvPicPr>
            <a:picLocks noChangeAspect="1"/>
          </p:cNvPicPr>
          <p:nvPr/>
        </p:nvPicPr>
        <p:blipFill>
          <a:blip r:embed="rId68" cstate="print"/>
          <a:stretch>
            <a:fillRect/>
          </a:stretch>
        </p:blipFill>
        <p:spPr>
          <a:xfrm>
            <a:off x="4139952" y="5517232"/>
            <a:ext cx="936104" cy="372531"/>
          </a:xfrm>
          <a:prstGeom prst="rect">
            <a:avLst/>
          </a:prstGeom>
        </p:spPr>
      </p:pic>
      <p:pic>
        <p:nvPicPr>
          <p:cNvPr id="211" name="圖片 210" descr="planet.png"/>
          <p:cNvPicPr>
            <a:picLocks noChangeAspect="1"/>
          </p:cNvPicPr>
          <p:nvPr/>
        </p:nvPicPr>
        <p:blipFill>
          <a:blip r:embed="rId69" cstate="print"/>
          <a:stretch>
            <a:fillRect/>
          </a:stretch>
        </p:blipFill>
        <p:spPr>
          <a:xfrm>
            <a:off x="683568" y="5157192"/>
            <a:ext cx="933333" cy="276190"/>
          </a:xfrm>
          <a:prstGeom prst="rect">
            <a:avLst/>
          </a:prstGeom>
        </p:spPr>
      </p:pic>
      <p:pic>
        <p:nvPicPr>
          <p:cNvPr id="212" name="圖片 211" descr="BASLER-Logo.png"/>
          <p:cNvPicPr>
            <a:picLocks noChangeAspect="1"/>
          </p:cNvPicPr>
          <p:nvPr/>
        </p:nvPicPr>
        <p:blipFill>
          <a:blip r:embed="rId70" cstate="print"/>
          <a:stretch>
            <a:fillRect/>
          </a:stretch>
        </p:blipFill>
        <p:spPr>
          <a:xfrm>
            <a:off x="1835696" y="2303092"/>
            <a:ext cx="933333" cy="200000"/>
          </a:xfrm>
          <a:prstGeom prst="rect">
            <a:avLst/>
          </a:prstGeom>
        </p:spPr>
      </p:pic>
      <p:pic>
        <p:nvPicPr>
          <p:cNvPr id="213" name="Picture 1" descr="D:\QNAP\media\logo\American Dynamics.jpg"/>
          <p:cNvPicPr>
            <a:picLocks noChangeAspect="1" noChangeArrowheads="1"/>
          </p:cNvPicPr>
          <p:nvPr/>
        </p:nvPicPr>
        <p:blipFill>
          <a:blip r:embed="rId71" cstate="print"/>
          <a:srcRect/>
          <a:stretch>
            <a:fillRect/>
          </a:stretch>
        </p:blipFill>
        <p:spPr bwMode="auto">
          <a:xfrm>
            <a:off x="3995936" y="1942604"/>
            <a:ext cx="933450" cy="200025"/>
          </a:xfrm>
          <a:prstGeom prst="rect">
            <a:avLst/>
          </a:prstGeom>
          <a:noFill/>
        </p:spPr>
      </p:pic>
      <p:pic>
        <p:nvPicPr>
          <p:cNvPr id="214" name="Picture 2" descr="D:\QNAP\media\logo\channel_vision.jpg"/>
          <p:cNvPicPr>
            <a:picLocks noChangeAspect="1" noChangeArrowheads="1"/>
          </p:cNvPicPr>
          <p:nvPr/>
        </p:nvPicPr>
        <p:blipFill>
          <a:blip r:embed="rId72" cstate="print"/>
          <a:srcRect/>
          <a:stretch>
            <a:fillRect/>
          </a:stretch>
        </p:blipFill>
        <p:spPr bwMode="auto">
          <a:xfrm>
            <a:off x="1619672" y="2708920"/>
            <a:ext cx="1244600" cy="622300"/>
          </a:xfrm>
          <a:prstGeom prst="rect">
            <a:avLst/>
          </a:prstGeom>
          <a:noFill/>
        </p:spPr>
      </p:pic>
      <p:pic>
        <p:nvPicPr>
          <p:cNvPr id="215" name="Picture 3" descr="D:\QNAP\media\logo\siqura.jpg"/>
          <p:cNvPicPr>
            <a:picLocks noChangeAspect="1" noChangeArrowheads="1"/>
          </p:cNvPicPr>
          <p:nvPr/>
        </p:nvPicPr>
        <p:blipFill>
          <a:blip r:embed="rId73" cstate="print"/>
          <a:srcRect/>
          <a:stretch>
            <a:fillRect/>
          </a:stretch>
        </p:blipFill>
        <p:spPr bwMode="auto">
          <a:xfrm>
            <a:off x="6444208" y="5013176"/>
            <a:ext cx="933450" cy="552450"/>
          </a:xfrm>
          <a:prstGeom prst="rect">
            <a:avLst/>
          </a:prstGeom>
          <a:noFill/>
        </p:spPr>
      </p:pic>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圖片 12" descr="6020LD.png"/>
          <p:cNvPicPr>
            <a:picLocks noChangeAspect="1"/>
          </p:cNvPicPr>
          <p:nvPr/>
        </p:nvPicPr>
        <p:blipFill>
          <a:blip r:embed="rId3" cstate="print"/>
          <a:srcRect/>
          <a:stretch>
            <a:fillRect/>
          </a:stretch>
        </p:blipFill>
        <p:spPr bwMode="auto">
          <a:xfrm>
            <a:off x="2339979" y="2852740"/>
            <a:ext cx="5616575" cy="3455987"/>
          </a:xfrm>
          <a:prstGeom prst="rect">
            <a:avLst/>
          </a:prstGeom>
          <a:noFill/>
          <a:ln w="9525">
            <a:noFill/>
            <a:miter lim="800000"/>
            <a:headEnd/>
            <a:tailEnd/>
          </a:ln>
        </p:spPr>
      </p:pic>
      <p:sp>
        <p:nvSpPr>
          <p:cNvPr id="36867" name="標題 1"/>
          <p:cNvSpPr>
            <a:spLocks noGrp="1"/>
          </p:cNvSpPr>
          <p:nvPr>
            <p:ph type="title"/>
          </p:nvPr>
        </p:nvSpPr>
        <p:spPr/>
        <p:txBody>
          <a:bodyPr>
            <a:normAutofit fontScale="90000"/>
          </a:bodyPr>
          <a:lstStyle/>
          <a:p>
            <a:r>
              <a:rPr lang="en-US" altLang="zh-TW" dirty="0" smtClean="0"/>
              <a:t>First Linux-based Standalone NVR </a:t>
            </a:r>
            <a:br>
              <a:rPr lang="en-US" altLang="zh-TW" dirty="0" smtClean="0"/>
            </a:br>
            <a:r>
              <a:rPr lang="en-US" altLang="zh-TW" dirty="0" smtClean="0"/>
              <a:t>with HD Local Display</a:t>
            </a:r>
          </a:p>
        </p:txBody>
      </p:sp>
      <p:sp>
        <p:nvSpPr>
          <p:cNvPr id="30725" name="投影片編號版面配置區 3"/>
          <p:cNvSpPr>
            <a:spLocks noGrp="1"/>
          </p:cNvSpPr>
          <p:nvPr>
            <p:ph type="sldNum" sz="quarter" idx="12"/>
          </p:nvPr>
        </p:nvSpPr>
        <p:spPr/>
        <p:txBody>
          <a:bodyPr/>
          <a:lstStyle/>
          <a:p>
            <a:fld id="{53AD745E-5792-41E3-86C6-8902259ABB60}" type="slidenum">
              <a:rPr lang="zh-TW" altLang="en-US" smtClean="0"/>
              <a:pPr/>
              <a:t>36</a:t>
            </a:fld>
            <a:endParaRPr lang="en-US" altLang="zh-TW" dirty="0" smtClean="0"/>
          </a:p>
        </p:txBody>
      </p:sp>
      <p:sp>
        <p:nvSpPr>
          <p:cNvPr id="30724" name="內容版面配置區 5"/>
          <p:cNvSpPr>
            <a:spLocks noGrp="1"/>
          </p:cNvSpPr>
          <p:nvPr>
            <p:ph idx="4294967295"/>
          </p:nvPr>
        </p:nvSpPr>
        <p:spPr>
          <a:xfrm>
            <a:off x="446856" y="1341440"/>
            <a:ext cx="8229600" cy="4784725"/>
          </a:xfrm>
        </p:spPr>
        <p:txBody>
          <a:bodyPr>
            <a:normAutofit/>
          </a:bodyPr>
          <a:lstStyle/>
          <a:p>
            <a:r>
              <a:rPr lang="en-US" altLang="zh-TW" sz="2000" dirty="0" smtClean="0"/>
              <a:t>The Linux-based standalone NVR</a:t>
            </a:r>
            <a:r>
              <a:rPr lang="en-US" altLang="zh-TW" sz="2000" dirty="0" smtClean="0">
                <a:solidFill>
                  <a:srgbClr val="FF0000"/>
                </a:solidFill>
              </a:rPr>
              <a:t>*</a:t>
            </a:r>
            <a:r>
              <a:rPr lang="en-US" altLang="zh-TW" sz="2000" dirty="0" smtClean="0"/>
              <a:t> supports PC-less quick configuration, monitoring of IP cameras on the network, video playback and system administration by local display via a monitor, a USB mouse and a USB joystick (optional). The administrator can manage the surveillance system with the least hardware required.</a:t>
            </a:r>
          </a:p>
        </p:txBody>
      </p:sp>
      <p:sp>
        <p:nvSpPr>
          <p:cNvPr id="8" name="文字方塊 7"/>
          <p:cNvSpPr txBox="1"/>
          <p:nvPr/>
        </p:nvSpPr>
        <p:spPr>
          <a:xfrm>
            <a:off x="2339975" y="3284541"/>
            <a:ext cx="1399742" cy="307777"/>
          </a:xfrm>
          <a:prstGeom prst="rect">
            <a:avLst/>
          </a:prstGeom>
          <a:noFill/>
        </p:spPr>
        <p:txBody>
          <a:bodyPr wrap="none">
            <a:spAutoFit/>
          </a:bodyPr>
          <a:lstStyle/>
          <a:p>
            <a:pPr>
              <a:defRPr/>
            </a:pPr>
            <a:r>
              <a:rPr lang="en-US" sz="1400" b="1" dirty="0">
                <a:latin typeface="Arial Unicode MS" pitchFamily="34" charset="-120"/>
                <a:ea typeface="Arial Unicode MS" pitchFamily="34" charset="-120"/>
              </a:rPr>
              <a:t>VGA connector</a:t>
            </a:r>
          </a:p>
        </p:txBody>
      </p:sp>
      <p:sp>
        <p:nvSpPr>
          <p:cNvPr id="12" name="文字方塊 6"/>
          <p:cNvSpPr txBox="1">
            <a:spLocks noChangeArrowheads="1"/>
          </p:cNvSpPr>
          <p:nvPr/>
        </p:nvSpPr>
        <p:spPr bwMode="auto">
          <a:xfrm>
            <a:off x="1306637" y="6291088"/>
            <a:ext cx="3655168" cy="52322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spAutoFit/>
          </a:bodyPr>
          <a:lstStyle/>
          <a:p>
            <a:pPr>
              <a:defRPr/>
            </a:pPr>
            <a:r>
              <a:rPr lang="zh-TW" altLang="en-US" sz="1400" dirty="0">
                <a:solidFill>
                  <a:srgbClr val="FF0000"/>
                </a:solidFill>
                <a:latin typeface="Arial Unicode MS" pitchFamily="34" charset="-120"/>
                <a:ea typeface="Arial Unicode MS" pitchFamily="34" charset="-120"/>
              </a:rPr>
              <a:t>*</a:t>
            </a:r>
            <a:r>
              <a:rPr lang="en-US" altLang="zh-TW" sz="1400" dirty="0">
                <a:solidFill>
                  <a:srgbClr val="FF0000"/>
                </a:solidFill>
                <a:latin typeface="Arial Unicode MS" pitchFamily="34" charset="-120"/>
                <a:ea typeface="Arial Unicode MS" pitchFamily="34" charset="-120"/>
              </a:rPr>
              <a:t>1</a:t>
            </a:r>
            <a:r>
              <a:rPr lang="zh-TW" altLang="en-US" sz="1400" dirty="0">
                <a:latin typeface="Arial Unicode MS" pitchFamily="34" charset="-120"/>
                <a:ea typeface="Arial Unicode MS" pitchFamily="34" charset="-120"/>
              </a:rPr>
              <a:t> </a:t>
            </a:r>
            <a:r>
              <a:rPr lang="en-US" altLang="zh-TW" sz="1400" dirty="0">
                <a:latin typeface="Arial Unicode MS" pitchFamily="34" charset="-120"/>
                <a:ea typeface="Arial Unicode MS" pitchFamily="34" charset="-120"/>
              </a:rPr>
              <a:t>For </a:t>
            </a:r>
            <a:r>
              <a:rPr lang="en-US" altLang="zh-TW" sz="1400" dirty="0" err="1">
                <a:latin typeface="Arial Unicode MS" pitchFamily="34" charset="-120"/>
                <a:ea typeface="Arial Unicode MS" pitchFamily="34" charset="-120"/>
              </a:rPr>
              <a:t>VioStor</a:t>
            </a:r>
            <a:r>
              <a:rPr lang="en-US" altLang="zh-TW" sz="1400" dirty="0">
                <a:latin typeface="Arial Unicode MS" pitchFamily="34" charset="-120"/>
                <a:ea typeface="Arial Unicode MS" pitchFamily="34" charset="-120"/>
              </a:rPr>
              <a:t> </a:t>
            </a:r>
            <a:r>
              <a:rPr lang="en-US" altLang="zh-TW" sz="1400" dirty="0" smtClean="0">
                <a:latin typeface="Arial Unicode MS" pitchFamily="34" charset="-120"/>
                <a:ea typeface="Arial Unicode MS" pitchFamily="34" charset="-120"/>
              </a:rPr>
              <a:t>Pro(+) </a:t>
            </a:r>
            <a:r>
              <a:rPr lang="en-US" altLang="zh-TW" sz="1400" dirty="0">
                <a:latin typeface="Arial Unicode MS" pitchFamily="34" charset="-120"/>
                <a:ea typeface="Arial Unicode MS" pitchFamily="34" charset="-120"/>
              </a:rPr>
              <a:t>series only</a:t>
            </a:r>
          </a:p>
          <a:p>
            <a:pPr>
              <a:defRPr/>
            </a:pPr>
            <a:r>
              <a:rPr lang="en-US" altLang="zh-TW" sz="1400" dirty="0">
                <a:solidFill>
                  <a:srgbClr val="FF0000"/>
                </a:solidFill>
                <a:latin typeface="Arial Unicode MS" pitchFamily="34" charset="-120"/>
                <a:ea typeface="Arial Unicode MS" pitchFamily="34" charset="-120"/>
              </a:rPr>
              <a:t>*2 </a:t>
            </a:r>
            <a:r>
              <a:rPr lang="en-US" altLang="zh-TW" sz="1400" dirty="0" err="1" smtClean="0">
                <a:latin typeface="Arial Unicode MS" pitchFamily="34" charset="-120"/>
                <a:ea typeface="Arial Unicode MS" pitchFamily="34" charset="-120"/>
              </a:rPr>
              <a:t>VioStor</a:t>
            </a:r>
            <a:r>
              <a:rPr lang="en-US" altLang="zh-TW" sz="1400" dirty="0" smtClean="0">
                <a:latin typeface="Arial Unicode MS" pitchFamily="34" charset="-120"/>
                <a:ea typeface="Arial Unicode MS" pitchFamily="34" charset="-120"/>
              </a:rPr>
              <a:t> </a:t>
            </a:r>
            <a:r>
              <a:rPr lang="en-US" altLang="zh-TW" sz="1400" dirty="0">
                <a:latin typeface="Arial Unicode MS" pitchFamily="34" charset="-120"/>
                <a:ea typeface="Arial Unicode MS" pitchFamily="34" charset="-120"/>
              </a:rPr>
              <a:t>Pro+ support HDMI local display.</a:t>
            </a:r>
          </a:p>
        </p:txBody>
      </p:sp>
      <p:pic>
        <p:nvPicPr>
          <p:cNvPr id="30728" name="圖片 8" descr="HDMI.jpg"/>
          <p:cNvPicPr>
            <a:picLocks noChangeAspect="1"/>
          </p:cNvPicPr>
          <p:nvPr/>
        </p:nvPicPr>
        <p:blipFill>
          <a:blip r:embed="rId4" cstate="print"/>
          <a:srcRect/>
          <a:stretch>
            <a:fillRect/>
          </a:stretch>
        </p:blipFill>
        <p:spPr bwMode="auto">
          <a:xfrm>
            <a:off x="900115" y="3429002"/>
            <a:ext cx="1150937" cy="1079500"/>
          </a:xfrm>
          <a:prstGeom prst="rect">
            <a:avLst/>
          </a:prstGeom>
          <a:noFill/>
          <a:ln w="9525">
            <a:noFill/>
            <a:miter lim="800000"/>
            <a:headEnd/>
            <a:tailEnd/>
          </a:ln>
        </p:spPr>
      </p:pic>
      <p:pic>
        <p:nvPicPr>
          <p:cNvPr id="30729" name="圖片 9" descr="Top left w_shadow.png"/>
          <p:cNvPicPr>
            <a:picLocks noChangeAspect="1"/>
          </p:cNvPicPr>
          <p:nvPr/>
        </p:nvPicPr>
        <p:blipFill>
          <a:blip r:embed="rId5" cstate="print"/>
          <a:srcRect/>
          <a:stretch>
            <a:fillRect/>
          </a:stretch>
        </p:blipFill>
        <p:spPr bwMode="auto">
          <a:xfrm>
            <a:off x="611188" y="4149727"/>
            <a:ext cx="1814512" cy="213201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descr="16chpb.png"/>
          <p:cNvPicPr>
            <a:picLocks noChangeAspect="1"/>
          </p:cNvPicPr>
          <p:nvPr/>
        </p:nvPicPr>
        <p:blipFill>
          <a:blip r:embed="rId2" cstate="print"/>
          <a:srcRect l="16193" t="4744" r="16193" b="44659"/>
          <a:stretch>
            <a:fillRect/>
          </a:stretch>
        </p:blipFill>
        <p:spPr>
          <a:xfrm>
            <a:off x="4572000" y="1340768"/>
            <a:ext cx="4104455" cy="2304256"/>
          </a:xfrm>
          <a:prstGeom prst="rect">
            <a:avLst/>
          </a:prstGeom>
        </p:spPr>
      </p:pic>
      <p:sp>
        <p:nvSpPr>
          <p:cNvPr id="2" name="標題 1"/>
          <p:cNvSpPr>
            <a:spLocks noGrp="1"/>
          </p:cNvSpPr>
          <p:nvPr>
            <p:ph type="title"/>
          </p:nvPr>
        </p:nvSpPr>
        <p:spPr/>
        <p:txBody>
          <a:bodyPr/>
          <a:lstStyle/>
          <a:p>
            <a:r>
              <a:rPr lang="en-US" altLang="zh-TW" dirty="0" smtClean="0"/>
              <a:t>Cross Browsers Enhancement</a:t>
            </a:r>
            <a:endParaRPr lang="zh-TW" altLang="en-US" dirty="0"/>
          </a:p>
        </p:txBody>
      </p:sp>
      <p:pic>
        <p:nvPicPr>
          <p:cNvPr id="167940" name="Picture 4" descr="http://cdn5.tweaktown.com/news/2/2/22149_05_google_chrome_17_beta_hits_includes_speed_and_security_improvements.jpg"/>
          <p:cNvPicPr>
            <a:picLocks noChangeAspect="1" noChangeArrowheads="1"/>
          </p:cNvPicPr>
          <p:nvPr/>
        </p:nvPicPr>
        <p:blipFill>
          <a:blip r:embed="rId3" cstate="print"/>
          <a:srcRect/>
          <a:stretch>
            <a:fillRect/>
          </a:stretch>
        </p:blipFill>
        <p:spPr bwMode="auto">
          <a:xfrm>
            <a:off x="2771800" y="3645024"/>
            <a:ext cx="2232248" cy="2224808"/>
          </a:xfrm>
          <a:prstGeom prst="rect">
            <a:avLst/>
          </a:prstGeom>
          <a:noFill/>
        </p:spPr>
      </p:pic>
      <p:pic>
        <p:nvPicPr>
          <p:cNvPr id="167941" name="Picture 5"/>
          <p:cNvPicPr>
            <a:picLocks noChangeAspect="1" noChangeArrowheads="1"/>
          </p:cNvPicPr>
          <p:nvPr/>
        </p:nvPicPr>
        <p:blipFill>
          <a:blip r:embed="rId4" cstate="print"/>
          <a:srcRect/>
          <a:stretch>
            <a:fillRect/>
          </a:stretch>
        </p:blipFill>
        <p:spPr bwMode="auto">
          <a:xfrm>
            <a:off x="4929410" y="3645024"/>
            <a:ext cx="2306886" cy="2225613"/>
          </a:xfrm>
          <a:prstGeom prst="rect">
            <a:avLst/>
          </a:prstGeom>
          <a:noFill/>
          <a:ln w="9525">
            <a:noFill/>
            <a:miter lim="800000"/>
            <a:headEnd/>
            <a:tailEnd/>
          </a:ln>
        </p:spPr>
      </p:pic>
      <p:sp>
        <p:nvSpPr>
          <p:cNvPr id="14" name="文字方塊 13"/>
          <p:cNvSpPr txBox="1"/>
          <p:nvPr/>
        </p:nvSpPr>
        <p:spPr>
          <a:xfrm>
            <a:off x="7138348" y="5373216"/>
            <a:ext cx="1682127" cy="369332"/>
          </a:xfrm>
          <a:prstGeom prst="rect">
            <a:avLst/>
          </a:prstGeom>
          <a:noFill/>
        </p:spPr>
        <p:txBody>
          <a:bodyPr wrap="none" rtlCol="0">
            <a:spAutoFit/>
          </a:bodyPr>
          <a:lstStyle/>
          <a:p>
            <a:r>
              <a:rPr lang="en-US" altLang="zh-TW" dirty="0" smtClean="0"/>
              <a:t>On Windows PC</a:t>
            </a:r>
            <a:endParaRPr lang="zh-TW" altLang="en-US" dirty="0"/>
          </a:p>
        </p:txBody>
      </p:sp>
      <p:pic>
        <p:nvPicPr>
          <p:cNvPr id="79874" name="Picture 2" descr="http://i.msdn.microsoft.com/ff928988.IE9LogoLg(en-us,MSDN.10).jpg"/>
          <p:cNvPicPr>
            <a:picLocks noChangeAspect="1" noChangeArrowheads="1"/>
          </p:cNvPicPr>
          <p:nvPr/>
        </p:nvPicPr>
        <p:blipFill>
          <a:blip r:embed="rId5" cstate="print"/>
          <a:srcRect/>
          <a:stretch>
            <a:fillRect/>
          </a:stretch>
        </p:blipFill>
        <p:spPr bwMode="auto">
          <a:xfrm>
            <a:off x="478113" y="3645025"/>
            <a:ext cx="2237234" cy="2237235"/>
          </a:xfrm>
          <a:prstGeom prst="rect">
            <a:avLst/>
          </a:prstGeom>
          <a:noFill/>
        </p:spPr>
      </p:pic>
      <p:pic>
        <p:nvPicPr>
          <p:cNvPr id="9" name="圖片 8" descr="64ch.png"/>
          <p:cNvPicPr>
            <a:picLocks noChangeAspect="1"/>
          </p:cNvPicPr>
          <p:nvPr/>
        </p:nvPicPr>
        <p:blipFill>
          <a:blip r:embed="rId6" cstate="print"/>
          <a:srcRect l="15810" t="4851" r="16128" b="43700"/>
          <a:stretch>
            <a:fillRect/>
          </a:stretch>
        </p:blipFill>
        <p:spPr>
          <a:xfrm>
            <a:off x="467544" y="1340768"/>
            <a:ext cx="4063208" cy="2304256"/>
          </a:xfrm>
          <a:prstGeom prst="rect">
            <a:avLst/>
          </a:prstGeom>
        </p:spPr>
      </p:pic>
      <p:sp>
        <p:nvSpPr>
          <p:cNvPr id="10" name="文字方塊 9"/>
          <p:cNvSpPr txBox="1"/>
          <p:nvPr/>
        </p:nvSpPr>
        <p:spPr>
          <a:xfrm>
            <a:off x="1187624" y="5890046"/>
            <a:ext cx="6922985" cy="923330"/>
          </a:xfrm>
          <a:prstGeom prst="rect">
            <a:avLst/>
          </a:prstGeom>
          <a:noFill/>
        </p:spPr>
        <p:txBody>
          <a:bodyPr wrap="none" rtlCol="0">
            <a:spAutoFit/>
          </a:bodyPr>
          <a:lstStyle/>
          <a:p>
            <a:r>
              <a:rPr lang="en-US" altLang="zh-TW" dirty="0" smtClean="0"/>
              <a:t>Microsoft Internet Explorer 8/9/10 (Windows PC, desktop mode, 32-bit)</a:t>
            </a:r>
          </a:p>
          <a:p>
            <a:r>
              <a:rPr lang="en-US" altLang="zh-TW" dirty="0" smtClean="0"/>
              <a:t>Google Chrome 24.0.1312.57 m (Windows PC)</a:t>
            </a:r>
          </a:p>
          <a:p>
            <a:r>
              <a:rPr lang="en-US" altLang="zh-TW" dirty="0" smtClean="0"/>
              <a:t>Mozilla Firefox 18.0.2 (Windows PC)</a:t>
            </a:r>
            <a:endParaRPr lang="zh-TW" altLang="en-US" dirty="0"/>
          </a:p>
        </p:txBody>
      </p:sp>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normAutofit/>
          </a:bodyPr>
          <a:lstStyle/>
          <a:p>
            <a:r>
              <a:rPr lang="fr-FR" altLang="zh-TW" dirty="0" smtClean="0"/>
              <a:t>QNAP Surveillance Client for Mac</a:t>
            </a:r>
            <a:endParaRPr lang="zh-TW" altLang="en-US" dirty="0"/>
          </a:p>
        </p:txBody>
      </p:sp>
      <p:pic>
        <p:nvPicPr>
          <p:cNvPr id="5" name="圖片 4" descr="螢幕快照 2012-03-27 下午12.28.05.jpg"/>
          <p:cNvPicPr>
            <a:picLocks noChangeAspect="1"/>
          </p:cNvPicPr>
          <p:nvPr/>
        </p:nvPicPr>
        <p:blipFill>
          <a:blip r:embed="rId3" cstate="print"/>
          <a:stretch>
            <a:fillRect/>
          </a:stretch>
        </p:blipFill>
        <p:spPr>
          <a:xfrm>
            <a:off x="4788024" y="1593179"/>
            <a:ext cx="3903756" cy="2195863"/>
          </a:xfrm>
          <a:prstGeom prst="rect">
            <a:avLst/>
          </a:prstGeom>
        </p:spPr>
      </p:pic>
      <p:pic>
        <p:nvPicPr>
          <p:cNvPr id="8" name="內容版面配置區 3" descr="螢幕快照 2012-03-27 下午12.21.42.jpg"/>
          <p:cNvPicPr>
            <a:picLocks noChangeAspect="1"/>
          </p:cNvPicPr>
          <p:nvPr/>
        </p:nvPicPr>
        <p:blipFill>
          <a:blip r:embed="rId4" cstate="print"/>
          <a:stretch>
            <a:fillRect/>
          </a:stretch>
        </p:blipFill>
        <p:spPr>
          <a:xfrm>
            <a:off x="755576" y="1556792"/>
            <a:ext cx="3968440" cy="2232248"/>
          </a:xfrm>
          <a:prstGeom prst="rect">
            <a:avLst/>
          </a:prstGeom>
        </p:spPr>
      </p:pic>
      <p:sp>
        <p:nvSpPr>
          <p:cNvPr id="11" name="文字方塊 10"/>
          <p:cNvSpPr txBox="1"/>
          <p:nvPr/>
        </p:nvSpPr>
        <p:spPr>
          <a:xfrm>
            <a:off x="2177296" y="3717032"/>
            <a:ext cx="1746632" cy="369332"/>
          </a:xfrm>
          <a:prstGeom prst="rect">
            <a:avLst/>
          </a:prstGeom>
          <a:noFill/>
        </p:spPr>
        <p:txBody>
          <a:bodyPr wrap="none" rtlCol="0">
            <a:spAutoFit/>
          </a:bodyPr>
          <a:lstStyle/>
          <a:p>
            <a:r>
              <a:rPr lang="en-US" altLang="zh-TW" dirty="0" smtClean="0"/>
              <a:t>Monitoring page</a:t>
            </a:r>
            <a:endParaRPr lang="zh-TW" altLang="en-US" dirty="0"/>
          </a:p>
        </p:txBody>
      </p:sp>
      <p:sp>
        <p:nvSpPr>
          <p:cNvPr id="13" name="文字方塊 12"/>
          <p:cNvSpPr txBox="1"/>
          <p:nvPr/>
        </p:nvSpPr>
        <p:spPr>
          <a:xfrm>
            <a:off x="6156177" y="3717032"/>
            <a:ext cx="1508939" cy="369332"/>
          </a:xfrm>
          <a:prstGeom prst="rect">
            <a:avLst/>
          </a:prstGeom>
          <a:noFill/>
        </p:spPr>
        <p:txBody>
          <a:bodyPr wrap="none" rtlCol="0">
            <a:spAutoFit/>
          </a:bodyPr>
          <a:lstStyle/>
          <a:p>
            <a:r>
              <a:rPr lang="en-US" altLang="zh-TW" dirty="0" smtClean="0"/>
              <a:t>Playback page</a:t>
            </a:r>
            <a:endParaRPr lang="zh-TW" altLang="en-US" dirty="0"/>
          </a:p>
        </p:txBody>
      </p:sp>
      <p:pic>
        <p:nvPicPr>
          <p:cNvPr id="14" name="圖片 13" descr="螢幕快照 2012-03-26 上午10.15.42.png"/>
          <p:cNvPicPr>
            <a:picLocks noChangeAspect="1"/>
          </p:cNvPicPr>
          <p:nvPr/>
        </p:nvPicPr>
        <p:blipFill>
          <a:blip r:embed="rId5" cstate="print"/>
          <a:stretch>
            <a:fillRect/>
          </a:stretch>
        </p:blipFill>
        <p:spPr>
          <a:xfrm>
            <a:off x="-3060848" y="1700810"/>
            <a:ext cx="2808312" cy="1561148"/>
          </a:xfrm>
          <a:prstGeom prst="rect">
            <a:avLst/>
          </a:prstGeom>
        </p:spPr>
      </p:pic>
      <p:sp>
        <p:nvSpPr>
          <p:cNvPr id="15" name="文字方塊 14"/>
          <p:cNvSpPr txBox="1"/>
          <p:nvPr/>
        </p:nvSpPr>
        <p:spPr>
          <a:xfrm>
            <a:off x="827584" y="4067780"/>
            <a:ext cx="6880986" cy="369332"/>
          </a:xfrm>
          <a:prstGeom prst="rect">
            <a:avLst/>
          </a:prstGeom>
          <a:noFill/>
        </p:spPr>
        <p:txBody>
          <a:bodyPr wrap="none" rtlCol="0">
            <a:spAutoFit/>
          </a:bodyPr>
          <a:lstStyle/>
          <a:p>
            <a:r>
              <a:rPr lang="en-US" altLang="zh-TW" dirty="0" smtClean="0"/>
              <a:t>Only live view and playback are supported on QNAP Surveillance Client.</a:t>
            </a:r>
            <a:endParaRPr lang="zh-TW" altLang="en-US" dirty="0"/>
          </a:p>
        </p:txBody>
      </p:sp>
      <p:sp>
        <p:nvSpPr>
          <p:cNvPr id="16" name="文字方塊 15"/>
          <p:cNvSpPr txBox="1"/>
          <p:nvPr/>
        </p:nvSpPr>
        <p:spPr>
          <a:xfrm>
            <a:off x="755576" y="4726887"/>
            <a:ext cx="7848872" cy="646331"/>
          </a:xfrm>
          <a:prstGeom prst="rect">
            <a:avLst/>
          </a:prstGeom>
          <a:noFill/>
        </p:spPr>
        <p:txBody>
          <a:bodyPr wrap="square" rtlCol="0">
            <a:spAutoFit/>
          </a:bodyPr>
          <a:lstStyle/>
          <a:p>
            <a:r>
              <a:rPr lang="en-US" altLang="zh-TW" dirty="0" smtClean="0"/>
              <a:t>Note: To use QNAP Surveillance Client for Mac, your Mac should be running OS X 10.7.x, 10.8.x.</a:t>
            </a:r>
          </a:p>
        </p:txBody>
      </p:sp>
      <p:sp>
        <p:nvSpPr>
          <p:cNvPr id="17" name="文字方塊 16"/>
          <p:cNvSpPr txBox="1"/>
          <p:nvPr/>
        </p:nvSpPr>
        <p:spPr>
          <a:xfrm>
            <a:off x="1259632" y="6165307"/>
            <a:ext cx="7416824" cy="646331"/>
          </a:xfrm>
          <a:prstGeom prst="rect">
            <a:avLst/>
          </a:prstGeom>
          <a:noFill/>
        </p:spPr>
        <p:txBody>
          <a:bodyPr wrap="square" rtlCol="0">
            <a:spAutoFit/>
          </a:bodyPr>
          <a:lstStyle/>
          <a:p>
            <a:r>
              <a:rPr lang="en-US" altLang="zh-TW" dirty="0" smtClean="0"/>
              <a:t>Mac and Mac OS are trademarks of Apple Inc., registered in the U.S. and other countries.</a:t>
            </a:r>
            <a:endParaRPr lang="zh-TW" alt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128-channel Monitoring </a:t>
            </a:r>
            <a:br>
              <a:rPr lang="en-US" altLang="zh-TW" dirty="0" smtClean="0"/>
            </a:br>
            <a:r>
              <a:rPr lang="en-US" altLang="zh-TW" dirty="0" smtClean="0"/>
              <a:t>from Multiple </a:t>
            </a:r>
            <a:r>
              <a:rPr lang="en-US" altLang="zh-TW" dirty="0" err="1" smtClean="0"/>
              <a:t>VioStor</a:t>
            </a:r>
            <a:r>
              <a:rPr lang="en-US" altLang="zh-TW" dirty="0" smtClean="0"/>
              <a:t> NVR Servers</a:t>
            </a:r>
            <a:endParaRPr lang="zh-TW" altLang="en-US" dirty="0"/>
          </a:p>
        </p:txBody>
      </p:sp>
      <p:pic>
        <p:nvPicPr>
          <p:cNvPr id="5" name="Picture 2"/>
          <p:cNvPicPr>
            <a:picLocks noChangeAspect="1" noChangeArrowheads="1"/>
          </p:cNvPicPr>
          <p:nvPr/>
        </p:nvPicPr>
        <p:blipFill>
          <a:blip r:embed="rId2" cstate="print"/>
          <a:srcRect/>
          <a:stretch>
            <a:fillRect/>
          </a:stretch>
        </p:blipFill>
        <p:spPr bwMode="auto">
          <a:xfrm>
            <a:off x="900113" y="3357786"/>
            <a:ext cx="7489825" cy="2016125"/>
          </a:xfrm>
          <a:prstGeom prst="rect">
            <a:avLst/>
          </a:prstGeom>
          <a:noFill/>
          <a:ln w="9525">
            <a:noFill/>
            <a:miter lim="800000"/>
            <a:headEnd/>
            <a:tailEnd/>
          </a:ln>
        </p:spPr>
      </p:pic>
      <p:pic>
        <p:nvPicPr>
          <p:cNvPr id="6" name="Picture 15"/>
          <p:cNvPicPr>
            <a:picLocks noChangeAspect="1" noChangeArrowheads="1"/>
          </p:cNvPicPr>
          <p:nvPr/>
        </p:nvPicPr>
        <p:blipFill>
          <a:blip r:embed="rId3" cstate="print"/>
          <a:srcRect/>
          <a:stretch>
            <a:fillRect/>
          </a:stretch>
        </p:blipFill>
        <p:spPr bwMode="auto">
          <a:xfrm>
            <a:off x="971550" y="2009998"/>
            <a:ext cx="1498600" cy="1150938"/>
          </a:xfrm>
          <a:prstGeom prst="rect">
            <a:avLst/>
          </a:prstGeom>
          <a:noFill/>
          <a:ln w="9525">
            <a:noFill/>
            <a:miter lim="800000"/>
            <a:headEnd/>
            <a:tailEnd/>
          </a:ln>
        </p:spPr>
      </p:pic>
      <p:sp>
        <p:nvSpPr>
          <p:cNvPr id="14" name="Rectangle 13"/>
          <p:cNvSpPr>
            <a:spLocks noChangeArrowheads="1"/>
          </p:cNvSpPr>
          <p:nvPr/>
        </p:nvSpPr>
        <p:spPr bwMode="auto">
          <a:xfrm>
            <a:off x="3131418" y="1496839"/>
            <a:ext cx="2952750" cy="708025"/>
          </a:xfrm>
          <a:prstGeom prst="rect">
            <a:avLst/>
          </a:prstGeom>
          <a:noFill/>
          <a:ln w="9525">
            <a:noFill/>
            <a:miter lim="800000"/>
            <a:headEnd/>
            <a:tailEnd/>
          </a:ln>
        </p:spPr>
        <p:txBody>
          <a:bodyPr>
            <a:spAutoFit/>
          </a:bodyPr>
          <a:lstStyle/>
          <a:p>
            <a:pPr algn="ctr"/>
            <a:r>
              <a:rPr lang="en-US" altLang="zh-TW" sz="2000" b="1" dirty="0">
                <a:ea typeface="新細明體" pitchFamily="18" charset="-120"/>
                <a:cs typeface="Calibri" pitchFamily="34" charset="0"/>
              </a:rPr>
              <a:t>Free embedded VMS</a:t>
            </a:r>
          </a:p>
          <a:p>
            <a:pPr algn="ctr"/>
            <a:r>
              <a:rPr lang="en-US" altLang="zh-TW" sz="2000" dirty="0">
                <a:ea typeface="新細明體" pitchFamily="18" charset="-120"/>
                <a:cs typeface="Calibri" pitchFamily="34" charset="0"/>
              </a:rPr>
              <a:t>Up to 128 Channel</a:t>
            </a:r>
            <a:endParaRPr lang="zh-TW" altLang="en-US" sz="2000" dirty="0">
              <a:ea typeface="新細明體" pitchFamily="18" charset="-120"/>
            </a:endParaRPr>
          </a:p>
        </p:txBody>
      </p:sp>
      <p:sp>
        <p:nvSpPr>
          <p:cNvPr id="16" name="文字方塊 641"/>
          <p:cNvSpPr txBox="1">
            <a:spLocks noChangeArrowheads="1"/>
          </p:cNvSpPr>
          <p:nvPr/>
        </p:nvSpPr>
        <p:spPr bwMode="auto">
          <a:xfrm>
            <a:off x="2627784" y="5157192"/>
            <a:ext cx="1525587" cy="339725"/>
          </a:xfrm>
          <a:prstGeom prst="rect">
            <a:avLst/>
          </a:prstGeom>
          <a:noFill/>
          <a:ln w="9525">
            <a:noFill/>
            <a:miter lim="800000"/>
            <a:headEnd/>
            <a:tailEnd/>
          </a:ln>
        </p:spPr>
        <p:txBody>
          <a:bodyPr>
            <a:spAutoFit/>
          </a:bodyPr>
          <a:lstStyle/>
          <a:p>
            <a:pPr algn="ctr"/>
            <a:r>
              <a:rPr kumimoji="1" lang="en-US" altLang="zh-TW" sz="1600" b="1">
                <a:solidFill>
                  <a:srgbClr val="7F7F7F"/>
                </a:solidFill>
                <a:ea typeface="新細明體" pitchFamily="18" charset="-120"/>
                <a:cs typeface="Calibri" pitchFamily="34" charset="0"/>
              </a:rPr>
              <a:t>IP Camera</a:t>
            </a:r>
          </a:p>
        </p:txBody>
      </p:sp>
      <p:sp>
        <p:nvSpPr>
          <p:cNvPr id="17" name="文字方塊 16"/>
          <p:cNvSpPr txBox="1">
            <a:spLocks noChangeArrowheads="1"/>
          </p:cNvSpPr>
          <p:nvPr/>
        </p:nvSpPr>
        <p:spPr bwMode="auto">
          <a:xfrm>
            <a:off x="0" y="4581748"/>
            <a:ext cx="1649413" cy="339725"/>
          </a:xfrm>
          <a:prstGeom prst="rect">
            <a:avLst/>
          </a:prstGeom>
          <a:noFill/>
          <a:ln w="9525">
            <a:noFill/>
            <a:miter lim="800000"/>
            <a:headEnd/>
            <a:tailEnd/>
          </a:ln>
        </p:spPr>
        <p:txBody>
          <a:bodyPr>
            <a:spAutoFit/>
          </a:bodyPr>
          <a:lstStyle/>
          <a:p>
            <a:pPr algn="ctr"/>
            <a:r>
              <a:rPr kumimoji="1" lang="en-US" altLang="zh-TW" sz="1600" b="1">
                <a:solidFill>
                  <a:srgbClr val="7F7F7F"/>
                </a:solidFill>
                <a:ea typeface="新細明體" pitchFamily="18" charset="-120"/>
                <a:cs typeface="Calibri" pitchFamily="34" charset="0"/>
              </a:rPr>
              <a:t>Video Server</a:t>
            </a:r>
          </a:p>
        </p:txBody>
      </p:sp>
      <p:sp>
        <p:nvSpPr>
          <p:cNvPr id="18" name="矩形 3"/>
          <p:cNvSpPr>
            <a:spLocks noChangeArrowheads="1"/>
          </p:cNvSpPr>
          <p:nvPr/>
        </p:nvSpPr>
        <p:spPr bwMode="auto">
          <a:xfrm>
            <a:off x="971550" y="5321523"/>
            <a:ext cx="1512888" cy="339725"/>
          </a:xfrm>
          <a:prstGeom prst="rect">
            <a:avLst/>
          </a:prstGeom>
          <a:noFill/>
          <a:ln w="9525">
            <a:noFill/>
            <a:miter lim="800000"/>
            <a:headEnd/>
            <a:tailEnd/>
          </a:ln>
        </p:spPr>
        <p:txBody>
          <a:bodyPr>
            <a:spAutoFit/>
          </a:bodyPr>
          <a:lstStyle/>
          <a:p>
            <a:pPr algn="ctr"/>
            <a:r>
              <a:rPr lang="en-US" altLang="zh-TW" sz="1600" b="1">
                <a:solidFill>
                  <a:srgbClr val="7F7F7F"/>
                </a:solidFill>
                <a:ea typeface="新細明體" pitchFamily="18" charset="-120"/>
                <a:cs typeface="Calibri" pitchFamily="34" charset="0"/>
              </a:rPr>
              <a:t>Analog Camera</a:t>
            </a:r>
          </a:p>
        </p:txBody>
      </p:sp>
      <p:sp>
        <p:nvSpPr>
          <p:cNvPr id="19" name="矩形 17"/>
          <p:cNvSpPr>
            <a:spLocks noChangeArrowheads="1"/>
          </p:cNvSpPr>
          <p:nvPr/>
        </p:nvSpPr>
        <p:spPr bwMode="auto">
          <a:xfrm>
            <a:off x="7542213" y="4530948"/>
            <a:ext cx="942975" cy="338138"/>
          </a:xfrm>
          <a:prstGeom prst="rect">
            <a:avLst/>
          </a:prstGeom>
          <a:noFill/>
          <a:ln w="9525">
            <a:noFill/>
            <a:miter lim="800000"/>
            <a:headEnd/>
            <a:tailEnd/>
          </a:ln>
        </p:spPr>
        <p:txBody>
          <a:bodyPr wrap="none">
            <a:spAutoFit/>
          </a:bodyPr>
          <a:lstStyle/>
          <a:p>
            <a:pPr algn="ctr"/>
            <a:r>
              <a:rPr lang="en-US" altLang="zh-TW" sz="1600" b="1">
                <a:solidFill>
                  <a:srgbClr val="7F7F7F"/>
                </a:solidFill>
                <a:ea typeface="新細明體" pitchFamily="18" charset="-120"/>
                <a:cs typeface="Calibri" pitchFamily="34" charset="0"/>
              </a:rPr>
              <a:t>PC Client</a:t>
            </a:r>
          </a:p>
        </p:txBody>
      </p:sp>
      <p:sp>
        <p:nvSpPr>
          <p:cNvPr id="20" name="TextBox 20"/>
          <p:cNvSpPr txBox="1">
            <a:spLocks noChangeArrowheads="1"/>
          </p:cNvSpPr>
          <p:nvPr/>
        </p:nvSpPr>
        <p:spPr bwMode="auto">
          <a:xfrm>
            <a:off x="911225" y="3233961"/>
            <a:ext cx="1674813" cy="338137"/>
          </a:xfrm>
          <a:prstGeom prst="rect">
            <a:avLst/>
          </a:prstGeom>
          <a:noFill/>
          <a:ln w="9525">
            <a:noFill/>
            <a:miter lim="800000"/>
            <a:headEnd/>
            <a:tailEnd/>
          </a:ln>
        </p:spPr>
        <p:txBody>
          <a:bodyPr>
            <a:spAutoFit/>
          </a:bodyPr>
          <a:lstStyle/>
          <a:p>
            <a:r>
              <a:rPr lang="en-US" altLang="zh-TW" sz="1600" b="1">
                <a:solidFill>
                  <a:srgbClr val="7F7F7F"/>
                </a:solidFill>
                <a:cs typeface="Calibri" pitchFamily="34" charset="0"/>
              </a:rPr>
              <a:t>HD local display</a:t>
            </a:r>
          </a:p>
        </p:txBody>
      </p:sp>
      <p:grpSp>
        <p:nvGrpSpPr>
          <p:cNvPr id="3" name="群組 12"/>
          <p:cNvGrpSpPr>
            <a:grpSpLocks/>
          </p:cNvGrpSpPr>
          <p:nvPr/>
        </p:nvGrpSpPr>
        <p:grpSpPr bwMode="auto">
          <a:xfrm>
            <a:off x="971600" y="5454924"/>
            <a:ext cx="7643812" cy="1214437"/>
            <a:chOff x="785760" y="5143524"/>
            <a:chExt cx="7643866" cy="1214446"/>
          </a:xfrm>
        </p:grpSpPr>
        <p:sp>
          <p:nvSpPr>
            <p:cNvPr id="22" name="綵帶 (向上) 21"/>
            <p:cNvSpPr/>
            <p:nvPr/>
          </p:nvSpPr>
          <p:spPr>
            <a:xfrm>
              <a:off x="785760" y="5143524"/>
              <a:ext cx="7643866" cy="1214446"/>
            </a:xfrm>
            <a:prstGeom prst="ribbon2">
              <a:avLst/>
            </a:prstGeom>
            <a:ln>
              <a:solidFill>
                <a:schemeClr val="tx2"/>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TW" altLang="en-US">
                <a:latin typeface="Arial Unicode MS" pitchFamily="34" charset="-120"/>
                <a:ea typeface="Arial Unicode MS" pitchFamily="34" charset="-120"/>
              </a:endParaRPr>
            </a:p>
          </p:txBody>
        </p:sp>
        <p:sp>
          <p:nvSpPr>
            <p:cNvPr id="23" name="文字方塊 7"/>
            <p:cNvSpPr txBox="1">
              <a:spLocks noChangeArrowheads="1"/>
            </p:cNvSpPr>
            <p:nvPr/>
          </p:nvSpPr>
          <p:spPr bwMode="auto">
            <a:xfrm>
              <a:off x="3071776" y="5402327"/>
              <a:ext cx="3214710" cy="338557"/>
            </a:xfrm>
            <a:prstGeom prst="rect">
              <a:avLst/>
            </a:prstGeom>
            <a:noFill/>
            <a:ln w="9525">
              <a:noFill/>
              <a:miter lim="800000"/>
              <a:headEnd/>
              <a:tailEnd/>
            </a:ln>
          </p:spPr>
          <p:txBody>
            <a:bodyPr>
              <a:spAutoFit/>
            </a:bodyPr>
            <a:lstStyle/>
            <a:p>
              <a:pPr algn="ctr"/>
              <a:r>
                <a:rPr lang="en-US" altLang="zh-TW" sz="1600" dirty="0">
                  <a:solidFill>
                    <a:schemeClr val="tx2"/>
                  </a:solidFill>
                  <a:latin typeface="Arial Unicode MS" pitchFamily="34" charset="-120"/>
                  <a:ea typeface="Arial Unicode MS" pitchFamily="34" charset="-120"/>
                </a:rPr>
                <a:t>No additional software required!</a:t>
              </a:r>
              <a:endParaRPr lang="zh-TW" altLang="en-US" sz="1600" dirty="0">
                <a:solidFill>
                  <a:schemeClr val="tx2"/>
                </a:solidFill>
                <a:latin typeface="Arial Unicode MS" pitchFamily="34" charset="-120"/>
                <a:ea typeface="Arial Unicode MS" pitchFamily="34" charset="-120"/>
              </a:endParaRPr>
            </a:p>
          </p:txBody>
        </p:sp>
      </p:grpSp>
      <p:pic>
        <p:nvPicPr>
          <p:cNvPr id="24" name="Picture 7"/>
          <p:cNvPicPr>
            <a:picLocks noChangeAspect="1" noChangeArrowheads="1"/>
          </p:cNvPicPr>
          <p:nvPr/>
        </p:nvPicPr>
        <p:blipFill>
          <a:blip r:embed="rId4" cstate="print"/>
          <a:srcRect/>
          <a:stretch>
            <a:fillRect/>
          </a:stretch>
        </p:blipFill>
        <p:spPr bwMode="auto">
          <a:xfrm>
            <a:off x="7884368" y="2225650"/>
            <a:ext cx="1152128" cy="642301"/>
          </a:xfrm>
          <a:prstGeom prst="rect">
            <a:avLst/>
          </a:prstGeom>
          <a:noFill/>
          <a:ln w="9525">
            <a:noFill/>
            <a:miter lim="800000"/>
            <a:headEnd/>
            <a:tailEnd/>
          </a:ln>
        </p:spPr>
      </p:pic>
      <p:pic>
        <p:nvPicPr>
          <p:cNvPr id="25" name="Picture 7"/>
          <p:cNvPicPr>
            <a:picLocks noChangeAspect="1" noChangeArrowheads="1"/>
          </p:cNvPicPr>
          <p:nvPr/>
        </p:nvPicPr>
        <p:blipFill>
          <a:blip r:embed="rId4" cstate="print"/>
          <a:srcRect/>
          <a:stretch>
            <a:fillRect/>
          </a:stretch>
        </p:blipFill>
        <p:spPr bwMode="auto">
          <a:xfrm>
            <a:off x="7740352" y="2363895"/>
            <a:ext cx="1152128" cy="642301"/>
          </a:xfrm>
          <a:prstGeom prst="rect">
            <a:avLst/>
          </a:prstGeom>
          <a:noFill/>
          <a:ln w="9525">
            <a:noFill/>
            <a:miter lim="800000"/>
            <a:headEnd/>
            <a:tailEnd/>
          </a:ln>
        </p:spPr>
      </p:pic>
      <p:pic>
        <p:nvPicPr>
          <p:cNvPr id="26" name="Picture 7"/>
          <p:cNvPicPr>
            <a:picLocks noChangeAspect="1" noChangeArrowheads="1"/>
          </p:cNvPicPr>
          <p:nvPr/>
        </p:nvPicPr>
        <p:blipFill>
          <a:blip r:embed="rId4" cstate="print"/>
          <a:srcRect/>
          <a:stretch>
            <a:fillRect/>
          </a:stretch>
        </p:blipFill>
        <p:spPr bwMode="auto">
          <a:xfrm>
            <a:off x="7596336" y="2579919"/>
            <a:ext cx="1152128" cy="64230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par>
                          <p:cTn id="8" fill="hold">
                            <p:stCondLst>
                              <p:cond delay="1000"/>
                            </p:stCondLst>
                            <p:childTnLst>
                              <p:par>
                                <p:cTn id="9" presetID="4" presetClass="entr" presetSubtype="16"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圓角矩形 43"/>
          <p:cNvSpPr/>
          <p:nvPr/>
        </p:nvSpPr>
        <p:spPr bwMode="auto">
          <a:xfrm>
            <a:off x="5796586" y="1305272"/>
            <a:ext cx="2511425" cy="457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zh-TW" sz="2800" dirty="0">
                <a:solidFill>
                  <a:schemeClr val="tx2">
                    <a:lumMod val="50000"/>
                  </a:schemeClr>
                </a:solidFill>
                <a:latin typeface="Arial Unicode MS" pitchFamily="34" charset="-120"/>
                <a:ea typeface="Arial Unicode MS" pitchFamily="34" charset="-120"/>
                <a:cs typeface="Verdana" pitchFamily="34" charset="0"/>
              </a:rPr>
              <a:t>Integration</a:t>
            </a:r>
          </a:p>
          <a:p>
            <a:pPr algn="ctr">
              <a:defRPr/>
            </a:pPr>
            <a:endParaRPr lang="en-US" altLang="zh-TW" sz="1400" dirty="0" smtClean="0">
              <a:solidFill>
                <a:srgbClr val="1F497D">
                  <a:lumMod val="50000"/>
                </a:srgbClr>
              </a:solidFill>
              <a:latin typeface="Arial Unicode MS" pitchFamily="34" charset="-120"/>
              <a:ea typeface="Arial Unicode MS" pitchFamily="34" charset="-120"/>
              <a:cs typeface="Verdana" pitchFamily="34" charset="0"/>
            </a:endParaRPr>
          </a:p>
          <a:p>
            <a:pPr algn="ctr">
              <a:defRPr/>
            </a:pPr>
            <a:r>
              <a:rPr lang="en-US" altLang="zh-TW" sz="1400" dirty="0" smtClean="0">
                <a:solidFill>
                  <a:srgbClr val="1F497D">
                    <a:lumMod val="50000"/>
                  </a:srgbClr>
                </a:solidFill>
                <a:latin typeface="Arial Unicode MS" pitchFamily="34" charset="-120"/>
                <a:ea typeface="Arial Unicode MS" pitchFamily="34" charset="-120"/>
                <a:cs typeface="Verdana" pitchFamily="34" charset="0"/>
              </a:rPr>
              <a:t>Camera </a:t>
            </a:r>
            <a:r>
              <a:rPr lang="en-US" altLang="zh-TW" sz="1400" dirty="0">
                <a:solidFill>
                  <a:srgbClr val="1F497D">
                    <a:lumMod val="50000"/>
                  </a:srgbClr>
                </a:solidFill>
                <a:latin typeface="Arial Unicode MS" pitchFamily="34" charset="-120"/>
                <a:ea typeface="Arial Unicode MS" pitchFamily="34" charset="-120"/>
                <a:cs typeface="Verdana" pitchFamily="34" charset="0"/>
              </a:rPr>
              <a:t>integration</a:t>
            </a:r>
            <a:endParaRPr lang="en-US" altLang="zh-TW" sz="1400" dirty="0">
              <a:solidFill>
                <a:srgbClr val="1F497D">
                  <a:lumMod val="50000"/>
                </a:srgbClr>
              </a:solidFill>
              <a:latin typeface="Arial Unicode MS" pitchFamily="34" charset="-120"/>
              <a:ea typeface="Arial Unicode MS" pitchFamily="34" charset="-120"/>
            </a:endParaRPr>
          </a:p>
          <a:p>
            <a:pPr algn="ctr">
              <a:defRPr/>
            </a:pPr>
            <a:endParaRPr lang="en-US" altLang="zh-TW" sz="1200" dirty="0">
              <a:solidFill>
                <a:srgbClr val="1F497D">
                  <a:lumMod val="50000"/>
                </a:srgbClr>
              </a:solidFill>
              <a:latin typeface="Arial Unicode MS" pitchFamily="34" charset="-120"/>
              <a:ea typeface="Arial Unicode MS" pitchFamily="34" charset="-120"/>
            </a:endParaRPr>
          </a:p>
          <a:p>
            <a:pPr algn="ctr">
              <a:defRPr/>
            </a:pPr>
            <a:endParaRPr lang="en-US" altLang="zh-TW" sz="1200" dirty="0">
              <a:solidFill>
                <a:srgbClr val="1F497D">
                  <a:lumMod val="50000"/>
                </a:srgbClr>
              </a:solidFill>
              <a:latin typeface="Arial Unicode MS" pitchFamily="34" charset="-120"/>
              <a:ea typeface="Arial Unicode MS" pitchFamily="34" charset="-120"/>
            </a:endParaRPr>
          </a:p>
          <a:p>
            <a:pPr algn="ctr">
              <a:defRPr/>
            </a:pPr>
            <a:endParaRPr lang="en-US" altLang="zh-TW" sz="1200" dirty="0">
              <a:solidFill>
                <a:srgbClr val="1F497D">
                  <a:lumMod val="50000"/>
                </a:srgbClr>
              </a:solidFill>
              <a:latin typeface="Arial Unicode MS" pitchFamily="34" charset="-120"/>
              <a:ea typeface="Arial Unicode MS" pitchFamily="34" charset="-120"/>
            </a:endParaRPr>
          </a:p>
          <a:p>
            <a:pPr algn="ctr">
              <a:defRPr/>
            </a:pPr>
            <a:endParaRPr lang="en-US" altLang="zh-TW" sz="1200" dirty="0">
              <a:solidFill>
                <a:srgbClr val="1F497D">
                  <a:lumMod val="50000"/>
                </a:srgbClr>
              </a:solidFill>
              <a:latin typeface="Arial Unicode MS" pitchFamily="34" charset="-120"/>
              <a:ea typeface="Arial Unicode MS" pitchFamily="34" charset="-120"/>
            </a:endParaRPr>
          </a:p>
          <a:p>
            <a:pPr algn="ctr">
              <a:defRPr/>
            </a:pPr>
            <a:endParaRPr lang="en-US" altLang="zh-TW" sz="1200" dirty="0">
              <a:solidFill>
                <a:srgbClr val="1F497D">
                  <a:lumMod val="50000"/>
                </a:srgbClr>
              </a:solidFill>
              <a:latin typeface="Arial Unicode MS" pitchFamily="34" charset="-120"/>
              <a:ea typeface="Arial Unicode MS" pitchFamily="34" charset="-120"/>
            </a:endParaRPr>
          </a:p>
          <a:p>
            <a:pPr algn="ctr">
              <a:defRPr/>
            </a:pPr>
            <a:endParaRPr lang="en-US" altLang="zh-TW" sz="1200" dirty="0">
              <a:solidFill>
                <a:srgbClr val="1F497D">
                  <a:lumMod val="50000"/>
                </a:srgbClr>
              </a:solidFill>
              <a:latin typeface="Arial Unicode MS" pitchFamily="34" charset="-120"/>
              <a:ea typeface="Arial Unicode MS" pitchFamily="34" charset="-120"/>
            </a:endParaRPr>
          </a:p>
          <a:p>
            <a:pPr algn="ctr">
              <a:defRPr/>
            </a:pPr>
            <a:endParaRPr lang="zh-TW" altLang="en-US" sz="1200" dirty="0">
              <a:solidFill>
                <a:srgbClr val="1F497D">
                  <a:lumMod val="50000"/>
                </a:srgbClr>
              </a:solidFill>
              <a:latin typeface="Arial Unicode MS" pitchFamily="34" charset="-120"/>
              <a:ea typeface="Arial Unicode MS" pitchFamily="34" charset="-120"/>
            </a:endParaRPr>
          </a:p>
        </p:txBody>
      </p:sp>
      <p:sp>
        <p:nvSpPr>
          <p:cNvPr id="18435" name="標題 2"/>
          <p:cNvSpPr>
            <a:spLocks noGrp="1"/>
          </p:cNvSpPr>
          <p:nvPr>
            <p:ph type="title"/>
          </p:nvPr>
        </p:nvSpPr>
        <p:spPr/>
        <p:txBody>
          <a:bodyPr/>
          <a:lstStyle/>
          <a:p>
            <a:r>
              <a:rPr lang="en-US" altLang="zh-TW" smtClean="0"/>
              <a:t>Solid Development Power</a:t>
            </a:r>
            <a:endParaRPr lang="en-US" altLang="zh-TW" dirty="0" smtClean="0"/>
          </a:p>
        </p:txBody>
      </p:sp>
      <p:sp>
        <p:nvSpPr>
          <p:cNvPr id="18436" name="投影片編號版面配置區 1"/>
          <p:cNvSpPr>
            <a:spLocks noGrp="1"/>
          </p:cNvSpPr>
          <p:nvPr>
            <p:ph type="sldNum" sz="quarter" idx="12"/>
          </p:nvPr>
        </p:nvSpPr>
        <p:spPr/>
        <p:txBody>
          <a:bodyPr/>
          <a:lstStyle/>
          <a:p>
            <a:fld id="{5469B988-1912-4614-91EE-A5269ACA4059}" type="slidenum">
              <a:rPr lang="zh-TW" altLang="en-US" smtClean="0"/>
              <a:pPr/>
              <a:t>4</a:t>
            </a:fld>
            <a:endParaRPr lang="zh-TW" altLang="en-US" smtClean="0"/>
          </a:p>
        </p:txBody>
      </p:sp>
      <p:grpSp>
        <p:nvGrpSpPr>
          <p:cNvPr id="2" name="群組 3"/>
          <p:cNvGrpSpPr>
            <a:grpSpLocks/>
          </p:cNvGrpSpPr>
          <p:nvPr/>
        </p:nvGrpSpPr>
        <p:grpSpPr bwMode="auto">
          <a:xfrm>
            <a:off x="2987828" y="1340768"/>
            <a:ext cx="2365375" cy="5328592"/>
            <a:chOff x="838200" y="1600200"/>
            <a:chExt cx="2365648" cy="4572000"/>
          </a:xfrm>
        </p:grpSpPr>
        <p:sp>
          <p:nvSpPr>
            <p:cNvPr id="5" name="圓角矩形 4"/>
            <p:cNvSpPr/>
            <p:nvPr/>
          </p:nvSpPr>
          <p:spPr>
            <a:xfrm>
              <a:off x="838200" y="1600200"/>
              <a:ext cx="2362473" cy="457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zh-TW" sz="2800" dirty="0">
                  <a:solidFill>
                    <a:srgbClr val="10253F"/>
                  </a:solidFill>
                  <a:latin typeface="Arial Unicode MS" pitchFamily="34" charset="-120"/>
                  <a:ea typeface="Arial Unicode MS" pitchFamily="34" charset="-120"/>
                  <a:cs typeface="Calibri" pitchFamily="34" charset="0"/>
                </a:rPr>
                <a:t>Software</a:t>
              </a:r>
            </a:p>
            <a:p>
              <a:pPr algn="ctr">
                <a:defRPr/>
              </a:pPr>
              <a:endParaRPr lang="en-US" altLang="zh-TW" sz="1200" dirty="0">
                <a:solidFill>
                  <a:srgbClr val="10253F"/>
                </a:solidFill>
                <a:latin typeface="Arial Unicode MS" pitchFamily="34" charset="-120"/>
                <a:ea typeface="Arial Unicode MS" pitchFamily="34" charset="-120"/>
                <a:cs typeface="Calibri" pitchFamily="34" charset="0"/>
              </a:endParaRPr>
            </a:p>
            <a:p>
              <a:pPr algn="ctr">
                <a:defRPr/>
              </a:pPr>
              <a:r>
                <a:rPr lang="en-US" altLang="zh-TW" sz="1400" dirty="0">
                  <a:solidFill>
                    <a:srgbClr val="10253F"/>
                  </a:solidFill>
                  <a:latin typeface="Arial Unicode MS" pitchFamily="34" charset="-120"/>
                  <a:ea typeface="Arial Unicode MS" pitchFamily="34" charset="-120"/>
                  <a:cs typeface="Calibri" pitchFamily="34" charset="0"/>
                </a:rPr>
                <a:t>Pioneers in embedded</a:t>
              </a:r>
            </a:p>
            <a:p>
              <a:pPr algn="ctr">
                <a:defRPr/>
              </a:pPr>
              <a:r>
                <a:rPr lang="en-US" altLang="zh-TW" sz="1400" dirty="0">
                  <a:solidFill>
                    <a:srgbClr val="10253F"/>
                  </a:solidFill>
                  <a:latin typeface="Arial Unicode MS" pitchFamily="34" charset="-120"/>
                  <a:ea typeface="Arial Unicode MS" pitchFamily="34" charset="-120"/>
                  <a:cs typeface="Calibri" pitchFamily="34" charset="0"/>
                </a:rPr>
                <a:t> Linux technology </a:t>
              </a:r>
            </a:p>
            <a:p>
              <a:pPr algn="ctr">
                <a:defRPr/>
              </a:pPr>
              <a:endParaRPr lang="en-US" altLang="zh-TW" sz="1400" dirty="0">
                <a:solidFill>
                  <a:srgbClr val="10253F"/>
                </a:solidFill>
                <a:latin typeface="Arial Unicode MS" pitchFamily="34" charset="-120"/>
                <a:ea typeface="Arial Unicode MS" pitchFamily="34" charset="-120"/>
                <a:cs typeface="Calibri" pitchFamily="34" charset="0"/>
              </a:endParaRPr>
            </a:p>
            <a:p>
              <a:pPr algn="ctr">
                <a:defRPr/>
              </a:pPr>
              <a:r>
                <a:rPr lang="en-US" altLang="zh-TW" sz="1400" dirty="0">
                  <a:solidFill>
                    <a:srgbClr val="10253F"/>
                  </a:solidFill>
                  <a:latin typeface="Arial Unicode MS" pitchFamily="34" charset="-120"/>
                  <a:ea typeface="Arial Unicode MS" pitchFamily="34" charset="-120"/>
                  <a:cs typeface="Calibri" pitchFamily="34" charset="0"/>
                </a:rPr>
                <a:t>High performance and high reliability server &amp; video technology</a:t>
              </a:r>
            </a:p>
            <a:p>
              <a:pPr algn="ctr">
                <a:defRPr/>
              </a:pPr>
              <a:endParaRPr lang="en-US" altLang="zh-TW" sz="1400" dirty="0">
                <a:solidFill>
                  <a:srgbClr val="10253F"/>
                </a:solidFill>
                <a:latin typeface="Arial Unicode MS" pitchFamily="34" charset="-120"/>
                <a:ea typeface="Arial Unicode MS" pitchFamily="34" charset="-120"/>
                <a:cs typeface="Calibri" pitchFamily="34" charset="0"/>
              </a:endParaRPr>
            </a:p>
            <a:p>
              <a:pPr algn="ctr">
                <a:defRPr/>
              </a:pPr>
              <a:r>
                <a:rPr lang="en-US" altLang="zh-TW" sz="1400" dirty="0">
                  <a:solidFill>
                    <a:srgbClr val="10253F"/>
                  </a:solidFill>
                  <a:latin typeface="Arial Unicode MS" pitchFamily="34" charset="-120"/>
                  <a:ea typeface="Arial Unicode MS" pitchFamily="34" charset="-120"/>
                  <a:cs typeface="Calibri" pitchFamily="34" charset="0"/>
                </a:rPr>
                <a:t>Extensive experience in RISC I/O processor</a:t>
              </a:r>
            </a:p>
            <a:p>
              <a:pPr algn="ctr">
                <a:defRPr/>
              </a:pPr>
              <a:endParaRPr lang="en-US" altLang="zh-TW" sz="1400" dirty="0">
                <a:solidFill>
                  <a:srgbClr val="10253F"/>
                </a:solidFill>
                <a:latin typeface="Arial Unicode MS" pitchFamily="34" charset="-120"/>
                <a:ea typeface="Arial Unicode MS" pitchFamily="34" charset="-120"/>
                <a:cs typeface="Calibri" pitchFamily="34" charset="0"/>
              </a:endParaRPr>
            </a:p>
            <a:p>
              <a:pPr algn="ctr">
                <a:defRPr/>
              </a:pPr>
              <a:r>
                <a:rPr lang="en-US" altLang="zh-TW" sz="1400" dirty="0">
                  <a:solidFill>
                    <a:srgbClr val="10253F"/>
                  </a:solidFill>
                  <a:latin typeface="Arial Unicode MS" pitchFamily="34" charset="-120"/>
                  <a:ea typeface="Arial Unicode MS" pitchFamily="34" charset="-120"/>
                  <a:cs typeface="Calibri" pitchFamily="34" charset="0"/>
                </a:rPr>
                <a:t>Experts in TCP/IP offload engine technology</a:t>
              </a:r>
            </a:p>
            <a:p>
              <a:pPr algn="ctr">
                <a:defRPr/>
              </a:pPr>
              <a:endParaRPr lang="en-US" altLang="zh-TW" sz="1400" dirty="0">
                <a:solidFill>
                  <a:srgbClr val="10253F"/>
                </a:solidFill>
                <a:latin typeface="Arial Unicode MS" pitchFamily="34" charset="-120"/>
                <a:ea typeface="Arial Unicode MS" pitchFamily="34" charset="-120"/>
                <a:cs typeface="Calibri" pitchFamily="34" charset="0"/>
              </a:endParaRPr>
            </a:p>
            <a:p>
              <a:pPr algn="ctr">
                <a:defRPr/>
              </a:pPr>
              <a:r>
                <a:rPr lang="en-US" altLang="zh-TW" sz="1400" dirty="0">
                  <a:solidFill>
                    <a:srgbClr val="10253F"/>
                  </a:solidFill>
                  <a:latin typeface="Arial Unicode MS" pitchFamily="34" charset="-120"/>
                  <a:ea typeface="Arial Unicode MS" pitchFamily="34" charset="-120"/>
                  <a:cs typeface="Calibri" pitchFamily="34" charset="0"/>
                </a:rPr>
                <a:t>Most complete self-developed management software</a:t>
              </a:r>
            </a:p>
            <a:p>
              <a:pPr algn="ctr">
                <a:defRPr/>
              </a:pPr>
              <a:endParaRPr lang="en-US" altLang="zh-TW" sz="1400" dirty="0">
                <a:solidFill>
                  <a:srgbClr val="10253F"/>
                </a:solidFill>
                <a:latin typeface="Arial Unicode MS" pitchFamily="34" charset="-120"/>
                <a:ea typeface="Arial Unicode MS" pitchFamily="34" charset="-120"/>
                <a:cs typeface="Calibri" pitchFamily="34" charset="0"/>
              </a:endParaRPr>
            </a:p>
            <a:p>
              <a:pPr algn="ctr">
                <a:defRPr/>
              </a:pPr>
              <a:r>
                <a:rPr lang="en-US" altLang="zh-TW" sz="1400" dirty="0">
                  <a:solidFill>
                    <a:srgbClr val="10253F"/>
                  </a:solidFill>
                  <a:latin typeface="Arial Unicode MS" pitchFamily="34" charset="-120"/>
                  <a:ea typeface="Arial Unicode MS" pitchFamily="34" charset="-120"/>
                  <a:cs typeface="Calibri" pitchFamily="34" charset="0"/>
                </a:rPr>
                <a:t>Advanced network distributed management technology</a:t>
              </a:r>
              <a:endParaRPr lang="zh-TW" altLang="en-US" sz="1400" dirty="0">
                <a:solidFill>
                  <a:srgbClr val="10253F"/>
                </a:solidFill>
                <a:latin typeface="Arial Unicode MS" pitchFamily="34" charset="-120"/>
                <a:ea typeface="Arial Unicode MS" pitchFamily="34" charset="-120"/>
                <a:cs typeface="Calibri" pitchFamily="34" charset="0"/>
              </a:endParaRPr>
            </a:p>
          </p:txBody>
        </p:sp>
        <p:pic>
          <p:nvPicPr>
            <p:cNvPr id="18488" name="Picture 6" descr="http://ches.communitymodeling.org/images/linux.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10262" y="2244350"/>
              <a:ext cx="393586" cy="471466"/>
            </a:xfrm>
            <a:prstGeom prst="rect">
              <a:avLst/>
            </a:prstGeom>
            <a:noFill/>
            <a:ln w="9525">
              <a:noFill/>
              <a:miter lim="800000"/>
              <a:headEnd/>
              <a:tailEnd/>
            </a:ln>
          </p:spPr>
        </p:pic>
      </p:grpSp>
      <p:grpSp>
        <p:nvGrpSpPr>
          <p:cNvPr id="3" name="群組 64"/>
          <p:cNvGrpSpPr>
            <a:grpSpLocks/>
          </p:cNvGrpSpPr>
          <p:nvPr/>
        </p:nvGrpSpPr>
        <p:grpSpPr bwMode="auto">
          <a:xfrm>
            <a:off x="539552" y="1340768"/>
            <a:ext cx="2362200" cy="4572000"/>
            <a:chOff x="5867400" y="1665312"/>
            <a:chExt cx="2361694" cy="4572000"/>
          </a:xfrm>
        </p:grpSpPr>
        <p:sp>
          <p:nvSpPr>
            <p:cNvPr id="48" name="圓角矩形 6"/>
            <p:cNvSpPr/>
            <p:nvPr/>
          </p:nvSpPr>
          <p:spPr>
            <a:xfrm>
              <a:off x="5867400" y="1665312"/>
              <a:ext cx="2361694" cy="457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zh-TW" sz="2800" dirty="0">
                  <a:solidFill>
                    <a:srgbClr val="10253F"/>
                  </a:solidFill>
                  <a:latin typeface="Arial Unicode MS" pitchFamily="34" charset="-120"/>
                  <a:ea typeface="Arial Unicode MS" pitchFamily="34" charset="-120"/>
                  <a:cs typeface="Arial" charset="0"/>
                </a:rPr>
                <a:t>Hardware</a:t>
              </a:r>
            </a:p>
            <a:p>
              <a:pPr algn="ctr">
                <a:defRPr/>
              </a:pPr>
              <a:endParaRPr lang="en-US" altLang="zh-TW" sz="1200" dirty="0">
                <a:solidFill>
                  <a:srgbClr val="10253F"/>
                </a:solidFill>
                <a:latin typeface="Arial Unicode MS" pitchFamily="34" charset="-120"/>
                <a:ea typeface="Arial Unicode MS" pitchFamily="34" charset="-120"/>
                <a:cs typeface="Arial" charset="0"/>
              </a:endParaRPr>
            </a:p>
            <a:p>
              <a:pPr algn="ctr">
                <a:defRPr/>
              </a:pPr>
              <a:r>
                <a:rPr lang="en-US" altLang="zh-TW" sz="1400" dirty="0">
                  <a:solidFill>
                    <a:srgbClr val="10253F"/>
                  </a:solidFill>
                  <a:latin typeface="Arial Unicode MS" pitchFamily="34" charset="-120"/>
                  <a:ea typeface="Arial Unicode MS" pitchFamily="34" charset="-120"/>
                  <a:cs typeface="Arial" charset="0"/>
                </a:rPr>
                <a:t>Top notch E/E and ME design engineer team</a:t>
              </a:r>
            </a:p>
            <a:p>
              <a:pPr algn="ctr">
                <a:defRPr/>
              </a:pPr>
              <a:endParaRPr lang="en-US" altLang="zh-TW" sz="1400" dirty="0">
                <a:solidFill>
                  <a:srgbClr val="10253F"/>
                </a:solidFill>
                <a:latin typeface="Arial Unicode MS" pitchFamily="34" charset="-120"/>
                <a:ea typeface="Arial Unicode MS" pitchFamily="34" charset="-120"/>
                <a:cs typeface="Arial" charset="0"/>
              </a:endParaRPr>
            </a:p>
            <a:p>
              <a:pPr algn="ctr">
                <a:defRPr/>
              </a:pPr>
              <a:r>
                <a:rPr lang="en-US" altLang="zh-TW" sz="1400" dirty="0">
                  <a:solidFill>
                    <a:srgbClr val="10253F"/>
                  </a:solidFill>
                  <a:latin typeface="Arial Unicode MS" pitchFamily="34" charset="-120"/>
                  <a:ea typeface="Arial Unicode MS" pitchFamily="34" charset="-120"/>
                  <a:cs typeface="Arial" charset="0"/>
                </a:rPr>
                <a:t>Partner with major chipset vendors</a:t>
              </a:r>
            </a:p>
            <a:p>
              <a:pPr algn="ctr">
                <a:defRPr/>
              </a:pPr>
              <a:endParaRPr lang="en-US" altLang="zh-TW" sz="1400" dirty="0">
                <a:solidFill>
                  <a:srgbClr val="10253F"/>
                </a:solidFill>
                <a:latin typeface="Arial Unicode MS" pitchFamily="34" charset="-120"/>
                <a:ea typeface="Arial Unicode MS" pitchFamily="34" charset="-120"/>
                <a:cs typeface="Arial" charset="0"/>
              </a:endParaRPr>
            </a:p>
            <a:p>
              <a:pPr algn="ctr">
                <a:defRPr/>
              </a:pPr>
              <a:endParaRPr lang="en-US" altLang="zh-TW" sz="1400" dirty="0">
                <a:solidFill>
                  <a:srgbClr val="10253F"/>
                </a:solidFill>
                <a:latin typeface="Arial Unicode MS" pitchFamily="34" charset="-120"/>
                <a:ea typeface="Arial Unicode MS" pitchFamily="34" charset="-120"/>
                <a:cs typeface="Arial" charset="0"/>
              </a:endParaRPr>
            </a:p>
            <a:p>
              <a:pPr algn="ctr">
                <a:defRPr/>
              </a:pPr>
              <a:r>
                <a:rPr lang="en-US" altLang="zh-TW" sz="1400" dirty="0">
                  <a:solidFill>
                    <a:srgbClr val="10253F"/>
                  </a:solidFill>
                  <a:latin typeface="Arial Unicode MS" pitchFamily="34" charset="-120"/>
                  <a:ea typeface="Arial Unicode MS" pitchFamily="34" charset="-120"/>
                  <a:cs typeface="Arial" charset="0"/>
                </a:rPr>
                <a:t>ID/ME/Thermal in house design &amp; simulation capability</a:t>
              </a:r>
            </a:p>
            <a:p>
              <a:pPr algn="ctr">
                <a:defRPr/>
              </a:pPr>
              <a:endParaRPr lang="en-US" altLang="zh-TW" sz="1400" dirty="0">
                <a:solidFill>
                  <a:srgbClr val="10253F"/>
                </a:solidFill>
                <a:latin typeface="Arial Unicode MS" pitchFamily="34" charset="-120"/>
                <a:ea typeface="Arial Unicode MS" pitchFamily="34" charset="-120"/>
                <a:cs typeface="Arial" charset="0"/>
              </a:endParaRPr>
            </a:p>
            <a:p>
              <a:pPr algn="ctr">
                <a:defRPr/>
              </a:pPr>
              <a:r>
                <a:rPr lang="en-US" altLang="zh-TW" sz="1400" dirty="0">
                  <a:solidFill>
                    <a:srgbClr val="10253F"/>
                  </a:solidFill>
                  <a:latin typeface="Arial Unicode MS" pitchFamily="34" charset="-120"/>
                  <a:ea typeface="Arial Unicode MS" pitchFamily="34" charset="-120"/>
                  <a:cs typeface="Arial" charset="0"/>
                </a:rPr>
                <a:t>Testing: Stress, reliability, performance, functional, compatibility, EMI...</a:t>
              </a:r>
            </a:p>
            <a:p>
              <a:pPr algn="ctr">
                <a:defRPr/>
              </a:pPr>
              <a:endParaRPr lang="en-US" altLang="zh-TW" sz="1400" dirty="0">
                <a:solidFill>
                  <a:srgbClr val="10253F"/>
                </a:solidFill>
                <a:latin typeface="Arial Unicode MS" pitchFamily="34" charset="-120"/>
                <a:ea typeface="Arial Unicode MS" pitchFamily="34" charset="-120"/>
                <a:cs typeface="Arial" charset="0"/>
              </a:endParaRPr>
            </a:p>
            <a:p>
              <a:pPr algn="ctr">
                <a:defRPr/>
              </a:pPr>
              <a:r>
                <a:rPr lang="en-US" altLang="zh-TW" sz="1400" dirty="0">
                  <a:solidFill>
                    <a:srgbClr val="10253F"/>
                  </a:solidFill>
                  <a:latin typeface="Arial Unicode MS" pitchFamily="34" charset="-120"/>
                  <a:ea typeface="Arial Unicode MS" pitchFamily="34" charset="-120"/>
                  <a:cs typeface="Arial" charset="0"/>
                </a:rPr>
                <a:t>Facility: SMT/DIP &amp; Assembly</a:t>
              </a:r>
              <a:endParaRPr lang="zh-TW" altLang="en-US" sz="1400" dirty="0">
                <a:solidFill>
                  <a:srgbClr val="10253F"/>
                </a:solidFill>
                <a:latin typeface="Arial Unicode MS" pitchFamily="34" charset="-120"/>
                <a:ea typeface="Arial Unicode MS" pitchFamily="34" charset="-120"/>
                <a:cs typeface="Verdana" pitchFamily="34" charset="0"/>
              </a:endParaRPr>
            </a:p>
          </p:txBody>
        </p:sp>
        <p:pic>
          <p:nvPicPr>
            <p:cNvPr id="18485" name="Picture 4" descr="http://pic.socgame.com.tw/jenova/2007_06/intel_logo_02.jpg"/>
            <p:cNvPicPr>
              <a:picLocks noChangeAspect="1" noChangeArrowheads="1"/>
            </p:cNvPicPr>
            <p:nvPr/>
          </p:nvPicPr>
          <p:blipFill>
            <a:blip r:embed="rId4" cstate="print"/>
            <a:srcRect/>
            <a:stretch>
              <a:fillRect/>
            </a:stretch>
          </p:blipFill>
          <p:spPr bwMode="auto">
            <a:xfrm>
              <a:off x="6488211" y="3538115"/>
              <a:ext cx="461532" cy="304800"/>
            </a:xfrm>
            <a:prstGeom prst="rect">
              <a:avLst/>
            </a:prstGeom>
            <a:noFill/>
            <a:ln w="9525">
              <a:noFill/>
              <a:miter lim="800000"/>
              <a:headEnd/>
              <a:tailEnd/>
            </a:ln>
          </p:spPr>
        </p:pic>
        <p:pic>
          <p:nvPicPr>
            <p:cNvPr id="18486" name="Picture 2" descr="D:\qnap\office\pic\other\marvell.jpg"/>
            <p:cNvPicPr>
              <a:picLocks noChangeAspect="1" noChangeArrowheads="1"/>
            </p:cNvPicPr>
            <p:nvPr/>
          </p:nvPicPr>
          <p:blipFill>
            <a:blip r:embed="rId5" cstate="print"/>
            <a:srcRect/>
            <a:stretch>
              <a:fillRect/>
            </a:stretch>
          </p:blipFill>
          <p:spPr bwMode="auto">
            <a:xfrm>
              <a:off x="7021736" y="3466107"/>
              <a:ext cx="775247" cy="523134"/>
            </a:xfrm>
            <a:prstGeom prst="rect">
              <a:avLst/>
            </a:prstGeom>
            <a:noFill/>
            <a:ln w="9525">
              <a:noFill/>
              <a:miter lim="800000"/>
              <a:headEnd/>
              <a:tailEnd/>
            </a:ln>
          </p:spPr>
        </p:pic>
      </p:grpSp>
      <p:sp>
        <p:nvSpPr>
          <p:cNvPr id="148" name="文字方塊 147"/>
          <p:cNvSpPr txBox="1"/>
          <p:nvPr/>
        </p:nvSpPr>
        <p:spPr bwMode="auto">
          <a:xfrm>
            <a:off x="6452312" y="5255917"/>
            <a:ext cx="1576072" cy="307777"/>
          </a:xfrm>
          <a:prstGeom prst="rect">
            <a:avLst/>
          </a:prstGeom>
          <a:noFill/>
        </p:spPr>
        <p:txBody>
          <a:bodyPr wrap="none">
            <a:spAutoFit/>
          </a:bodyPr>
          <a:lstStyle/>
          <a:p>
            <a:pPr algn="ctr">
              <a:defRPr/>
            </a:pPr>
            <a:r>
              <a:rPr lang="en-US" altLang="zh-TW" sz="1400" dirty="0">
                <a:solidFill>
                  <a:schemeClr val="tx2">
                    <a:lumMod val="50000"/>
                  </a:schemeClr>
                </a:solidFill>
                <a:latin typeface="Arial Unicode MS" pitchFamily="34" charset="-120"/>
                <a:ea typeface="Arial Unicode MS" pitchFamily="34" charset="-120"/>
                <a:cs typeface="Verdana" pitchFamily="34" charset="0"/>
              </a:rPr>
              <a:t>Long-term testing</a:t>
            </a:r>
          </a:p>
        </p:txBody>
      </p:sp>
      <p:pic>
        <p:nvPicPr>
          <p:cNvPr id="18440" name="圖片 9" descr="DSC04241.jpg"/>
          <p:cNvPicPr>
            <a:picLocks noChangeAspect="1"/>
          </p:cNvPicPr>
          <p:nvPr/>
        </p:nvPicPr>
        <p:blipFill>
          <a:blip r:embed="rId6" cstate="print"/>
          <a:srcRect t="31943" b="16231"/>
          <a:stretch>
            <a:fillRect/>
          </a:stretch>
        </p:blipFill>
        <p:spPr bwMode="auto">
          <a:xfrm>
            <a:off x="5797008" y="5589291"/>
            <a:ext cx="1458913" cy="1008063"/>
          </a:xfrm>
          <a:prstGeom prst="rect">
            <a:avLst/>
          </a:prstGeom>
          <a:noFill/>
          <a:ln w="9525">
            <a:noFill/>
            <a:miter lim="800000"/>
            <a:headEnd/>
            <a:tailEnd/>
          </a:ln>
        </p:spPr>
      </p:pic>
      <p:pic>
        <p:nvPicPr>
          <p:cNvPr id="18441" name="圖片 12" descr="DSC04244.jpg"/>
          <p:cNvPicPr>
            <a:picLocks noChangeAspect="1"/>
          </p:cNvPicPr>
          <p:nvPr/>
        </p:nvPicPr>
        <p:blipFill>
          <a:blip r:embed="rId7" cstate="print"/>
          <a:srcRect t="12367" b="36420"/>
          <a:stretch>
            <a:fillRect/>
          </a:stretch>
        </p:blipFill>
        <p:spPr bwMode="auto">
          <a:xfrm>
            <a:off x="7237164" y="5589291"/>
            <a:ext cx="1474787" cy="1008063"/>
          </a:xfrm>
          <a:prstGeom prst="rect">
            <a:avLst/>
          </a:prstGeom>
          <a:noFill/>
          <a:ln w="9525">
            <a:noFill/>
            <a:miter lim="800000"/>
            <a:headEnd/>
            <a:tailEnd/>
          </a:ln>
        </p:spPr>
      </p:pic>
      <p:pic>
        <p:nvPicPr>
          <p:cNvPr id="18442" name="圖片 45" descr="honeywell logo.jpg"/>
          <p:cNvPicPr>
            <a:picLocks noChangeAspect="1"/>
          </p:cNvPicPr>
          <p:nvPr/>
        </p:nvPicPr>
        <p:blipFill>
          <a:blip r:embed="rId8" cstate="print"/>
          <a:srcRect/>
          <a:stretch>
            <a:fillRect/>
          </a:stretch>
        </p:blipFill>
        <p:spPr bwMode="auto">
          <a:xfrm>
            <a:off x="7236448" y="3512842"/>
            <a:ext cx="649287" cy="123825"/>
          </a:xfrm>
          <a:prstGeom prst="rect">
            <a:avLst/>
          </a:prstGeom>
          <a:noFill/>
          <a:ln w="9525">
            <a:noFill/>
            <a:miter lim="800000"/>
            <a:headEnd/>
            <a:tailEnd/>
          </a:ln>
        </p:spPr>
      </p:pic>
      <p:pic>
        <p:nvPicPr>
          <p:cNvPr id="18443" name="圖片 46" descr="pelco.jpg"/>
          <p:cNvPicPr>
            <a:picLocks noChangeAspect="1"/>
          </p:cNvPicPr>
          <p:nvPr/>
        </p:nvPicPr>
        <p:blipFill>
          <a:blip r:embed="rId9" cstate="print"/>
          <a:srcRect/>
          <a:stretch>
            <a:fillRect/>
          </a:stretch>
        </p:blipFill>
        <p:spPr bwMode="auto">
          <a:xfrm>
            <a:off x="7299947" y="4293891"/>
            <a:ext cx="579437" cy="252413"/>
          </a:xfrm>
          <a:prstGeom prst="rect">
            <a:avLst/>
          </a:prstGeom>
          <a:noFill/>
          <a:ln w="9525">
            <a:noFill/>
            <a:miter lim="800000"/>
            <a:headEnd/>
            <a:tailEnd/>
          </a:ln>
        </p:spPr>
      </p:pic>
      <p:pic>
        <p:nvPicPr>
          <p:cNvPr id="18444" name="圖片 86" descr="question.PNG"/>
          <p:cNvPicPr>
            <a:picLocks noChangeAspect="1"/>
          </p:cNvPicPr>
          <p:nvPr/>
        </p:nvPicPr>
        <p:blipFill>
          <a:blip r:embed="rId10" cstate="print"/>
          <a:srcRect/>
          <a:stretch>
            <a:fillRect/>
          </a:stretch>
        </p:blipFill>
        <p:spPr bwMode="auto">
          <a:xfrm>
            <a:off x="5725149" y="4725692"/>
            <a:ext cx="771525" cy="276225"/>
          </a:xfrm>
          <a:prstGeom prst="rect">
            <a:avLst/>
          </a:prstGeom>
          <a:noFill/>
          <a:ln w="9525">
            <a:noFill/>
            <a:miter lim="800000"/>
            <a:headEnd/>
            <a:tailEnd/>
          </a:ln>
        </p:spPr>
      </p:pic>
      <p:pic>
        <p:nvPicPr>
          <p:cNvPr id="18445" name="圖片 87" descr="question.PNG"/>
          <p:cNvPicPr>
            <a:picLocks noChangeAspect="1"/>
          </p:cNvPicPr>
          <p:nvPr/>
        </p:nvPicPr>
        <p:blipFill>
          <a:blip r:embed="rId11" cstate="print"/>
          <a:srcRect/>
          <a:stretch>
            <a:fillRect/>
          </a:stretch>
        </p:blipFill>
        <p:spPr bwMode="auto">
          <a:xfrm>
            <a:off x="6444286" y="4725692"/>
            <a:ext cx="771525" cy="276225"/>
          </a:xfrm>
          <a:prstGeom prst="rect">
            <a:avLst/>
          </a:prstGeom>
          <a:noFill/>
          <a:ln w="9525">
            <a:noFill/>
            <a:miter lim="800000"/>
            <a:headEnd/>
            <a:tailEnd/>
          </a:ln>
        </p:spPr>
      </p:pic>
      <p:pic>
        <p:nvPicPr>
          <p:cNvPr id="18446" name="圖片 64" descr="question.PNG"/>
          <p:cNvPicPr>
            <a:picLocks noChangeAspect="1"/>
          </p:cNvPicPr>
          <p:nvPr/>
        </p:nvPicPr>
        <p:blipFill>
          <a:blip r:embed="rId12" cstate="print"/>
          <a:srcRect/>
          <a:stretch>
            <a:fillRect/>
          </a:stretch>
        </p:blipFill>
        <p:spPr bwMode="auto">
          <a:xfrm>
            <a:off x="7915899" y="2690516"/>
            <a:ext cx="744537" cy="252413"/>
          </a:xfrm>
          <a:prstGeom prst="rect">
            <a:avLst/>
          </a:prstGeom>
          <a:noFill/>
          <a:ln w="9525">
            <a:noFill/>
            <a:miter lim="800000"/>
            <a:headEnd/>
            <a:tailEnd/>
          </a:ln>
        </p:spPr>
      </p:pic>
      <p:pic>
        <p:nvPicPr>
          <p:cNvPr id="18447" name="圖片 65" descr="question.PNG"/>
          <p:cNvPicPr>
            <a:picLocks noChangeAspect="1"/>
          </p:cNvPicPr>
          <p:nvPr/>
        </p:nvPicPr>
        <p:blipFill>
          <a:blip r:embed="rId13" cstate="print"/>
          <a:srcRect/>
          <a:stretch>
            <a:fillRect/>
          </a:stretch>
        </p:blipFill>
        <p:spPr bwMode="auto">
          <a:xfrm>
            <a:off x="5663233" y="2417465"/>
            <a:ext cx="754063" cy="261939"/>
          </a:xfrm>
          <a:prstGeom prst="rect">
            <a:avLst/>
          </a:prstGeom>
          <a:noFill/>
          <a:ln w="9525">
            <a:noFill/>
            <a:miter lim="800000"/>
            <a:headEnd/>
            <a:tailEnd/>
          </a:ln>
        </p:spPr>
      </p:pic>
      <p:pic>
        <p:nvPicPr>
          <p:cNvPr id="18448" name="圖片 66" descr="question.PNG"/>
          <p:cNvPicPr>
            <a:picLocks noChangeAspect="1"/>
          </p:cNvPicPr>
          <p:nvPr/>
        </p:nvPicPr>
        <p:blipFill>
          <a:blip r:embed="rId14" cstate="print"/>
          <a:srcRect/>
          <a:stretch>
            <a:fillRect/>
          </a:stretch>
        </p:blipFill>
        <p:spPr bwMode="auto">
          <a:xfrm>
            <a:off x="6398245" y="2417465"/>
            <a:ext cx="754062" cy="261939"/>
          </a:xfrm>
          <a:prstGeom prst="rect">
            <a:avLst/>
          </a:prstGeom>
          <a:noFill/>
          <a:ln w="9525">
            <a:noFill/>
            <a:miter lim="800000"/>
            <a:headEnd/>
            <a:tailEnd/>
          </a:ln>
        </p:spPr>
      </p:pic>
      <p:pic>
        <p:nvPicPr>
          <p:cNvPr id="18449" name="圖片 67" descr="question.PNG"/>
          <p:cNvPicPr>
            <a:picLocks noChangeAspect="1"/>
          </p:cNvPicPr>
          <p:nvPr/>
        </p:nvPicPr>
        <p:blipFill>
          <a:blip r:embed="rId15" cstate="print"/>
          <a:srcRect/>
          <a:stretch>
            <a:fillRect/>
          </a:stretch>
        </p:blipFill>
        <p:spPr bwMode="auto">
          <a:xfrm>
            <a:off x="7869861" y="2417465"/>
            <a:ext cx="752475" cy="261939"/>
          </a:xfrm>
          <a:prstGeom prst="rect">
            <a:avLst/>
          </a:prstGeom>
          <a:noFill/>
          <a:ln w="9525">
            <a:noFill/>
            <a:miter lim="800000"/>
            <a:headEnd/>
            <a:tailEnd/>
          </a:ln>
        </p:spPr>
      </p:pic>
      <p:pic>
        <p:nvPicPr>
          <p:cNvPr id="18450" name="圖片 68" descr="question.PNG"/>
          <p:cNvPicPr>
            <a:picLocks noChangeAspect="1"/>
          </p:cNvPicPr>
          <p:nvPr/>
        </p:nvPicPr>
        <p:blipFill>
          <a:blip r:embed="rId16" cstate="print"/>
          <a:srcRect/>
          <a:stretch>
            <a:fillRect/>
          </a:stretch>
        </p:blipFill>
        <p:spPr bwMode="auto">
          <a:xfrm>
            <a:off x="5652120" y="2952454"/>
            <a:ext cx="754062" cy="260351"/>
          </a:xfrm>
          <a:prstGeom prst="rect">
            <a:avLst/>
          </a:prstGeom>
          <a:noFill/>
          <a:ln w="9525">
            <a:noFill/>
            <a:miter lim="800000"/>
            <a:headEnd/>
            <a:tailEnd/>
          </a:ln>
        </p:spPr>
      </p:pic>
      <p:pic>
        <p:nvPicPr>
          <p:cNvPr id="18451" name="圖片 70" descr="question.PNG"/>
          <p:cNvPicPr>
            <a:picLocks noChangeAspect="1"/>
          </p:cNvPicPr>
          <p:nvPr/>
        </p:nvPicPr>
        <p:blipFill>
          <a:blip r:embed="rId17" cstate="print"/>
          <a:srcRect/>
          <a:stretch>
            <a:fillRect/>
          </a:stretch>
        </p:blipFill>
        <p:spPr bwMode="auto">
          <a:xfrm>
            <a:off x="5652120" y="3212805"/>
            <a:ext cx="754062" cy="261937"/>
          </a:xfrm>
          <a:prstGeom prst="rect">
            <a:avLst/>
          </a:prstGeom>
          <a:noFill/>
          <a:ln w="9525">
            <a:noFill/>
            <a:miter lim="800000"/>
            <a:headEnd/>
            <a:tailEnd/>
          </a:ln>
        </p:spPr>
      </p:pic>
      <p:pic>
        <p:nvPicPr>
          <p:cNvPr id="18452" name="圖片 71" descr="question.PNG"/>
          <p:cNvPicPr>
            <a:picLocks noChangeAspect="1"/>
          </p:cNvPicPr>
          <p:nvPr/>
        </p:nvPicPr>
        <p:blipFill>
          <a:blip r:embed="rId18" cstate="print"/>
          <a:srcRect/>
          <a:stretch>
            <a:fillRect/>
          </a:stretch>
        </p:blipFill>
        <p:spPr bwMode="auto">
          <a:xfrm>
            <a:off x="6372845" y="3206454"/>
            <a:ext cx="876300" cy="303212"/>
          </a:xfrm>
          <a:prstGeom prst="rect">
            <a:avLst/>
          </a:prstGeom>
          <a:noFill/>
          <a:ln w="9525">
            <a:noFill/>
            <a:miter lim="800000"/>
            <a:headEnd/>
            <a:tailEnd/>
          </a:ln>
        </p:spPr>
      </p:pic>
      <p:pic>
        <p:nvPicPr>
          <p:cNvPr id="18453" name="圖片 72" descr="question.PNG"/>
          <p:cNvPicPr>
            <a:picLocks noChangeAspect="1"/>
          </p:cNvPicPr>
          <p:nvPr/>
        </p:nvPicPr>
        <p:blipFill>
          <a:blip r:embed="rId19" cstate="print"/>
          <a:srcRect/>
          <a:stretch>
            <a:fillRect/>
          </a:stretch>
        </p:blipFill>
        <p:spPr bwMode="auto">
          <a:xfrm>
            <a:off x="7107861" y="3206453"/>
            <a:ext cx="823913" cy="284163"/>
          </a:xfrm>
          <a:prstGeom prst="rect">
            <a:avLst/>
          </a:prstGeom>
          <a:noFill/>
          <a:ln w="9525">
            <a:noFill/>
            <a:miter lim="800000"/>
            <a:headEnd/>
            <a:tailEnd/>
          </a:ln>
        </p:spPr>
      </p:pic>
      <p:pic>
        <p:nvPicPr>
          <p:cNvPr id="18454" name="圖片 74" descr="question.PNG"/>
          <p:cNvPicPr>
            <a:picLocks noChangeAspect="1"/>
          </p:cNvPicPr>
          <p:nvPr/>
        </p:nvPicPr>
        <p:blipFill>
          <a:blip r:embed="rId20" cstate="print"/>
          <a:srcRect/>
          <a:stretch>
            <a:fillRect/>
          </a:stretch>
        </p:blipFill>
        <p:spPr bwMode="auto">
          <a:xfrm>
            <a:off x="7885736" y="3441403"/>
            <a:ext cx="752475" cy="260351"/>
          </a:xfrm>
          <a:prstGeom prst="rect">
            <a:avLst/>
          </a:prstGeom>
          <a:noFill/>
          <a:ln w="9525">
            <a:noFill/>
            <a:miter lim="800000"/>
            <a:headEnd/>
            <a:tailEnd/>
          </a:ln>
        </p:spPr>
      </p:pic>
      <p:pic>
        <p:nvPicPr>
          <p:cNvPr id="18455" name="圖片 75" descr="question.PNG"/>
          <p:cNvPicPr>
            <a:picLocks noChangeAspect="1"/>
          </p:cNvPicPr>
          <p:nvPr/>
        </p:nvPicPr>
        <p:blipFill>
          <a:blip r:embed="rId21" cstate="print"/>
          <a:srcRect/>
          <a:stretch>
            <a:fillRect/>
          </a:stretch>
        </p:blipFill>
        <p:spPr bwMode="auto">
          <a:xfrm>
            <a:off x="5652120" y="3428705"/>
            <a:ext cx="762000" cy="268287"/>
          </a:xfrm>
          <a:prstGeom prst="rect">
            <a:avLst/>
          </a:prstGeom>
          <a:noFill/>
          <a:ln w="9525">
            <a:noFill/>
            <a:miter lim="800000"/>
            <a:headEnd/>
            <a:tailEnd/>
          </a:ln>
        </p:spPr>
      </p:pic>
      <p:pic>
        <p:nvPicPr>
          <p:cNvPr id="18456" name="圖片 77" descr="question.PNG"/>
          <p:cNvPicPr>
            <a:picLocks noChangeAspect="1"/>
          </p:cNvPicPr>
          <p:nvPr/>
        </p:nvPicPr>
        <p:blipFill>
          <a:blip r:embed="rId22" cstate="print"/>
          <a:srcRect/>
          <a:stretch>
            <a:fillRect/>
          </a:stretch>
        </p:blipFill>
        <p:spPr bwMode="auto">
          <a:xfrm>
            <a:off x="7915895" y="2963564"/>
            <a:ext cx="762000" cy="268288"/>
          </a:xfrm>
          <a:prstGeom prst="rect">
            <a:avLst/>
          </a:prstGeom>
          <a:noFill/>
          <a:ln w="9525">
            <a:noFill/>
            <a:miter lim="800000"/>
            <a:headEnd/>
            <a:tailEnd/>
          </a:ln>
        </p:spPr>
      </p:pic>
      <p:pic>
        <p:nvPicPr>
          <p:cNvPr id="18457" name="圖片 78" descr="question.PNG"/>
          <p:cNvPicPr>
            <a:picLocks noChangeAspect="1"/>
          </p:cNvPicPr>
          <p:nvPr/>
        </p:nvPicPr>
        <p:blipFill>
          <a:blip r:embed="rId23" cstate="print"/>
          <a:srcRect/>
          <a:stretch>
            <a:fillRect/>
          </a:stretch>
        </p:blipFill>
        <p:spPr bwMode="auto">
          <a:xfrm>
            <a:off x="7020547" y="3644605"/>
            <a:ext cx="1120775" cy="395287"/>
          </a:xfrm>
          <a:prstGeom prst="rect">
            <a:avLst/>
          </a:prstGeom>
          <a:noFill/>
          <a:ln w="9525">
            <a:noFill/>
            <a:miter lim="800000"/>
            <a:headEnd/>
            <a:tailEnd/>
          </a:ln>
        </p:spPr>
      </p:pic>
      <p:pic>
        <p:nvPicPr>
          <p:cNvPr id="18458" name="圖片 79" descr="question.PNG"/>
          <p:cNvPicPr>
            <a:picLocks noChangeAspect="1"/>
          </p:cNvPicPr>
          <p:nvPr/>
        </p:nvPicPr>
        <p:blipFill>
          <a:blip r:embed="rId24" cstate="print"/>
          <a:srcRect/>
          <a:stretch>
            <a:fillRect/>
          </a:stretch>
        </p:blipFill>
        <p:spPr bwMode="auto">
          <a:xfrm>
            <a:off x="5725145" y="4004965"/>
            <a:ext cx="762000" cy="269875"/>
          </a:xfrm>
          <a:prstGeom prst="rect">
            <a:avLst/>
          </a:prstGeom>
          <a:noFill/>
          <a:ln w="9525">
            <a:noFill/>
            <a:miter lim="800000"/>
            <a:headEnd/>
            <a:tailEnd/>
          </a:ln>
        </p:spPr>
      </p:pic>
      <p:pic>
        <p:nvPicPr>
          <p:cNvPr id="18459" name="圖片 81" descr="question.PNG"/>
          <p:cNvPicPr>
            <a:picLocks noChangeAspect="1"/>
          </p:cNvPicPr>
          <p:nvPr/>
        </p:nvPicPr>
        <p:blipFill>
          <a:blip r:embed="rId25" cstate="print"/>
          <a:srcRect/>
          <a:stretch>
            <a:fillRect/>
          </a:stretch>
        </p:blipFill>
        <p:spPr bwMode="auto">
          <a:xfrm>
            <a:off x="5725145" y="4220864"/>
            <a:ext cx="762000" cy="268288"/>
          </a:xfrm>
          <a:prstGeom prst="rect">
            <a:avLst/>
          </a:prstGeom>
          <a:noFill/>
          <a:ln w="9525">
            <a:noFill/>
            <a:miter lim="800000"/>
            <a:headEnd/>
            <a:tailEnd/>
          </a:ln>
        </p:spPr>
      </p:pic>
      <p:pic>
        <p:nvPicPr>
          <p:cNvPr id="18460" name="圖片 83" descr="question.PNG"/>
          <p:cNvPicPr>
            <a:picLocks noChangeAspect="1"/>
          </p:cNvPicPr>
          <p:nvPr/>
        </p:nvPicPr>
        <p:blipFill>
          <a:blip r:embed="rId26" cstate="print"/>
          <a:srcRect/>
          <a:stretch>
            <a:fillRect/>
          </a:stretch>
        </p:blipFill>
        <p:spPr bwMode="auto">
          <a:xfrm>
            <a:off x="6469682" y="4220864"/>
            <a:ext cx="762000" cy="268288"/>
          </a:xfrm>
          <a:prstGeom prst="rect">
            <a:avLst/>
          </a:prstGeom>
          <a:noFill/>
          <a:ln w="9525">
            <a:noFill/>
            <a:miter lim="800000"/>
            <a:headEnd/>
            <a:tailEnd/>
          </a:ln>
        </p:spPr>
      </p:pic>
      <p:pic>
        <p:nvPicPr>
          <p:cNvPr id="18461" name="圖片 84" descr="question.PNG"/>
          <p:cNvPicPr>
            <a:picLocks noChangeAspect="1"/>
          </p:cNvPicPr>
          <p:nvPr/>
        </p:nvPicPr>
        <p:blipFill>
          <a:blip r:embed="rId27" cstate="print"/>
          <a:srcRect/>
          <a:stretch>
            <a:fillRect/>
          </a:stretch>
        </p:blipFill>
        <p:spPr bwMode="auto">
          <a:xfrm>
            <a:off x="5677520" y="4509789"/>
            <a:ext cx="762000" cy="268288"/>
          </a:xfrm>
          <a:prstGeom prst="rect">
            <a:avLst/>
          </a:prstGeom>
          <a:noFill/>
          <a:ln w="9525">
            <a:noFill/>
            <a:miter lim="800000"/>
            <a:headEnd/>
            <a:tailEnd/>
          </a:ln>
        </p:spPr>
      </p:pic>
      <p:pic>
        <p:nvPicPr>
          <p:cNvPr id="18462" name="圖片 85" descr="question.PNG"/>
          <p:cNvPicPr>
            <a:picLocks noChangeAspect="1"/>
          </p:cNvPicPr>
          <p:nvPr/>
        </p:nvPicPr>
        <p:blipFill>
          <a:blip r:embed="rId28" cstate="print"/>
          <a:srcRect/>
          <a:stretch>
            <a:fillRect/>
          </a:stretch>
        </p:blipFill>
        <p:spPr bwMode="auto">
          <a:xfrm>
            <a:off x="7184851" y="4509792"/>
            <a:ext cx="771525" cy="276225"/>
          </a:xfrm>
          <a:prstGeom prst="rect">
            <a:avLst/>
          </a:prstGeom>
          <a:noFill/>
          <a:ln w="9525">
            <a:noFill/>
            <a:miter lim="800000"/>
            <a:headEnd/>
            <a:tailEnd/>
          </a:ln>
        </p:spPr>
      </p:pic>
      <p:pic>
        <p:nvPicPr>
          <p:cNvPr id="18463" name="圖片 89" descr="question.PNG"/>
          <p:cNvPicPr>
            <a:picLocks noChangeAspect="1"/>
          </p:cNvPicPr>
          <p:nvPr/>
        </p:nvPicPr>
        <p:blipFill>
          <a:blip r:embed="rId29" cstate="print"/>
          <a:srcRect/>
          <a:stretch>
            <a:fillRect/>
          </a:stretch>
        </p:blipFill>
        <p:spPr bwMode="auto">
          <a:xfrm>
            <a:off x="7185649" y="4725692"/>
            <a:ext cx="771525" cy="276225"/>
          </a:xfrm>
          <a:prstGeom prst="rect">
            <a:avLst/>
          </a:prstGeom>
          <a:noFill/>
          <a:ln w="9525">
            <a:noFill/>
            <a:miter lim="800000"/>
            <a:headEnd/>
            <a:tailEnd/>
          </a:ln>
        </p:spPr>
      </p:pic>
      <p:pic>
        <p:nvPicPr>
          <p:cNvPr id="18464" name="圖片 90" descr="question.PNG"/>
          <p:cNvPicPr>
            <a:picLocks noChangeAspect="1"/>
          </p:cNvPicPr>
          <p:nvPr/>
        </p:nvPicPr>
        <p:blipFill>
          <a:blip r:embed="rId30" cstate="print"/>
          <a:srcRect/>
          <a:stretch>
            <a:fillRect/>
          </a:stretch>
        </p:blipFill>
        <p:spPr bwMode="auto">
          <a:xfrm>
            <a:off x="7957174" y="4725692"/>
            <a:ext cx="771525" cy="276225"/>
          </a:xfrm>
          <a:prstGeom prst="rect">
            <a:avLst/>
          </a:prstGeom>
          <a:noFill/>
          <a:ln w="9525">
            <a:noFill/>
            <a:miter lim="800000"/>
            <a:headEnd/>
            <a:tailEnd/>
          </a:ln>
        </p:spPr>
      </p:pic>
      <p:pic>
        <p:nvPicPr>
          <p:cNvPr id="18465" name="圖片 92" descr="question.PNG"/>
          <p:cNvPicPr>
            <a:picLocks noChangeAspect="1"/>
          </p:cNvPicPr>
          <p:nvPr/>
        </p:nvPicPr>
        <p:blipFill>
          <a:blip r:embed="rId31" cstate="print"/>
          <a:srcRect/>
          <a:stretch>
            <a:fillRect/>
          </a:stretch>
        </p:blipFill>
        <p:spPr bwMode="auto">
          <a:xfrm>
            <a:off x="7142782" y="3933530"/>
            <a:ext cx="914400" cy="327025"/>
          </a:xfrm>
          <a:prstGeom prst="rect">
            <a:avLst/>
          </a:prstGeom>
          <a:noFill/>
          <a:ln w="9525">
            <a:noFill/>
            <a:miter lim="800000"/>
            <a:headEnd/>
            <a:tailEnd/>
          </a:ln>
        </p:spPr>
      </p:pic>
      <p:pic>
        <p:nvPicPr>
          <p:cNvPr id="18466" name="圖片 93" descr="question.PNG"/>
          <p:cNvPicPr>
            <a:picLocks noChangeAspect="1"/>
          </p:cNvPicPr>
          <p:nvPr/>
        </p:nvPicPr>
        <p:blipFill>
          <a:blip r:embed="rId32" cstate="print"/>
          <a:srcRect/>
          <a:stretch>
            <a:fillRect/>
          </a:stretch>
        </p:blipFill>
        <p:spPr bwMode="auto">
          <a:xfrm>
            <a:off x="7957174" y="4004965"/>
            <a:ext cx="700087" cy="207963"/>
          </a:xfrm>
          <a:prstGeom prst="rect">
            <a:avLst/>
          </a:prstGeom>
          <a:noFill/>
          <a:ln w="9525">
            <a:noFill/>
            <a:miter lim="800000"/>
            <a:headEnd/>
            <a:tailEnd/>
          </a:ln>
        </p:spPr>
      </p:pic>
      <p:pic>
        <p:nvPicPr>
          <p:cNvPr id="18467" name="圖片 33" descr="100274708_logo.jpg"/>
          <p:cNvPicPr>
            <a:picLocks noChangeAspect="1"/>
          </p:cNvPicPr>
          <p:nvPr/>
        </p:nvPicPr>
        <p:blipFill>
          <a:blip r:embed="rId33" cstate="print"/>
          <a:srcRect/>
          <a:stretch>
            <a:fillRect/>
          </a:stretch>
        </p:blipFill>
        <p:spPr bwMode="auto">
          <a:xfrm>
            <a:off x="5677524" y="2758777"/>
            <a:ext cx="657225" cy="112712"/>
          </a:xfrm>
          <a:prstGeom prst="rect">
            <a:avLst/>
          </a:prstGeom>
          <a:noFill/>
          <a:ln w="9525">
            <a:noFill/>
            <a:miter lim="800000"/>
            <a:headEnd/>
            <a:tailEnd/>
          </a:ln>
        </p:spPr>
      </p:pic>
      <p:pic>
        <p:nvPicPr>
          <p:cNvPr id="18468" name="圖片 34" descr="hikvision.jpg"/>
          <p:cNvPicPr>
            <a:picLocks noChangeAspect="1"/>
          </p:cNvPicPr>
          <p:nvPr/>
        </p:nvPicPr>
        <p:blipFill>
          <a:blip r:embed="rId34" cstate="print"/>
          <a:srcRect b="-14537"/>
          <a:stretch>
            <a:fillRect/>
          </a:stretch>
        </p:blipFill>
        <p:spPr bwMode="auto">
          <a:xfrm>
            <a:off x="6444286" y="3501729"/>
            <a:ext cx="657225" cy="103187"/>
          </a:xfrm>
          <a:prstGeom prst="rect">
            <a:avLst/>
          </a:prstGeom>
          <a:noFill/>
          <a:ln w="9525">
            <a:noFill/>
            <a:miter lim="800000"/>
            <a:headEnd/>
            <a:tailEnd/>
          </a:ln>
        </p:spPr>
      </p:pic>
      <p:pic>
        <p:nvPicPr>
          <p:cNvPr id="18469" name="圖片 36" descr="a-mtk.jpg"/>
          <p:cNvPicPr>
            <a:picLocks noChangeAspect="1"/>
          </p:cNvPicPr>
          <p:nvPr/>
        </p:nvPicPr>
        <p:blipFill>
          <a:blip r:embed="rId35" cstate="print"/>
          <a:srcRect/>
          <a:stretch>
            <a:fillRect/>
          </a:stretch>
        </p:blipFill>
        <p:spPr bwMode="auto">
          <a:xfrm>
            <a:off x="7187236" y="2457154"/>
            <a:ext cx="657225" cy="139700"/>
          </a:xfrm>
          <a:prstGeom prst="rect">
            <a:avLst/>
          </a:prstGeom>
          <a:noFill/>
          <a:ln w="9525">
            <a:noFill/>
            <a:miter lim="800000"/>
            <a:headEnd/>
            <a:tailEnd/>
          </a:ln>
        </p:spPr>
      </p:pic>
      <p:pic>
        <p:nvPicPr>
          <p:cNvPr id="18470" name="Picture 36" descr="D:\qnap\office\pic\logo\CNB-01.png"/>
          <p:cNvPicPr>
            <a:picLocks noChangeAspect="1" noChangeArrowheads="1"/>
          </p:cNvPicPr>
          <p:nvPr/>
        </p:nvPicPr>
        <p:blipFill>
          <a:blip r:embed="rId36" cstate="print"/>
          <a:srcRect/>
          <a:stretch>
            <a:fillRect/>
          </a:stretch>
        </p:blipFill>
        <p:spPr bwMode="auto">
          <a:xfrm>
            <a:off x="6469682" y="3004842"/>
            <a:ext cx="628650" cy="163513"/>
          </a:xfrm>
          <a:prstGeom prst="rect">
            <a:avLst/>
          </a:prstGeom>
          <a:noFill/>
          <a:ln w="9525">
            <a:noFill/>
            <a:miter lim="800000"/>
            <a:headEnd/>
            <a:tailEnd/>
          </a:ln>
        </p:spPr>
      </p:pic>
      <p:pic>
        <p:nvPicPr>
          <p:cNvPr id="18471" name="圖片 93" descr="DIGITUS_R__Professional_Web_01.jpg"/>
          <p:cNvPicPr>
            <a:picLocks noChangeAspect="1"/>
          </p:cNvPicPr>
          <p:nvPr/>
        </p:nvPicPr>
        <p:blipFill>
          <a:blip r:embed="rId37" cstate="print"/>
          <a:srcRect/>
          <a:stretch>
            <a:fillRect/>
          </a:stretch>
        </p:blipFill>
        <p:spPr bwMode="auto">
          <a:xfrm>
            <a:off x="7198345" y="2968330"/>
            <a:ext cx="658812" cy="250825"/>
          </a:xfrm>
          <a:prstGeom prst="rect">
            <a:avLst/>
          </a:prstGeom>
          <a:noFill/>
          <a:ln w="9525">
            <a:noFill/>
            <a:miter lim="800000"/>
            <a:headEnd/>
            <a:tailEnd/>
          </a:ln>
        </p:spPr>
      </p:pic>
      <p:pic>
        <p:nvPicPr>
          <p:cNvPr id="18472" name="Picture 2" descr="D:\qnap\office\pic\logo\shany.jpg"/>
          <p:cNvPicPr>
            <a:picLocks noChangeAspect="1" noChangeArrowheads="1"/>
          </p:cNvPicPr>
          <p:nvPr/>
        </p:nvPicPr>
        <p:blipFill>
          <a:blip r:embed="rId38" cstate="print"/>
          <a:srcRect r="71265" b="19048"/>
          <a:stretch>
            <a:fillRect/>
          </a:stretch>
        </p:blipFill>
        <p:spPr bwMode="auto">
          <a:xfrm>
            <a:off x="6444282" y="4509792"/>
            <a:ext cx="723900" cy="250825"/>
          </a:xfrm>
          <a:prstGeom prst="rect">
            <a:avLst/>
          </a:prstGeom>
          <a:noFill/>
          <a:ln w="9525">
            <a:noFill/>
            <a:miter lim="800000"/>
            <a:headEnd/>
            <a:tailEnd/>
          </a:ln>
        </p:spPr>
      </p:pic>
      <p:pic>
        <p:nvPicPr>
          <p:cNvPr id="18473" name="Picture 3" descr="D:\qnap\office\pic\logo\IPX_Logo.JPG"/>
          <p:cNvPicPr>
            <a:picLocks noChangeAspect="1" noChangeArrowheads="1"/>
          </p:cNvPicPr>
          <p:nvPr/>
        </p:nvPicPr>
        <p:blipFill>
          <a:blip r:embed="rId39" cstate="print"/>
          <a:srcRect/>
          <a:stretch>
            <a:fillRect/>
          </a:stretch>
        </p:blipFill>
        <p:spPr bwMode="auto">
          <a:xfrm>
            <a:off x="5869607" y="3717626"/>
            <a:ext cx="300038" cy="247651"/>
          </a:xfrm>
          <a:prstGeom prst="rect">
            <a:avLst/>
          </a:prstGeom>
          <a:noFill/>
          <a:ln w="9525">
            <a:noFill/>
            <a:miter lim="800000"/>
            <a:headEnd/>
            <a:tailEnd/>
          </a:ln>
        </p:spPr>
      </p:pic>
      <p:pic>
        <p:nvPicPr>
          <p:cNvPr id="18474" name="Picture 4" descr="D:\qnap\office\pic\logo\brickcom.jpg"/>
          <p:cNvPicPr>
            <a:picLocks noChangeAspect="1" noChangeArrowheads="1"/>
          </p:cNvPicPr>
          <p:nvPr/>
        </p:nvPicPr>
        <p:blipFill>
          <a:blip r:embed="rId40" cstate="print"/>
          <a:srcRect/>
          <a:stretch>
            <a:fillRect/>
          </a:stretch>
        </p:blipFill>
        <p:spPr bwMode="auto">
          <a:xfrm>
            <a:off x="7165011" y="2693691"/>
            <a:ext cx="746125" cy="206375"/>
          </a:xfrm>
          <a:prstGeom prst="rect">
            <a:avLst/>
          </a:prstGeom>
          <a:noFill/>
          <a:ln w="9525">
            <a:noFill/>
            <a:miter lim="800000"/>
            <a:headEnd/>
            <a:tailEnd/>
          </a:ln>
        </p:spPr>
      </p:pic>
      <p:pic>
        <p:nvPicPr>
          <p:cNvPr id="18475" name="圖片 76" descr="question.PNG"/>
          <p:cNvPicPr>
            <a:picLocks noChangeAspect="1"/>
          </p:cNvPicPr>
          <p:nvPr/>
        </p:nvPicPr>
        <p:blipFill>
          <a:blip r:embed="rId41" cstate="print"/>
          <a:srcRect/>
          <a:stretch>
            <a:fillRect/>
          </a:stretch>
        </p:blipFill>
        <p:spPr bwMode="auto">
          <a:xfrm>
            <a:off x="6403007" y="3692230"/>
            <a:ext cx="762000" cy="268287"/>
          </a:xfrm>
          <a:prstGeom prst="rect">
            <a:avLst/>
          </a:prstGeom>
          <a:noFill/>
          <a:ln w="9525">
            <a:noFill/>
            <a:miter lim="800000"/>
            <a:headEnd/>
            <a:tailEnd/>
          </a:ln>
        </p:spPr>
      </p:pic>
      <p:pic>
        <p:nvPicPr>
          <p:cNvPr id="18476" name="圖片 194" descr="question.PNG"/>
          <p:cNvPicPr>
            <a:picLocks noChangeAspect="1"/>
          </p:cNvPicPr>
          <p:nvPr/>
        </p:nvPicPr>
        <p:blipFill>
          <a:blip r:embed="rId42" cstate="print"/>
          <a:srcRect/>
          <a:stretch>
            <a:fillRect/>
          </a:stretch>
        </p:blipFill>
        <p:spPr bwMode="auto">
          <a:xfrm>
            <a:off x="6455395" y="4004965"/>
            <a:ext cx="762000" cy="269875"/>
          </a:xfrm>
          <a:prstGeom prst="rect">
            <a:avLst/>
          </a:prstGeom>
          <a:noFill/>
          <a:ln w="9525">
            <a:noFill/>
            <a:miter lim="800000"/>
            <a:headEnd/>
            <a:tailEnd/>
          </a:ln>
        </p:spPr>
      </p:pic>
      <p:pic>
        <p:nvPicPr>
          <p:cNvPr id="18479" name="圖片 55" descr="LG.jpg"/>
          <p:cNvPicPr>
            <a:picLocks noChangeAspect="1"/>
          </p:cNvPicPr>
          <p:nvPr/>
        </p:nvPicPr>
        <p:blipFill>
          <a:blip r:embed="rId43" cstate="print"/>
          <a:srcRect/>
          <a:stretch>
            <a:fillRect/>
          </a:stretch>
        </p:blipFill>
        <p:spPr bwMode="auto">
          <a:xfrm>
            <a:off x="7887324" y="3771604"/>
            <a:ext cx="790575" cy="161925"/>
          </a:xfrm>
          <a:prstGeom prst="rect">
            <a:avLst/>
          </a:prstGeom>
          <a:noFill/>
          <a:ln w="9525">
            <a:noFill/>
            <a:miter lim="800000"/>
            <a:headEnd/>
            <a:tailEnd/>
          </a:ln>
        </p:spPr>
      </p:pic>
      <p:pic>
        <p:nvPicPr>
          <p:cNvPr id="18480" name="圖片 56" descr="bosch.png"/>
          <p:cNvPicPr>
            <a:picLocks noChangeAspect="1"/>
          </p:cNvPicPr>
          <p:nvPr/>
        </p:nvPicPr>
        <p:blipFill>
          <a:blip r:embed="rId44" cstate="print"/>
          <a:srcRect/>
          <a:stretch>
            <a:fillRect/>
          </a:stretch>
        </p:blipFill>
        <p:spPr bwMode="auto">
          <a:xfrm>
            <a:off x="6447457" y="2709566"/>
            <a:ext cx="646113" cy="249239"/>
          </a:xfrm>
          <a:prstGeom prst="rect">
            <a:avLst/>
          </a:prstGeom>
          <a:noFill/>
          <a:ln w="9525">
            <a:noFill/>
            <a:miter lim="800000"/>
            <a:headEnd/>
            <a:tailEnd/>
          </a:ln>
        </p:spPr>
      </p:pic>
      <p:pic>
        <p:nvPicPr>
          <p:cNvPr id="18481" name="圖片 57" descr="Everfocus_IT.png"/>
          <p:cNvPicPr>
            <a:picLocks noChangeAspect="1"/>
          </p:cNvPicPr>
          <p:nvPr/>
        </p:nvPicPr>
        <p:blipFill>
          <a:blip r:embed="rId45" cstate="print"/>
          <a:srcRect/>
          <a:stretch>
            <a:fillRect/>
          </a:stretch>
        </p:blipFill>
        <p:spPr bwMode="auto">
          <a:xfrm>
            <a:off x="7885732" y="3285829"/>
            <a:ext cx="742950" cy="142875"/>
          </a:xfrm>
          <a:prstGeom prst="rect">
            <a:avLst/>
          </a:prstGeom>
          <a:noFill/>
          <a:ln w="9525">
            <a:noFill/>
            <a:miter lim="800000"/>
            <a:headEnd/>
            <a:tailEnd/>
          </a:ln>
        </p:spPr>
      </p:pic>
      <p:pic>
        <p:nvPicPr>
          <p:cNvPr id="18482" name="圖片 59" descr="ONVIF.png"/>
          <p:cNvPicPr>
            <a:picLocks noChangeAspect="1"/>
          </p:cNvPicPr>
          <p:nvPr/>
        </p:nvPicPr>
        <p:blipFill>
          <a:blip r:embed="rId46" cstate="print"/>
          <a:srcRect/>
          <a:stretch>
            <a:fillRect/>
          </a:stretch>
        </p:blipFill>
        <p:spPr bwMode="auto">
          <a:xfrm>
            <a:off x="5991849" y="5013028"/>
            <a:ext cx="1233487" cy="288925"/>
          </a:xfrm>
          <a:prstGeom prst="rect">
            <a:avLst/>
          </a:prstGeom>
          <a:noFill/>
          <a:ln w="9525">
            <a:noFill/>
            <a:miter lim="800000"/>
            <a:headEnd/>
            <a:tailEnd/>
          </a:ln>
        </p:spPr>
      </p:pic>
      <p:pic>
        <p:nvPicPr>
          <p:cNvPr id="18483" name="圖片 60" descr="samsung_IT.png"/>
          <p:cNvPicPr>
            <a:picLocks noChangeAspect="1"/>
          </p:cNvPicPr>
          <p:nvPr/>
        </p:nvPicPr>
        <p:blipFill>
          <a:blip r:embed="rId47" cstate="print"/>
          <a:srcRect/>
          <a:stretch>
            <a:fillRect/>
          </a:stretch>
        </p:blipFill>
        <p:spPr bwMode="auto">
          <a:xfrm>
            <a:off x="7957170" y="4220866"/>
            <a:ext cx="609600" cy="280988"/>
          </a:xfrm>
          <a:prstGeom prst="rect">
            <a:avLst/>
          </a:prstGeom>
          <a:noFill/>
          <a:ln w="9525">
            <a:noFill/>
            <a:miter lim="800000"/>
            <a:headEnd/>
            <a:tailEnd/>
          </a:ln>
        </p:spPr>
      </p:pic>
      <p:pic>
        <p:nvPicPr>
          <p:cNvPr id="56" name="圖片 55" descr="StarDot.jpg"/>
          <p:cNvPicPr>
            <a:picLocks noChangeAspect="1"/>
          </p:cNvPicPr>
          <p:nvPr/>
        </p:nvPicPr>
        <p:blipFill>
          <a:blip r:embed="rId48" cstate="print"/>
          <a:stretch>
            <a:fillRect/>
          </a:stretch>
        </p:blipFill>
        <p:spPr>
          <a:xfrm>
            <a:off x="8028384" y="4536000"/>
            <a:ext cx="576064" cy="229250"/>
          </a:xfrm>
          <a:prstGeom prst="rect">
            <a:avLst/>
          </a:prstGeom>
        </p:spPr>
      </p:pic>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New Remote Monitoring Interface</a:t>
            </a:r>
          </a:p>
        </p:txBody>
      </p:sp>
      <p:sp>
        <p:nvSpPr>
          <p:cNvPr id="3" name="內容版面配置區 2"/>
          <p:cNvSpPr>
            <a:spLocks noGrp="1"/>
          </p:cNvSpPr>
          <p:nvPr>
            <p:ph idx="4294967295"/>
          </p:nvPr>
        </p:nvSpPr>
        <p:spPr>
          <a:xfrm>
            <a:off x="0" y="1341440"/>
            <a:ext cx="8229600" cy="4784725"/>
          </a:xfrm>
        </p:spPr>
        <p:txBody>
          <a:bodyPr/>
          <a:lstStyle/>
          <a:p>
            <a:endParaRPr lang="en-US" altLang="zh-TW" dirty="0" smtClean="0"/>
          </a:p>
          <a:p>
            <a:endParaRPr lang="en-US" altLang="zh-TW" dirty="0" smtClean="0"/>
          </a:p>
          <a:p>
            <a:endParaRPr lang="en-US" altLang="zh-TW" dirty="0" smtClean="0"/>
          </a:p>
        </p:txBody>
      </p:sp>
      <p:pic>
        <p:nvPicPr>
          <p:cNvPr id="12" name="圖片 11" descr="64ch.png"/>
          <p:cNvPicPr>
            <a:picLocks noChangeAspect="1"/>
          </p:cNvPicPr>
          <p:nvPr/>
        </p:nvPicPr>
        <p:blipFill>
          <a:blip r:embed="rId3" cstate="print"/>
          <a:srcRect l="15810" t="4851" r="16128" b="43700"/>
          <a:stretch>
            <a:fillRect/>
          </a:stretch>
        </p:blipFill>
        <p:spPr>
          <a:xfrm>
            <a:off x="611560" y="1124744"/>
            <a:ext cx="7992888" cy="4532787"/>
          </a:xfrm>
          <a:prstGeom prst="rect">
            <a:avLst/>
          </a:prstGeom>
        </p:spPr>
      </p:pic>
      <p:sp>
        <p:nvSpPr>
          <p:cNvPr id="13" name="矩形 12"/>
          <p:cNvSpPr/>
          <p:nvPr/>
        </p:nvSpPr>
        <p:spPr>
          <a:xfrm>
            <a:off x="1115616" y="6444044"/>
            <a:ext cx="3121367" cy="369332"/>
          </a:xfrm>
          <a:prstGeom prst="rect">
            <a:avLst/>
          </a:prstGeom>
        </p:spPr>
        <p:txBody>
          <a:bodyPr wrap="none">
            <a:spAutoFit/>
          </a:bodyPr>
          <a:lstStyle/>
          <a:p>
            <a:pPr>
              <a:buFont typeface="Arial" pitchFamily="34" charset="0"/>
              <a:buChar char="•"/>
            </a:pPr>
            <a:r>
              <a:rPr lang="en-US" altLang="zh-TW" dirty="0" smtClean="0"/>
              <a:t> Max 64-channel display mode</a:t>
            </a:r>
            <a:endParaRPr lang="zh-TW" altLang="en-US" dirty="0"/>
          </a:p>
        </p:txBody>
      </p:sp>
      <p:sp>
        <p:nvSpPr>
          <p:cNvPr id="15" name="矩形 14"/>
          <p:cNvSpPr/>
          <p:nvPr/>
        </p:nvSpPr>
        <p:spPr>
          <a:xfrm>
            <a:off x="611560" y="1556792"/>
            <a:ext cx="1656184" cy="30963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p:cNvSpPr txBox="1"/>
          <p:nvPr/>
        </p:nvSpPr>
        <p:spPr>
          <a:xfrm>
            <a:off x="1115616" y="5613047"/>
            <a:ext cx="6768752" cy="369332"/>
          </a:xfrm>
          <a:prstGeom prst="rect">
            <a:avLst/>
          </a:prstGeom>
          <a:noFill/>
        </p:spPr>
        <p:txBody>
          <a:bodyPr wrap="square" rtlCol="0">
            <a:spAutoFit/>
          </a:bodyPr>
          <a:lstStyle/>
          <a:p>
            <a:pPr>
              <a:buFont typeface="Arial" pitchFamily="34" charset="0"/>
              <a:buChar char="•"/>
            </a:pPr>
            <a:r>
              <a:rPr lang="en-US" altLang="zh-TW" dirty="0" smtClean="0"/>
              <a:t> Intuitive monitoring interface</a:t>
            </a:r>
          </a:p>
        </p:txBody>
      </p:sp>
      <p:sp>
        <p:nvSpPr>
          <p:cNvPr id="18" name="矩形 17"/>
          <p:cNvSpPr/>
          <p:nvPr/>
        </p:nvSpPr>
        <p:spPr>
          <a:xfrm>
            <a:off x="1115616" y="5877272"/>
            <a:ext cx="7416824" cy="369332"/>
          </a:xfrm>
          <a:prstGeom prst="rect">
            <a:avLst/>
          </a:prstGeom>
        </p:spPr>
        <p:txBody>
          <a:bodyPr wrap="square">
            <a:spAutoFit/>
          </a:bodyPr>
          <a:lstStyle/>
          <a:p>
            <a:r>
              <a:rPr lang="en-US" altLang="zh-TW" dirty="0" smtClean="0"/>
              <a:t>  &gt; New device/camera tree for clear system overview and more features</a:t>
            </a:r>
          </a:p>
        </p:txBody>
      </p:sp>
      <p:sp>
        <p:nvSpPr>
          <p:cNvPr id="19" name="矩形 18"/>
          <p:cNvSpPr/>
          <p:nvPr/>
        </p:nvSpPr>
        <p:spPr>
          <a:xfrm>
            <a:off x="1115616" y="6165304"/>
            <a:ext cx="4572000" cy="369332"/>
          </a:xfrm>
          <a:prstGeom prst="rect">
            <a:avLst/>
          </a:prstGeom>
        </p:spPr>
        <p:txBody>
          <a:bodyPr>
            <a:spAutoFit/>
          </a:bodyPr>
          <a:lstStyle/>
          <a:p>
            <a:r>
              <a:rPr lang="en-US" altLang="zh-TW" dirty="0" smtClean="0"/>
              <a:t>  &gt; Flexible drag &amp; drop of control panel</a:t>
            </a:r>
          </a:p>
        </p:txBody>
      </p:sp>
      <p:sp>
        <p:nvSpPr>
          <p:cNvPr id="20" name="矩形 19"/>
          <p:cNvSpPr/>
          <p:nvPr/>
        </p:nvSpPr>
        <p:spPr>
          <a:xfrm>
            <a:off x="611560" y="1412776"/>
            <a:ext cx="1656184" cy="4176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3383896" y="1196752"/>
            <a:ext cx="2520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500"/>
                                        <p:tgtEl>
                                          <p:spTgt spid="17"/>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grpId="1" nodeType="clickEffect">
                                  <p:stCondLst>
                                    <p:cond delay="0"/>
                                  </p:stCondLst>
                                  <p:childTnLst>
                                    <p:animEffect transition="out" filter="blinds(horizontal)">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par>
                          <p:cTn id="25" fill="hold">
                            <p:stCondLst>
                              <p:cond delay="500"/>
                            </p:stCondLst>
                            <p:childTnLst>
                              <p:par>
                                <p:cTn id="26" presetID="3" presetClass="entr" presetSubtype="1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childTnLst>
                          </p:cTn>
                        </p:par>
                        <p:par>
                          <p:cTn id="29" fill="hold">
                            <p:stCondLst>
                              <p:cond delay="1000"/>
                            </p:stCondLst>
                            <p:childTnLst>
                              <p:par>
                                <p:cTn id="30" presetID="3" presetClass="entr" presetSubtype="1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linds(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1" nodeType="clickEffect">
                                  <p:stCondLst>
                                    <p:cond delay="0"/>
                                  </p:stCondLst>
                                  <p:childTnLst>
                                    <p:animEffect transition="out" filter="blinds(horizontal)">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par>
                          <p:cTn id="38" fill="hold">
                            <p:stCondLst>
                              <p:cond delay="500"/>
                            </p:stCondLst>
                            <p:childTnLst>
                              <p:par>
                                <p:cTn id="39" presetID="3" presetClass="entr" presetSubtype="1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500"/>
                                        <p:tgtEl>
                                          <p:spTgt spid="13"/>
                                        </p:tgtEl>
                                      </p:cBhvr>
                                    </p:animEffect>
                                  </p:childTnLst>
                                </p:cTn>
                              </p:par>
                            </p:childTnLst>
                          </p:cTn>
                        </p:par>
                        <p:par>
                          <p:cTn id="42" fill="hold">
                            <p:stCondLst>
                              <p:cond delay="1000"/>
                            </p:stCondLst>
                            <p:childTnLst>
                              <p:par>
                                <p:cTn id="43" presetID="3" presetClass="entr" presetSubtype="1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linds(horizontal)">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P spid="15" grpId="1" animBg="1"/>
      <p:bldP spid="17" grpId="0"/>
      <p:bldP spid="18" grpId="0"/>
      <p:bldP spid="19" grpId="0"/>
      <p:bldP spid="20" grpId="0" animBg="1"/>
      <p:bldP spid="20" grpId="1"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descr="16chpb.png"/>
          <p:cNvPicPr>
            <a:picLocks noChangeAspect="1"/>
          </p:cNvPicPr>
          <p:nvPr/>
        </p:nvPicPr>
        <p:blipFill>
          <a:blip r:embed="rId2" cstate="print"/>
          <a:srcRect l="16193" t="4744" r="16193" b="44659"/>
          <a:stretch>
            <a:fillRect/>
          </a:stretch>
        </p:blipFill>
        <p:spPr>
          <a:xfrm>
            <a:off x="523801" y="1124744"/>
            <a:ext cx="8080647" cy="4536504"/>
          </a:xfrm>
          <a:prstGeom prst="rect">
            <a:avLst/>
          </a:prstGeom>
        </p:spPr>
      </p:pic>
      <p:sp>
        <p:nvSpPr>
          <p:cNvPr id="2" name="標題 1"/>
          <p:cNvSpPr>
            <a:spLocks noGrp="1"/>
          </p:cNvSpPr>
          <p:nvPr>
            <p:ph type="title"/>
          </p:nvPr>
        </p:nvSpPr>
        <p:spPr/>
        <p:txBody>
          <a:bodyPr>
            <a:normAutofit/>
          </a:bodyPr>
          <a:lstStyle/>
          <a:p>
            <a:r>
              <a:rPr lang="en-US" altLang="zh-TW" dirty="0" smtClean="0"/>
              <a:t>New Remote Playback Interface</a:t>
            </a:r>
            <a:endParaRPr lang="zh-TW" altLang="en-US" dirty="0"/>
          </a:p>
        </p:txBody>
      </p:sp>
      <p:sp>
        <p:nvSpPr>
          <p:cNvPr id="4" name="文字方塊 3"/>
          <p:cNvSpPr txBox="1"/>
          <p:nvPr/>
        </p:nvSpPr>
        <p:spPr>
          <a:xfrm>
            <a:off x="1763688" y="5613047"/>
            <a:ext cx="6768752" cy="369332"/>
          </a:xfrm>
          <a:prstGeom prst="rect">
            <a:avLst/>
          </a:prstGeom>
          <a:noFill/>
        </p:spPr>
        <p:txBody>
          <a:bodyPr wrap="square" rtlCol="0">
            <a:spAutoFit/>
          </a:bodyPr>
          <a:lstStyle/>
          <a:p>
            <a:pPr>
              <a:buFont typeface="Arial" pitchFamily="34" charset="0"/>
              <a:buChar char="•"/>
            </a:pPr>
            <a:r>
              <a:rPr lang="en-US" altLang="zh-TW" dirty="0" smtClean="0"/>
              <a:t>Intuitive playback interface</a:t>
            </a:r>
          </a:p>
        </p:txBody>
      </p:sp>
      <p:sp>
        <p:nvSpPr>
          <p:cNvPr id="5" name="矩形 4"/>
          <p:cNvSpPr/>
          <p:nvPr/>
        </p:nvSpPr>
        <p:spPr>
          <a:xfrm>
            <a:off x="1763688" y="5877272"/>
            <a:ext cx="5688632" cy="369332"/>
          </a:xfrm>
          <a:prstGeom prst="rect">
            <a:avLst/>
          </a:prstGeom>
        </p:spPr>
        <p:txBody>
          <a:bodyPr wrap="square">
            <a:spAutoFit/>
          </a:bodyPr>
          <a:lstStyle/>
          <a:p>
            <a:r>
              <a:rPr lang="en-US" altLang="zh-TW" dirty="0" smtClean="0"/>
              <a:t>  &gt; New device/camera tree for clear system overview</a:t>
            </a:r>
          </a:p>
        </p:txBody>
      </p:sp>
      <p:sp>
        <p:nvSpPr>
          <p:cNvPr id="6" name="矩形 5"/>
          <p:cNvSpPr/>
          <p:nvPr/>
        </p:nvSpPr>
        <p:spPr>
          <a:xfrm>
            <a:off x="1763688" y="6165304"/>
            <a:ext cx="4572000" cy="369332"/>
          </a:xfrm>
          <a:prstGeom prst="rect">
            <a:avLst/>
          </a:prstGeom>
        </p:spPr>
        <p:txBody>
          <a:bodyPr>
            <a:spAutoFit/>
          </a:bodyPr>
          <a:lstStyle/>
          <a:p>
            <a:r>
              <a:rPr lang="en-US" altLang="zh-TW" dirty="0" smtClean="0"/>
              <a:t>  &gt; Flexible drag &amp; drop of control panel</a:t>
            </a:r>
          </a:p>
        </p:txBody>
      </p:sp>
      <p:sp>
        <p:nvSpPr>
          <p:cNvPr id="7" name="矩形 6"/>
          <p:cNvSpPr/>
          <p:nvPr/>
        </p:nvSpPr>
        <p:spPr>
          <a:xfrm>
            <a:off x="1763688" y="6453336"/>
            <a:ext cx="2874954" cy="369332"/>
          </a:xfrm>
          <a:prstGeom prst="rect">
            <a:avLst/>
          </a:prstGeom>
        </p:spPr>
        <p:txBody>
          <a:bodyPr wrap="none">
            <a:spAutoFit/>
          </a:bodyPr>
          <a:lstStyle/>
          <a:p>
            <a:pPr>
              <a:buFont typeface="Arial" pitchFamily="34" charset="0"/>
              <a:buChar char="•"/>
            </a:pPr>
            <a:r>
              <a:rPr lang="en-US" altLang="zh-TW" dirty="0" smtClean="0"/>
              <a:t>Timeline of recording status</a:t>
            </a:r>
          </a:p>
        </p:txBody>
      </p:sp>
      <p:sp>
        <p:nvSpPr>
          <p:cNvPr id="15" name="矩形 14"/>
          <p:cNvSpPr/>
          <p:nvPr/>
        </p:nvSpPr>
        <p:spPr>
          <a:xfrm>
            <a:off x="3059832" y="4869160"/>
            <a:ext cx="554461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3489" name="Picture 1"/>
          <p:cNvPicPr>
            <a:picLocks noChangeAspect="1" noChangeArrowheads="1"/>
          </p:cNvPicPr>
          <p:nvPr/>
        </p:nvPicPr>
        <p:blipFill>
          <a:blip r:embed="rId3" cstate="print"/>
          <a:srcRect l="81908" t="86624" r="7577" b="6486"/>
          <a:stretch>
            <a:fillRect/>
          </a:stretch>
        </p:blipFill>
        <p:spPr bwMode="auto">
          <a:xfrm>
            <a:off x="7452320" y="5301208"/>
            <a:ext cx="720080" cy="26529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p:txBody>
          <a:bodyPr>
            <a:normAutofit fontScale="90000"/>
          </a:bodyPr>
          <a:lstStyle/>
          <a:p>
            <a:r>
              <a:rPr lang="en-US" altLang="zh-TW" smtClean="0"/>
              <a:t>Advanced Event Management </a:t>
            </a:r>
            <a:br>
              <a:rPr lang="en-US" altLang="zh-TW" smtClean="0"/>
            </a:br>
            <a:r>
              <a:rPr lang="en-US" altLang="zh-TW" smtClean="0"/>
              <a:t>for Event Handling</a:t>
            </a:r>
          </a:p>
        </p:txBody>
      </p:sp>
      <p:sp>
        <p:nvSpPr>
          <p:cNvPr id="38915" name="投影片編號版面配置區 4"/>
          <p:cNvSpPr>
            <a:spLocks noGrp="1"/>
          </p:cNvSpPr>
          <p:nvPr>
            <p:ph type="sldNum" sz="quarter" idx="12"/>
          </p:nvPr>
        </p:nvSpPr>
        <p:spPr/>
        <p:txBody>
          <a:bodyPr/>
          <a:lstStyle/>
          <a:p>
            <a:fld id="{A38B8953-0867-4011-893D-426A463AF8F4}" type="slidenum">
              <a:rPr lang="zh-TW" altLang="en-US" smtClean="0"/>
              <a:pPr/>
              <a:t>42</a:t>
            </a:fld>
            <a:endParaRPr lang="en-US" altLang="zh-TW" smtClean="0"/>
          </a:p>
        </p:txBody>
      </p:sp>
      <p:pic>
        <p:nvPicPr>
          <p:cNvPr id="38916" name="Picture 6"/>
          <p:cNvPicPr>
            <a:picLocks noChangeAspect="1" noChangeArrowheads="1"/>
          </p:cNvPicPr>
          <p:nvPr/>
        </p:nvPicPr>
        <p:blipFill>
          <a:blip r:embed="rId3" cstate="print"/>
          <a:srcRect/>
          <a:stretch>
            <a:fillRect/>
          </a:stretch>
        </p:blipFill>
        <p:spPr bwMode="auto">
          <a:xfrm>
            <a:off x="1258891" y="1477963"/>
            <a:ext cx="6613525" cy="2832100"/>
          </a:xfrm>
          <a:prstGeom prst="rect">
            <a:avLst/>
          </a:prstGeom>
          <a:noFill/>
          <a:ln w="9525">
            <a:noFill/>
            <a:miter lim="800000"/>
            <a:headEnd/>
            <a:tailEnd/>
          </a:ln>
        </p:spPr>
      </p:pic>
      <p:graphicFrame>
        <p:nvGraphicFramePr>
          <p:cNvPr id="7" name="資料庫圖表 6"/>
          <p:cNvGraphicFramePr/>
          <p:nvPr/>
        </p:nvGraphicFramePr>
        <p:xfrm>
          <a:off x="1125265" y="4259761"/>
          <a:ext cx="6626464" cy="24007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p:txBody>
          <a:bodyPr/>
          <a:lstStyle/>
          <a:p>
            <a:r>
              <a:rPr lang="en-US" altLang="zh-TW" smtClean="0"/>
              <a:t>Megapixel Recording</a:t>
            </a:r>
          </a:p>
        </p:txBody>
      </p:sp>
      <p:sp>
        <p:nvSpPr>
          <p:cNvPr id="34819" name="內容版面配置區 2"/>
          <p:cNvSpPr>
            <a:spLocks noGrp="1"/>
          </p:cNvSpPr>
          <p:nvPr>
            <p:ph idx="1"/>
          </p:nvPr>
        </p:nvSpPr>
        <p:spPr/>
        <p:txBody>
          <a:bodyPr/>
          <a:lstStyle/>
          <a:p>
            <a:r>
              <a:rPr lang="en-US" altLang="zh-TW" smtClean="0"/>
              <a:t>High Performance Megapixel Recording</a:t>
            </a:r>
          </a:p>
        </p:txBody>
      </p:sp>
      <p:sp>
        <p:nvSpPr>
          <p:cNvPr id="34820" name="投影片編號版面配置區 5"/>
          <p:cNvSpPr>
            <a:spLocks noGrp="1"/>
          </p:cNvSpPr>
          <p:nvPr>
            <p:ph type="sldNum" sz="quarter" idx="11"/>
          </p:nvPr>
        </p:nvSpPr>
        <p:spPr/>
        <p:txBody>
          <a:bodyPr/>
          <a:lstStyle/>
          <a:p>
            <a:fld id="{83CA8E9B-CFA7-44EE-93BD-458A60B69670}" type="slidenum">
              <a:rPr lang="zh-TW" altLang="en-US" smtClean="0"/>
              <a:pPr/>
              <a:t>43</a:t>
            </a:fld>
            <a:endParaRPr lang="en-US" altLang="zh-TW" smtClean="0"/>
          </a:p>
        </p:txBody>
      </p:sp>
      <p:graphicFrame>
        <p:nvGraphicFramePr>
          <p:cNvPr id="31779" name="Group 35"/>
          <p:cNvGraphicFramePr>
            <a:graphicFrameLocks noGrp="1"/>
          </p:cNvGraphicFramePr>
          <p:nvPr/>
        </p:nvGraphicFramePr>
        <p:xfrm>
          <a:off x="457203" y="1887835"/>
          <a:ext cx="7891463" cy="2981325"/>
        </p:xfrm>
        <a:graphic>
          <a:graphicData uri="http://schemas.openxmlformats.org/drawingml/2006/table">
            <a:tbl>
              <a:tblPr/>
              <a:tblGrid>
                <a:gridCol w="5313363"/>
                <a:gridCol w="2578100"/>
              </a:tblGrid>
              <a:tr h="381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FFFFFF"/>
                          </a:solidFill>
                          <a:effectLst/>
                          <a:latin typeface="Calibri" pitchFamily="34" charset="0"/>
                          <a:ea typeface="新細明體" pitchFamily="18" charset="-120"/>
                          <a:cs typeface="Arial" charset="0"/>
                        </a:rPr>
                        <a:t>NVR Model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smtClean="0">
                          <a:ln>
                            <a:noFill/>
                          </a:ln>
                          <a:solidFill>
                            <a:srgbClr val="FFFFFF"/>
                          </a:solidFill>
                          <a:effectLst/>
                          <a:latin typeface="Calibri" pitchFamily="34" charset="0"/>
                          <a:ea typeface="新細明體" pitchFamily="18" charset="-120"/>
                          <a:cs typeface="Arial" charset="0"/>
                        </a:rPr>
                        <a:t>Network Throughput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VS-12164U-RP/12156U-RP/12148U-RP/12140U-RP Pro+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450 Mbps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VS-8148U-RP/8140U-RP/8132U-RP/8124U-RP Pro+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400 Mbps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VS-8148/8140/8132/8124</a:t>
                      </a:r>
                      <a:r>
                        <a:rPr kumimoji="0" lang="zh-TW" altLang="en-US"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 </a:t>
                      </a: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Pro+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400 </a:t>
                      </a: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Mbps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VS-6120/6116/6112 Pro+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330 Mbps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VS-4116U-RP/4112U-RP/4108U-RP Pro+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250 Mbps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VS-4116/4112/4108 Pro+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250 Mbps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VS-2112/2108/2104 Pro+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180 Mbps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34847" name="Rectangle 30"/>
          <p:cNvSpPr>
            <a:spLocks noChangeArrowheads="1"/>
          </p:cNvSpPr>
          <p:nvPr/>
        </p:nvSpPr>
        <p:spPr bwMode="auto">
          <a:xfrm>
            <a:off x="538163" y="4920208"/>
            <a:ext cx="2378075" cy="381000"/>
          </a:xfrm>
          <a:prstGeom prst="rect">
            <a:avLst/>
          </a:prstGeom>
          <a:solidFill>
            <a:srgbClr val="3366FF"/>
          </a:solidFill>
          <a:ln w="9525">
            <a:noFill/>
            <a:miter lim="800000"/>
            <a:headEnd/>
            <a:tailEnd/>
          </a:ln>
          <a:effectLst>
            <a:prstShdw prst="shdw17" dist="17961" dir="2700000">
              <a:srgbClr val="1F3D99"/>
            </a:prstShdw>
          </a:effectLst>
        </p:spPr>
        <p:txBody>
          <a:bodyPr wrap="none" anchor="ctr"/>
          <a:lstStyle/>
          <a:p>
            <a:pPr algn="ctr"/>
            <a:r>
              <a:rPr lang="en-US" altLang="zh-TW" sz="1600" b="1" dirty="0">
                <a:solidFill>
                  <a:schemeClr val="bg1"/>
                </a:solidFill>
                <a:latin typeface="Calibri" pitchFamily="34" charset="0"/>
                <a:cs typeface="Calibri" pitchFamily="34" charset="0"/>
              </a:rPr>
              <a:t>Software Performance</a:t>
            </a:r>
          </a:p>
        </p:txBody>
      </p:sp>
      <p:sp>
        <p:nvSpPr>
          <p:cNvPr id="34848" name="內容版面配置區 2"/>
          <p:cNvSpPr txBox="1">
            <a:spLocks/>
          </p:cNvSpPr>
          <p:nvPr/>
        </p:nvSpPr>
        <p:spPr bwMode="auto">
          <a:xfrm>
            <a:off x="518864" y="5301208"/>
            <a:ext cx="8229600" cy="1584176"/>
          </a:xfrm>
          <a:prstGeom prst="rect">
            <a:avLst/>
          </a:prstGeom>
          <a:noFill/>
          <a:ln w="9525">
            <a:noFill/>
            <a:miter lim="800000"/>
            <a:headEnd/>
            <a:tailEnd/>
          </a:ln>
        </p:spPr>
        <p:txBody>
          <a:bodyPr/>
          <a:lstStyle/>
          <a:p>
            <a:pPr marL="273050" indent="-273050" eaLnBrk="0" hangingPunct="0">
              <a:spcBef>
                <a:spcPts val="600"/>
              </a:spcBef>
              <a:buClr>
                <a:schemeClr val="accent1"/>
              </a:buClr>
              <a:buSzPct val="76000"/>
              <a:buFont typeface="Wingdings 3" pitchFamily="18" charset="2"/>
              <a:buChar char=""/>
            </a:pPr>
            <a:r>
              <a:rPr lang="en-US" altLang="zh-TW" sz="1400" dirty="0" smtClean="0">
                <a:latin typeface="Calibri" pitchFamily="34" charset="0"/>
                <a:ea typeface="微軟正黑體" pitchFamily="34" charset="-120"/>
              </a:rPr>
              <a:t>VS-12100U-RP Pro+ series</a:t>
            </a:r>
            <a:endParaRPr lang="en-US" altLang="zh-TW" sz="1400" dirty="0">
              <a:latin typeface="Calibri" pitchFamily="34" charset="0"/>
              <a:ea typeface="微軟正黑體" pitchFamily="34" charset="-120"/>
            </a:endParaRPr>
          </a:p>
          <a:p>
            <a:pPr marL="730250" lvl="1" indent="-273050" eaLnBrk="0" hangingPunct="0">
              <a:spcBef>
                <a:spcPts val="600"/>
              </a:spcBef>
              <a:buClr>
                <a:schemeClr val="accent1"/>
              </a:buClr>
              <a:buSzPct val="76000"/>
              <a:buFont typeface="Wingdings" pitchFamily="2" charset="2"/>
              <a:buChar char="v"/>
            </a:pPr>
            <a:r>
              <a:rPr lang="en-US" altLang="zh-TW" sz="1400" dirty="0">
                <a:latin typeface="Calibri" pitchFamily="34" charset="0"/>
                <a:ea typeface="微軟正黑體" pitchFamily="34" charset="-120"/>
              </a:rPr>
              <a:t>Supports live view and real-time recording from maximum </a:t>
            </a:r>
            <a:r>
              <a:rPr lang="en-US" altLang="zh-TW" sz="1400" dirty="0" smtClean="0">
                <a:latin typeface="Calibri" pitchFamily="34" charset="0"/>
                <a:ea typeface="微軟正黑體" pitchFamily="34" charset="-120"/>
              </a:rPr>
              <a:t>64 cameras </a:t>
            </a:r>
            <a:endParaRPr lang="en-US" altLang="zh-TW" sz="1400" dirty="0">
              <a:latin typeface="Calibri" pitchFamily="34" charset="0"/>
              <a:ea typeface="微軟正黑體" pitchFamily="34" charset="-120"/>
            </a:endParaRPr>
          </a:p>
          <a:p>
            <a:pPr marL="730250" lvl="1" indent="-273050" eaLnBrk="0" hangingPunct="0">
              <a:spcBef>
                <a:spcPts val="600"/>
              </a:spcBef>
              <a:buClr>
                <a:schemeClr val="accent1"/>
              </a:buClr>
              <a:buSzPct val="76000"/>
              <a:buFont typeface="Wingdings" pitchFamily="2" charset="2"/>
              <a:buChar char="v"/>
            </a:pPr>
            <a:r>
              <a:rPr lang="en-US" altLang="zh-TW" sz="1400" dirty="0">
                <a:latin typeface="Calibri" pitchFamily="34" charset="0"/>
                <a:ea typeface="微軟正黑體" pitchFamily="34" charset="-120"/>
              </a:rPr>
              <a:t>High quality H.264, MPEG-4</a:t>
            </a:r>
            <a:r>
              <a:rPr lang="en-US" altLang="zh-TW" sz="1400" dirty="0" smtClean="0">
                <a:latin typeface="Calibri" pitchFamily="34" charset="0"/>
                <a:ea typeface="微軟正黑體" pitchFamily="34" charset="-120"/>
              </a:rPr>
              <a:t>, </a:t>
            </a:r>
            <a:r>
              <a:rPr lang="en-US" altLang="zh-TW" sz="1400" dirty="0">
                <a:latin typeface="Calibri" pitchFamily="34" charset="0"/>
                <a:ea typeface="微軟正黑體" pitchFamily="34" charset="-120"/>
              </a:rPr>
              <a:t>M-JPEG </a:t>
            </a:r>
            <a:r>
              <a:rPr lang="en-US" altLang="zh-TW" sz="1400" dirty="0" smtClean="0">
                <a:latin typeface="Calibri" pitchFamily="34" charset="0"/>
                <a:ea typeface="微軟正黑體" pitchFamily="34" charset="-120"/>
              </a:rPr>
              <a:t>and MxPEG recording</a:t>
            </a:r>
            <a:endParaRPr lang="en-US" altLang="zh-TW" sz="1400" dirty="0">
              <a:latin typeface="Calibri" pitchFamily="34" charset="0"/>
              <a:ea typeface="微軟正黑體" pitchFamily="34" charset="-120"/>
            </a:endParaRPr>
          </a:p>
          <a:p>
            <a:pPr marL="730250" lvl="1" indent="-273050" eaLnBrk="0" hangingPunct="0">
              <a:spcBef>
                <a:spcPts val="600"/>
              </a:spcBef>
              <a:buClr>
                <a:schemeClr val="accent1"/>
              </a:buClr>
              <a:buSzPct val="76000"/>
              <a:buFont typeface="Wingdings" pitchFamily="2" charset="2"/>
              <a:buChar char="v"/>
            </a:pPr>
            <a:r>
              <a:rPr lang="en-US" altLang="zh-TW" sz="1400" dirty="0" smtClean="0">
                <a:latin typeface="Calibri" pitchFamily="34" charset="0"/>
                <a:ea typeface="微軟正黑體" pitchFamily="34" charset="-120"/>
              </a:rPr>
              <a:t>64-channel </a:t>
            </a:r>
            <a:r>
              <a:rPr lang="en-US" altLang="zh-TW" sz="1400" dirty="0">
                <a:latin typeface="Calibri" pitchFamily="34" charset="0"/>
                <a:ea typeface="微軟正黑體" pitchFamily="34" charset="-120"/>
              </a:rPr>
              <a:t>H.264 + 30fps + </a:t>
            </a:r>
            <a:r>
              <a:rPr lang="en-US" altLang="zh-TW" sz="1400" dirty="0" smtClean="0">
                <a:latin typeface="Calibri" pitchFamily="34" charset="0"/>
                <a:ea typeface="微軟正黑體" pitchFamily="34" charset="-120"/>
              </a:rPr>
              <a:t>HD </a:t>
            </a:r>
            <a:r>
              <a:rPr lang="en-US" altLang="zh-TW" sz="1400" dirty="0">
                <a:latin typeface="Calibri" pitchFamily="34" charset="0"/>
                <a:ea typeface="微軟正黑體" pitchFamily="34" charset="-120"/>
              </a:rPr>
              <a:t>recording and live view</a:t>
            </a:r>
          </a:p>
          <a:p>
            <a:pPr marL="730250" lvl="1" indent="-273050" eaLnBrk="0" hangingPunct="0">
              <a:spcBef>
                <a:spcPts val="600"/>
              </a:spcBef>
              <a:buClr>
                <a:schemeClr val="accent1"/>
              </a:buClr>
              <a:buSzPct val="76000"/>
              <a:buFont typeface="Wingdings" pitchFamily="2" charset="2"/>
              <a:buChar char="v"/>
            </a:pPr>
            <a:r>
              <a:rPr lang="en-US" altLang="zh-TW" sz="1400" dirty="0" smtClean="0">
                <a:latin typeface="Calibri" pitchFamily="34" charset="0"/>
                <a:ea typeface="微軟正黑體" pitchFamily="34" charset="-120"/>
              </a:rPr>
              <a:t>64-channel </a:t>
            </a:r>
            <a:r>
              <a:rPr lang="en-US" altLang="zh-TW" sz="1400" dirty="0">
                <a:latin typeface="Calibri" pitchFamily="34" charset="0"/>
                <a:ea typeface="微軟正黑體" pitchFamily="34" charset="-120"/>
              </a:rPr>
              <a:t>H.264 + 15fps + </a:t>
            </a:r>
            <a:r>
              <a:rPr lang="en-US" altLang="zh-TW" sz="1400" dirty="0" smtClean="0">
                <a:latin typeface="Calibri" pitchFamily="34" charset="0"/>
                <a:ea typeface="微軟正黑體" pitchFamily="34" charset="-120"/>
              </a:rPr>
              <a:t>Full HD </a:t>
            </a:r>
            <a:r>
              <a:rPr lang="en-US" altLang="zh-TW" sz="1400" dirty="0">
                <a:latin typeface="Calibri" pitchFamily="34" charset="0"/>
                <a:ea typeface="微軟正黑體" pitchFamily="34" charset="-120"/>
              </a:rPr>
              <a:t>recording and live view</a:t>
            </a:r>
          </a:p>
        </p:txBody>
      </p:sp>
      <p:sp>
        <p:nvSpPr>
          <p:cNvPr id="34849" name="矩形 8"/>
          <p:cNvSpPr>
            <a:spLocks noChangeArrowheads="1"/>
          </p:cNvSpPr>
          <p:nvPr/>
        </p:nvSpPr>
        <p:spPr bwMode="auto">
          <a:xfrm>
            <a:off x="4356100" y="4795841"/>
            <a:ext cx="4103688" cy="276999"/>
          </a:xfrm>
          <a:prstGeom prst="rect">
            <a:avLst/>
          </a:prstGeom>
          <a:noFill/>
          <a:ln w="9525">
            <a:noFill/>
            <a:miter lim="800000"/>
            <a:headEnd/>
            <a:tailEnd/>
          </a:ln>
        </p:spPr>
        <p:txBody>
          <a:bodyPr>
            <a:spAutoFit/>
          </a:bodyPr>
          <a:lstStyle/>
          <a:p>
            <a:r>
              <a:rPr lang="en-US" altLang="zh-TW" sz="1200" b="1">
                <a:solidFill>
                  <a:srgbClr val="FF0000"/>
                </a:solidFill>
                <a:latin typeface="Calibri" pitchFamily="34" charset="0"/>
              </a:rPr>
              <a:t>*</a:t>
            </a:r>
            <a:r>
              <a:rPr lang="en-US" altLang="zh-TW" sz="1200">
                <a:solidFill>
                  <a:schemeClr val="tx2"/>
                </a:solidFill>
                <a:latin typeface="Calibri" pitchFamily="34" charset="0"/>
              </a:rPr>
              <a:t> Actual performance may vary in different environment.</a:t>
            </a:r>
            <a:endParaRPr lang="en-US" altLang="zh-TW" sz="1200" b="1">
              <a:latin typeface="Calibri" pitchFamily="34" charset="0"/>
            </a:endParaRPr>
          </a:p>
        </p:txBody>
      </p:sp>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360° </a:t>
            </a:r>
            <a:r>
              <a:rPr lang="en-US" altLang="zh-TW" dirty="0" err="1" smtClean="0"/>
              <a:t>Panomorph</a:t>
            </a:r>
            <a:r>
              <a:rPr lang="en-US" altLang="zh-TW" dirty="0" smtClean="0"/>
              <a:t> Ready</a:t>
            </a:r>
            <a:endParaRPr lang="zh-TW" altLang="en-US" dirty="0"/>
          </a:p>
        </p:txBody>
      </p:sp>
      <p:sp>
        <p:nvSpPr>
          <p:cNvPr id="3" name="內容版面配置區 2"/>
          <p:cNvSpPr>
            <a:spLocks noGrp="1"/>
          </p:cNvSpPr>
          <p:nvPr>
            <p:ph idx="4294967295"/>
          </p:nvPr>
        </p:nvSpPr>
        <p:spPr>
          <a:xfrm>
            <a:off x="0" y="1341438"/>
            <a:ext cx="8229600" cy="4784725"/>
          </a:xfrm>
        </p:spPr>
        <p:txBody>
          <a:bodyPr/>
          <a:lstStyle/>
          <a:p>
            <a:endParaRPr lang="en-US" altLang="zh-TW" dirty="0" smtClean="0"/>
          </a:p>
          <a:p>
            <a:endParaRPr lang="en-US" altLang="zh-TW" dirty="0" smtClean="0"/>
          </a:p>
          <a:p>
            <a:endParaRPr lang="en-US" altLang="zh-TW" dirty="0" smtClean="0"/>
          </a:p>
          <a:p>
            <a:endParaRPr lang="zh-TW" altLang="en-US" dirty="0"/>
          </a:p>
        </p:txBody>
      </p:sp>
      <p:pic>
        <p:nvPicPr>
          <p:cNvPr id="168962" name="Picture 2"/>
          <p:cNvPicPr>
            <a:picLocks noChangeAspect="1" noChangeArrowheads="1"/>
          </p:cNvPicPr>
          <p:nvPr/>
        </p:nvPicPr>
        <p:blipFill>
          <a:blip r:embed="rId2" cstate="print"/>
          <a:srcRect/>
          <a:stretch>
            <a:fillRect/>
          </a:stretch>
        </p:blipFill>
        <p:spPr bwMode="auto">
          <a:xfrm>
            <a:off x="3779912" y="3873822"/>
            <a:ext cx="2160240" cy="1644362"/>
          </a:xfrm>
          <a:prstGeom prst="rect">
            <a:avLst/>
          </a:prstGeom>
          <a:noFill/>
          <a:ln w="9525">
            <a:noFill/>
            <a:miter lim="800000"/>
            <a:headEnd/>
            <a:tailEnd/>
          </a:ln>
        </p:spPr>
      </p:pic>
      <p:pic>
        <p:nvPicPr>
          <p:cNvPr id="168963" name="Picture 3"/>
          <p:cNvPicPr>
            <a:picLocks noChangeAspect="1" noChangeArrowheads="1"/>
          </p:cNvPicPr>
          <p:nvPr/>
        </p:nvPicPr>
        <p:blipFill>
          <a:blip r:embed="rId3" cstate="print"/>
          <a:srcRect/>
          <a:stretch>
            <a:fillRect/>
          </a:stretch>
        </p:blipFill>
        <p:spPr bwMode="auto">
          <a:xfrm>
            <a:off x="6444208" y="2708920"/>
            <a:ext cx="2160240" cy="1633614"/>
          </a:xfrm>
          <a:prstGeom prst="rect">
            <a:avLst/>
          </a:prstGeom>
          <a:noFill/>
          <a:ln w="9525">
            <a:noFill/>
            <a:miter lim="800000"/>
            <a:headEnd/>
            <a:tailEnd/>
          </a:ln>
        </p:spPr>
      </p:pic>
      <p:sp>
        <p:nvSpPr>
          <p:cNvPr id="10" name="文字方塊 9"/>
          <p:cNvSpPr txBox="1"/>
          <p:nvPr/>
        </p:nvSpPr>
        <p:spPr>
          <a:xfrm>
            <a:off x="3995936" y="3356992"/>
            <a:ext cx="1933222" cy="369332"/>
          </a:xfrm>
          <a:prstGeom prst="rect">
            <a:avLst/>
          </a:prstGeom>
          <a:noFill/>
        </p:spPr>
        <p:txBody>
          <a:bodyPr wrap="none" rtlCol="0">
            <a:spAutoFit/>
          </a:bodyPr>
          <a:lstStyle/>
          <a:p>
            <a:r>
              <a:rPr lang="en-US" altLang="zh-TW" dirty="0" smtClean="0"/>
              <a:t>Single PTZ window</a:t>
            </a:r>
            <a:endParaRPr lang="zh-TW" altLang="en-US" dirty="0"/>
          </a:p>
        </p:txBody>
      </p:sp>
      <p:sp>
        <p:nvSpPr>
          <p:cNvPr id="11" name="文字方塊 10"/>
          <p:cNvSpPr txBox="1"/>
          <p:nvPr/>
        </p:nvSpPr>
        <p:spPr>
          <a:xfrm>
            <a:off x="3923928" y="5517232"/>
            <a:ext cx="1944216" cy="646331"/>
          </a:xfrm>
          <a:prstGeom prst="rect">
            <a:avLst/>
          </a:prstGeom>
          <a:noFill/>
        </p:spPr>
        <p:txBody>
          <a:bodyPr wrap="square" rtlCol="0">
            <a:spAutoFit/>
          </a:bodyPr>
          <a:lstStyle/>
          <a:p>
            <a:r>
              <a:rPr lang="en-US" altLang="zh-TW" dirty="0" smtClean="0"/>
              <a:t>Four PTZ view in one window</a:t>
            </a:r>
            <a:endParaRPr lang="zh-TW" altLang="en-US" dirty="0"/>
          </a:p>
        </p:txBody>
      </p:sp>
      <p:sp>
        <p:nvSpPr>
          <p:cNvPr id="12" name="文字方塊 11"/>
          <p:cNvSpPr txBox="1"/>
          <p:nvPr/>
        </p:nvSpPr>
        <p:spPr>
          <a:xfrm>
            <a:off x="6444208" y="4365104"/>
            <a:ext cx="2232248" cy="923330"/>
          </a:xfrm>
          <a:prstGeom prst="rect">
            <a:avLst/>
          </a:prstGeom>
          <a:noFill/>
        </p:spPr>
        <p:txBody>
          <a:bodyPr wrap="square" rtlCol="0">
            <a:spAutoFit/>
          </a:bodyPr>
          <a:lstStyle/>
          <a:p>
            <a:r>
              <a:rPr lang="en-US" altLang="zh-TW" dirty="0" smtClean="0"/>
              <a:t>Complete perimeter view in one window (2 x 180°)</a:t>
            </a:r>
            <a:endParaRPr lang="zh-TW" altLang="en-US" dirty="0"/>
          </a:p>
        </p:txBody>
      </p:sp>
      <p:pic>
        <p:nvPicPr>
          <p:cNvPr id="168965" name="Picture 5"/>
          <p:cNvPicPr>
            <a:picLocks noChangeAspect="1" noChangeArrowheads="1"/>
          </p:cNvPicPr>
          <p:nvPr/>
        </p:nvPicPr>
        <p:blipFill>
          <a:blip r:embed="rId4" cstate="print"/>
          <a:srcRect/>
          <a:stretch>
            <a:fillRect/>
          </a:stretch>
        </p:blipFill>
        <p:spPr bwMode="auto">
          <a:xfrm>
            <a:off x="827584" y="1556792"/>
            <a:ext cx="5153025" cy="1866900"/>
          </a:xfrm>
          <a:prstGeom prst="rect">
            <a:avLst/>
          </a:prstGeom>
          <a:noFill/>
          <a:ln w="9525">
            <a:noFill/>
            <a:miter lim="800000"/>
            <a:headEnd/>
            <a:tailEnd/>
          </a:ln>
        </p:spPr>
      </p:pic>
      <p:sp>
        <p:nvSpPr>
          <p:cNvPr id="13" name="文字方塊 12"/>
          <p:cNvSpPr txBox="1"/>
          <p:nvPr/>
        </p:nvSpPr>
        <p:spPr>
          <a:xfrm>
            <a:off x="1187624" y="6228601"/>
            <a:ext cx="7956375" cy="584775"/>
          </a:xfrm>
          <a:prstGeom prst="rect">
            <a:avLst/>
          </a:prstGeom>
          <a:noFill/>
        </p:spPr>
        <p:txBody>
          <a:bodyPr wrap="square" rtlCol="0">
            <a:spAutoFit/>
          </a:bodyPr>
          <a:lstStyle/>
          <a:p>
            <a:r>
              <a:rPr lang="en-US" altLang="zh-TW" sz="1600" dirty="0" smtClean="0"/>
              <a:t>To know the camera models which can be installed with </a:t>
            </a:r>
            <a:r>
              <a:rPr lang="en-US" altLang="zh-TW" sz="1600" dirty="0" err="1" smtClean="0"/>
              <a:t>panomorph</a:t>
            </a:r>
            <a:r>
              <a:rPr lang="en-US" altLang="zh-TW" sz="1600" dirty="0" smtClean="0"/>
              <a:t> lens, please visit </a:t>
            </a:r>
            <a:r>
              <a:rPr lang="en-US" altLang="zh-TW" sz="1600" dirty="0" smtClean="0">
                <a:hlinkClick r:id="rId5"/>
              </a:rPr>
              <a:t>http://www.qnapsecurity.com/faq_detail.asp?faq_id=718</a:t>
            </a:r>
            <a:r>
              <a:rPr lang="en-US" altLang="zh-TW" sz="1600" dirty="0" smtClean="0"/>
              <a:t>.</a:t>
            </a:r>
            <a:endParaRPr lang="zh-TW" altLang="en-US" sz="1600" dirty="0"/>
          </a:p>
        </p:txBody>
      </p:sp>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Fisheye </a:t>
            </a:r>
            <a:r>
              <a:rPr lang="en-US" altLang="zh-TW" dirty="0" err="1" smtClean="0"/>
              <a:t>Dewarping</a:t>
            </a:r>
            <a:r>
              <a:rPr lang="en-US" altLang="zh-TW" dirty="0" smtClean="0"/>
              <a:t> Support</a:t>
            </a:r>
            <a:endParaRPr lang="zh-TW" altLang="en-US" dirty="0"/>
          </a:p>
        </p:txBody>
      </p:sp>
      <p:pic>
        <p:nvPicPr>
          <p:cNvPr id="5" name="圖片 4" descr="fe8171v.png"/>
          <p:cNvPicPr>
            <a:picLocks noChangeAspect="1"/>
          </p:cNvPicPr>
          <p:nvPr/>
        </p:nvPicPr>
        <p:blipFill>
          <a:blip r:embed="rId2" cstate="print"/>
          <a:stretch>
            <a:fillRect/>
          </a:stretch>
        </p:blipFill>
        <p:spPr>
          <a:xfrm>
            <a:off x="899592" y="4077074"/>
            <a:ext cx="1787150" cy="1247681"/>
          </a:xfrm>
          <a:prstGeom prst="rect">
            <a:avLst/>
          </a:prstGeom>
        </p:spPr>
      </p:pic>
      <p:pic>
        <p:nvPicPr>
          <p:cNvPr id="6" name="Picture 4"/>
          <p:cNvPicPr>
            <a:picLocks noChangeAspect="1" noChangeArrowheads="1"/>
          </p:cNvPicPr>
          <p:nvPr/>
        </p:nvPicPr>
        <p:blipFill>
          <a:blip r:embed="rId3" cstate="print"/>
          <a:srcRect l="2060" t="7732" r="20878" b="7642"/>
          <a:stretch>
            <a:fillRect/>
          </a:stretch>
        </p:blipFill>
        <p:spPr bwMode="auto">
          <a:xfrm>
            <a:off x="3203848" y="3789040"/>
            <a:ext cx="2559884" cy="1944216"/>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l="1673" t="7119" r="19314" b="6872"/>
          <a:stretch>
            <a:fillRect/>
          </a:stretch>
        </p:blipFill>
        <p:spPr bwMode="auto">
          <a:xfrm>
            <a:off x="6012160" y="3789042"/>
            <a:ext cx="2592288" cy="1952217"/>
          </a:xfrm>
          <a:prstGeom prst="rect">
            <a:avLst/>
          </a:prstGeom>
          <a:noFill/>
          <a:ln w="9525">
            <a:noFill/>
            <a:miter lim="800000"/>
            <a:headEnd/>
            <a:tailEnd/>
          </a:ln>
        </p:spPr>
      </p:pic>
      <p:sp>
        <p:nvSpPr>
          <p:cNvPr id="8" name="文字方塊 7"/>
          <p:cNvSpPr txBox="1"/>
          <p:nvPr/>
        </p:nvSpPr>
        <p:spPr>
          <a:xfrm>
            <a:off x="556007" y="5445224"/>
            <a:ext cx="2575833" cy="369332"/>
          </a:xfrm>
          <a:prstGeom prst="rect">
            <a:avLst/>
          </a:prstGeom>
          <a:noFill/>
        </p:spPr>
        <p:txBody>
          <a:bodyPr wrap="none" rtlCol="0">
            <a:spAutoFit/>
          </a:bodyPr>
          <a:lstStyle/>
          <a:p>
            <a:r>
              <a:rPr lang="en-US" altLang="zh-TW" dirty="0" err="1" smtClean="0"/>
              <a:t>Vivotek</a:t>
            </a:r>
            <a:r>
              <a:rPr lang="en-US" altLang="zh-TW" dirty="0" smtClean="0"/>
              <a:t> FE8171V/8172(V)</a:t>
            </a:r>
            <a:endParaRPr lang="zh-TW" altLang="en-US" dirty="0"/>
          </a:p>
        </p:txBody>
      </p:sp>
      <p:sp>
        <p:nvSpPr>
          <p:cNvPr id="93186" name="AutoShape 2" descr="https://mail.google.com/mail/u/1/?ui=2&amp;ik=389a69838c&amp;view=att&amp;th=1379717fd91cb1b9&amp;attid=0.1&amp;disp=emb&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93188" name="AutoShape 4" descr="https://mail.google.com/mail/u/1/?ui=2&amp;ik=389a69838c&amp;view=att&amp;th=1379717fd91cb1b9&amp;attid=0.1&amp;disp=emb&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3" name="文字方塊 12"/>
          <p:cNvSpPr txBox="1"/>
          <p:nvPr/>
        </p:nvSpPr>
        <p:spPr>
          <a:xfrm>
            <a:off x="611560" y="5805264"/>
            <a:ext cx="7992888" cy="646331"/>
          </a:xfrm>
          <a:prstGeom prst="rect">
            <a:avLst/>
          </a:prstGeom>
          <a:noFill/>
        </p:spPr>
        <p:txBody>
          <a:bodyPr wrap="square" rtlCol="0">
            <a:spAutoFit/>
          </a:bodyPr>
          <a:lstStyle/>
          <a:p>
            <a:r>
              <a:rPr lang="en-US" altLang="zh-TW" dirty="0" err="1" smtClean="0"/>
              <a:t>Dewarp</a:t>
            </a:r>
            <a:r>
              <a:rPr lang="en-US" altLang="zh-TW" dirty="0" smtClean="0"/>
              <a:t> function for FE8171V/8172(V) is supported on live view and playback of remote PC and local display  interface.</a:t>
            </a:r>
            <a:endParaRPr lang="zh-TW" altLang="en-US" dirty="0"/>
          </a:p>
        </p:txBody>
      </p:sp>
      <p:pic>
        <p:nvPicPr>
          <p:cNvPr id="41986" name="Picture 2" descr="http://www.use-ip.co.uk/media/catalog/product/cache/1/image/9df78eab33525d08d6e5fb8d27136e95/p/h/ph_m3007pv_ceiling_1207.jpg"/>
          <p:cNvPicPr>
            <a:picLocks noChangeAspect="1" noChangeArrowheads="1"/>
          </p:cNvPicPr>
          <p:nvPr/>
        </p:nvPicPr>
        <p:blipFill>
          <a:blip r:embed="rId5" cstate="print"/>
          <a:srcRect l="2100" t="13650" r="3401" b="10751"/>
          <a:stretch>
            <a:fillRect/>
          </a:stretch>
        </p:blipFill>
        <p:spPr bwMode="auto">
          <a:xfrm>
            <a:off x="827584" y="1412776"/>
            <a:ext cx="1800200" cy="1440160"/>
          </a:xfrm>
          <a:prstGeom prst="rect">
            <a:avLst/>
          </a:prstGeom>
          <a:noFill/>
        </p:spPr>
      </p:pic>
      <p:pic>
        <p:nvPicPr>
          <p:cNvPr id="41988" name="Picture 4" descr="http://i4.ytimg.com/vi/CpAA9hTv1e8/mqdefault.jpg"/>
          <p:cNvPicPr>
            <a:picLocks noChangeAspect="1" noChangeArrowheads="1"/>
          </p:cNvPicPr>
          <p:nvPr/>
        </p:nvPicPr>
        <p:blipFill>
          <a:blip r:embed="rId6" cstate="print"/>
          <a:srcRect/>
          <a:stretch>
            <a:fillRect/>
          </a:stretch>
        </p:blipFill>
        <p:spPr bwMode="auto">
          <a:xfrm>
            <a:off x="6012160" y="1556792"/>
            <a:ext cx="2592288" cy="1458162"/>
          </a:xfrm>
          <a:prstGeom prst="rect">
            <a:avLst/>
          </a:prstGeom>
          <a:noFill/>
        </p:spPr>
      </p:pic>
      <p:pic>
        <p:nvPicPr>
          <p:cNvPr id="41990" name="Picture 6" descr="http://www.axis.com/products/cam_m3006v/img/m3006v_snapshot_large.jpg"/>
          <p:cNvPicPr>
            <a:picLocks noChangeAspect="1" noChangeArrowheads="1"/>
          </p:cNvPicPr>
          <p:nvPr/>
        </p:nvPicPr>
        <p:blipFill>
          <a:blip r:embed="rId7" cstate="print"/>
          <a:srcRect/>
          <a:stretch>
            <a:fillRect/>
          </a:stretch>
        </p:blipFill>
        <p:spPr bwMode="auto">
          <a:xfrm>
            <a:off x="3491880" y="1556792"/>
            <a:ext cx="1944216" cy="1458162"/>
          </a:xfrm>
          <a:prstGeom prst="rect">
            <a:avLst/>
          </a:prstGeom>
          <a:noFill/>
        </p:spPr>
      </p:pic>
      <p:sp>
        <p:nvSpPr>
          <p:cNvPr id="18" name="文字方塊 17"/>
          <p:cNvSpPr txBox="1"/>
          <p:nvPr/>
        </p:nvSpPr>
        <p:spPr>
          <a:xfrm>
            <a:off x="539552" y="2780928"/>
            <a:ext cx="1319592" cy="369332"/>
          </a:xfrm>
          <a:prstGeom prst="rect">
            <a:avLst/>
          </a:prstGeom>
          <a:noFill/>
        </p:spPr>
        <p:txBody>
          <a:bodyPr wrap="none" rtlCol="0">
            <a:spAutoFit/>
          </a:bodyPr>
          <a:lstStyle/>
          <a:p>
            <a:r>
              <a:rPr lang="en-US" altLang="zh-TW" dirty="0" smtClean="0"/>
              <a:t>AXIS M3007</a:t>
            </a:r>
            <a:endParaRPr lang="zh-TW" altLang="en-US" dirty="0"/>
          </a:p>
        </p:txBody>
      </p:sp>
      <p:sp>
        <p:nvSpPr>
          <p:cNvPr id="19" name="文字方塊 18"/>
          <p:cNvSpPr txBox="1"/>
          <p:nvPr/>
        </p:nvSpPr>
        <p:spPr>
          <a:xfrm>
            <a:off x="611560" y="3068960"/>
            <a:ext cx="7992888" cy="923330"/>
          </a:xfrm>
          <a:prstGeom prst="rect">
            <a:avLst/>
          </a:prstGeom>
          <a:noFill/>
        </p:spPr>
        <p:txBody>
          <a:bodyPr wrap="square" rtlCol="0">
            <a:spAutoFit/>
          </a:bodyPr>
          <a:lstStyle/>
          <a:p>
            <a:r>
              <a:rPr lang="en-US" altLang="zh-TW" dirty="0" err="1" smtClean="0"/>
              <a:t>VioStor</a:t>
            </a:r>
            <a:r>
              <a:rPr lang="en-US" altLang="zh-TW" dirty="0" smtClean="0"/>
              <a:t> NVR supports different display mode, including overview, Panorama, Double Panorama, Quad View, View Area1, View Area2, View Area3 and View Area4.</a:t>
            </a:r>
            <a:endParaRPr lang="zh-TW" altLang="en-US" dirty="0"/>
          </a:p>
        </p:txBody>
      </p:sp>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p:txBody>
          <a:bodyPr>
            <a:normAutofit fontScale="90000"/>
          </a:bodyPr>
          <a:lstStyle/>
          <a:p>
            <a:r>
              <a:rPr lang="en-US" altLang="zh-TW" smtClean="0"/>
              <a:t>Intelligent Video Analytics </a:t>
            </a:r>
            <a:br>
              <a:rPr lang="en-US" altLang="zh-TW" smtClean="0"/>
            </a:br>
            <a:r>
              <a:rPr lang="en-US" altLang="zh-TW" smtClean="0"/>
              <a:t>for Fast Video Retrieval</a:t>
            </a:r>
          </a:p>
        </p:txBody>
      </p:sp>
      <p:sp>
        <p:nvSpPr>
          <p:cNvPr id="36868" name="投影片編號版面配置區 3"/>
          <p:cNvSpPr>
            <a:spLocks noGrp="1"/>
          </p:cNvSpPr>
          <p:nvPr>
            <p:ph type="sldNum" sz="quarter" idx="12"/>
          </p:nvPr>
        </p:nvSpPr>
        <p:spPr>
          <a:xfrm>
            <a:off x="6553200" y="5967164"/>
            <a:ext cx="2133600" cy="365125"/>
          </a:xfrm>
        </p:spPr>
        <p:txBody>
          <a:bodyPr/>
          <a:lstStyle/>
          <a:p>
            <a:fld id="{7DE25E00-B81E-4B19-822D-EFD976DE36DD}" type="slidenum">
              <a:rPr lang="zh-TW" altLang="en-US" smtClean="0"/>
              <a:pPr/>
              <a:t>46</a:t>
            </a:fld>
            <a:endParaRPr lang="en-US" altLang="zh-TW" smtClean="0"/>
          </a:p>
        </p:txBody>
      </p:sp>
      <p:sp>
        <p:nvSpPr>
          <p:cNvPr id="36867" name="內容版面配置區 2"/>
          <p:cNvSpPr>
            <a:spLocks noGrp="1"/>
          </p:cNvSpPr>
          <p:nvPr>
            <p:ph idx="4294967295"/>
          </p:nvPr>
        </p:nvSpPr>
        <p:spPr>
          <a:xfrm>
            <a:off x="446856" y="1341440"/>
            <a:ext cx="8229600" cy="4784725"/>
          </a:xfrm>
        </p:spPr>
        <p:txBody>
          <a:bodyPr>
            <a:normAutofit/>
          </a:bodyPr>
          <a:lstStyle/>
          <a:p>
            <a:r>
              <a:rPr lang="en-US" altLang="zh-TW" sz="2000" dirty="0" smtClean="0"/>
              <a:t>Tired of spending hours trying to find the recording files related to specific events?  Now there’s no need to browse video files one by one by staring at the monitor looking for what you need. The </a:t>
            </a:r>
            <a:r>
              <a:rPr lang="en-US" altLang="zh-TW" sz="2000" dirty="0" err="1" smtClean="0"/>
              <a:t>VioStor</a:t>
            </a:r>
            <a:r>
              <a:rPr lang="en-US" altLang="zh-TW" sz="2000" dirty="0" smtClean="0"/>
              <a:t> NVR provides intelligent video analytics (IVA) function that enable users to retrieve what’s needed quickly. </a:t>
            </a:r>
          </a:p>
        </p:txBody>
      </p:sp>
      <p:pic>
        <p:nvPicPr>
          <p:cNvPr id="36869" name="Picture 17"/>
          <p:cNvPicPr>
            <a:picLocks noChangeAspect="1" noChangeArrowheads="1"/>
          </p:cNvPicPr>
          <p:nvPr/>
        </p:nvPicPr>
        <p:blipFill>
          <a:blip r:embed="rId3" cstate="print"/>
          <a:srcRect/>
          <a:stretch>
            <a:fillRect/>
          </a:stretch>
        </p:blipFill>
        <p:spPr bwMode="auto">
          <a:xfrm>
            <a:off x="839788" y="3422402"/>
            <a:ext cx="2652712" cy="1039812"/>
          </a:xfrm>
          <a:prstGeom prst="rect">
            <a:avLst/>
          </a:prstGeom>
          <a:noFill/>
          <a:ln w="9525">
            <a:noFill/>
            <a:miter lim="800000"/>
            <a:headEnd/>
            <a:tailEnd/>
          </a:ln>
        </p:spPr>
      </p:pic>
      <p:pic>
        <p:nvPicPr>
          <p:cNvPr id="8" name="圖片 7" descr="remote_pb_single.png"/>
          <p:cNvPicPr>
            <a:picLocks noChangeAspect="1"/>
          </p:cNvPicPr>
          <p:nvPr/>
        </p:nvPicPr>
        <p:blipFill>
          <a:blip r:embed="rId4" cstate="print"/>
          <a:stretch>
            <a:fillRect/>
          </a:stretch>
        </p:blipFill>
        <p:spPr>
          <a:xfrm>
            <a:off x="3563888" y="2996952"/>
            <a:ext cx="5206065" cy="2956150"/>
          </a:xfrm>
          <a:prstGeom prst="rect">
            <a:avLst/>
          </a:prstGeom>
        </p:spPr>
      </p:pic>
      <p:sp>
        <p:nvSpPr>
          <p:cNvPr id="9" name="圓角矩形 8"/>
          <p:cNvSpPr/>
          <p:nvPr/>
        </p:nvSpPr>
        <p:spPr>
          <a:xfrm>
            <a:off x="4355976" y="5301208"/>
            <a:ext cx="288032"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descr="iva1"/>
          <p:cNvPicPr/>
          <p:nvPr/>
        </p:nvPicPr>
        <p:blipFill>
          <a:blip r:embed="rId5" cstate="print"/>
          <a:srcRect/>
          <a:stretch>
            <a:fillRect/>
          </a:stretch>
        </p:blipFill>
        <p:spPr bwMode="auto">
          <a:xfrm>
            <a:off x="4716016" y="3677025"/>
            <a:ext cx="3131840" cy="1408159"/>
          </a:xfrm>
          <a:prstGeom prst="rect">
            <a:avLst/>
          </a:prstGeom>
          <a:noFill/>
          <a:ln w="9525">
            <a:noFill/>
            <a:miter lim="800000"/>
            <a:headEnd/>
            <a:tailEnd/>
          </a:ln>
        </p:spPr>
      </p:pic>
      <p:pic>
        <p:nvPicPr>
          <p:cNvPr id="11" name="圖片 10"/>
          <p:cNvPicPr/>
          <p:nvPr/>
        </p:nvPicPr>
        <p:blipFill>
          <a:blip r:embed="rId6" cstate="print"/>
          <a:srcRect/>
          <a:stretch>
            <a:fillRect/>
          </a:stretch>
        </p:blipFill>
        <p:spPr bwMode="auto">
          <a:xfrm>
            <a:off x="4828135" y="3212976"/>
            <a:ext cx="2912217" cy="2490232"/>
          </a:xfrm>
          <a:prstGeom prst="rect">
            <a:avLst/>
          </a:prstGeom>
          <a:noFill/>
          <a:ln w="9525">
            <a:noFill/>
            <a:miter lim="800000"/>
            <a:headEnd/>
            <a:tailEnd/>
          </a:ln>
        </p:spPr>
      </p:pic>
      <p:pic>
        <p:nvPicPr>
          <p:cNvPr id="12" name="圖片 11"/>
          <p:cNvPicPr/>
          <p:nvPr/>
        </p:nvPicPr>
        <p:blipFill>
          <a:blip r:embed="rId7" cstate="print"/>
          <a:srcRect/>
          <a:stretch>
            <a:fillRect/>
          </a:stretch>
        </p:blipFill>
        <p:spPr bwMode="auto">
          <a:xfrm>
            <a:off x="4646329" y="3284984"/>
            <a:ext cx="4102135" cy="2354928"/>
          </a:xfrm>
          <a:prstGeom prst="rect">
            <a:avLst/>
          </a:prstGeom>
          <a:noFill/>
          <a:ln w="9525">
            <a:noFill/>
            <a:miter lim="800000"/>
            <a:headEnd/>
            <a:tailEnd/>
          </a:ln>
        </p:spPr>
      </p:pic>
      <p:pic>
        <p:nvPicPr>
          <p:cNvPr id="13" name="Picture 1"/>
          <p:cNvPicPr>
            <a:picLocks noChangeAspect="1" noChangeArrowheads="1"/>
          </p:cNvPicPr>
          <p:nvPr/>
        </p:nvPicPr>
        <p:blipFill>
          <a:blip r:embed="rId8" cstate="print"/>
          <a:srcRect l="81908" t="86624" r="7577" b="6486"/>
          <a:stretch>
            <a:fillRect/>
          </a:stretch>
        </p:blipFill>
        <p:spPr bwMode="auto">
          <a:xfrm>
            <a:off x="8028384" y="5691567"/>
            <a:ext cx="504056" cy="18570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par>
                          <p:cTn id="8" fill="hold">
                            <p:stCondLst>
                              <p:cond delay="500"/>
                            </p:stCondLst>
                            <p:childTnLst>
                              <p:par>
                                <p:cTn id="9" presetID="3" presetClass="exit" presetSubtype="10" fill="hold" grpId="1" nodeType="afterEffect">
                                  <p:stCondLst>
                                    <p:cond delay="1000"/>
                                  </p:stCondLst>
                                  <p:childTnLst>
                                    <p:animEffect transition="out" filter="blinds(horizontal)">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par>
                          <p:cTn id="12" fill="hold">
                            <p:stCondLst>
                              <p:cond delay="2000"/>
                            </p:stCondLst>
                            <p:childTnLst>
                              <p:par>
                                <p:cTn id="13" presetID="4"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cTn>
                              </p:par>
                            </p:childTnLst>
                          </p:cTn>
                        </p:par>
                        <p:par>
                          <p:cTn id="16" fill="hold">
                            <p:stCondLst>
                              <p:cond delay="2500"/>
                            </p:stCondLst>
                            <p:childTnLst>
                              <p:par>
                                <p:cTn id="17" presetID="3" presetClass="exit" presetSubtype="10" fill="hold" nodeType="afterEffect">
                                  <p:stCondLst>
                                    <p:cond delay="1000"/>
                                  </p:stCondLst>
                                  <p:childTnLst>
                                    <p:animEffect transition="out" filter="blinds(horizontal)">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par>
                          <p:cTn id="20" fill="hold">
                            <p:stCondLst>
                              <p:cond delay="4000"/>
                            </p:stCondLst>
                            <p:childTnLst>
                              <p:par>
                                <p:cTn id="21" presetID="4" presetClass="entr" presetSubtype="16"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ox(in)">
                                      <p:cBhvr>
                                        <p:cTn id="23" dur="500"/>
                                        <p:tgtEl>
                                          <p:spTgt spid="11"/>
                                        </p:tgtEl>
                                      </p:cBhvr>
                                    </p:animEffect>
                                  </p:childTnLst>
                                </p:cTn>
                              </p:par>
                            </p:childTnLst>
                          </p:cTn>
                        </p:par>
                        <p:par>
                          <p:cTn id="24" fill="hold">
                            <p:stCondLst>
                              <p:cond delay="4500"/>
                            </p:stCondLst>
                            <p:childTnLst>
                              <p:par>
                                <p:cTn id="25" presetID="3" presetClass="exit" presetSubtype="10" fill="hold" nodeType="afterEffect">
                                  <p:stCondLst>
                                    <p:cond delay="1000"/>
                                  </p:stCondLst>
                                  <p:childTnLst>
                                    <p:animEffect transition="out" filter="blinds(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par>
                          <p:cTn id="28" fill="hold">
                            <p:stCondLst>
                              <p:cond delay="6000"/>
                            </p:stCondLst>
                            <p:childTnLst>
                              <p:par>
                                <p:cTn id="29" presetID="4"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ox(i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p:txBody>
          <a:bodyPr/>
          <a:lstStyle/>
          <a:p>
            <a:r>
              <a:rPr lang="en-US" altLang="zh-TW" smtClean="0"/>
              <a:t>Live View on Mobile Devices</a:t>
            </a:r>
          </a:p>
        </p:txBody>
      </p:sp>
      <p:sp>
        <p:nvSpPr>
          <p:cNvPr id="40964" name="投影片編號版面配置區 4"/>
          <p:cNvSpPr>
            <a:spLocks noGrp="1"/>
          </p:cNvSpPr>
          <p:nvPr>
            <p:ph type="sldNum" sz="quarter" idx="12"/>
          </p:nvPr>
        </p:nvSpPr>
        <p:spPr/>
        <p:txBody>
          <a:bodyPr/>
          <a:lstStyle/>
          <a:p>
            <a:fld id="{9431C802-6A71-403D-95B5-9E8C7DA352F8}" type="slidenum">
              <a:rPr lang="zh-TW" altLang="en-US" smtClean="0"/>
              <a:pPr/>
              <a:t>47</a:t>
            </a:fld>
            <a:endParaRPr lang="en-US" altLang="zh-TW" smtClean="0"/>
          </a:p>
        </p:txBody>
      </p:sp>
      <p:sp>
        <p:nvSpPr>
          <p:cNvPr id="40963" name="內容版面配置區 2"/>
          <p:cNvSpPr>
            <a:spLocks noGrp="1"/>
          </p:cNvSpPr>
          <p:nvPr>
            <p:ph idx="4294967295"/>
          </p:nvPr>
        </p:nvSpPr>
        <p:spPr>
          <a:xfrm>
            <a:off x="446856" y="1341440"/>
            <a:ext cx="8229600" cy="4784725"/>
          </a:xfrm>
        </p:spPr>
        <p:txBody>
          <a:bodyPr>
            <a:normAutofit/>
          </a:bodyPr>
          <a:lstStyle/>
          <a:p>
            <a:r>
              <a:rPr lang="en-US" altLang="zh-TW" sz="2000" dirty="0" err="1" smtClean="0"/>
              <a:t>VMobile</a:t>
            </a:r>
            <a:r>
              <a:rPr lang="en-US" altLang="zh-TW" sz="2000" dirty="0" smtClean="0"/>
              <a:t> is a mobile video surveillance utility provided by QNAP for users to monitor the IP cameras on the </a:t>
            </a:r>
            <a:r>
              <a:rPr lang="en-US" altLang="zh-TW" sz="2000" dirty="0" err="1" smtClean="0"/>
              <a:t>VioStor</a:t>
            </a:r>
            <a:r>
              <a:rPr lang="en-US" altLang="zh-TW" sz="2000" dirty="0" smtClean="0"/>
              <a:t> NVR. With </a:t>
            </a:r>
            <a:r>
              <a:rPr lang="en-US" altLang="zh-TW" sz="2000" dirty="0" err="1" smtClean="0"/>
              <a:t>VMobile</a:t>
            </a:r>
            <a:r>
              <a:rPr lang="en-US" altLang="zh-TW" sz="2000" dirty="0" smtClean="0"/>
              <a:t> installed on your Android phone, </a:t>
            </a:r>
            <a:r>
              <a:rPr lang="en-US" altLang="zh-TW" sz="2000" dirty="0" err="1" smtClean="0"/>
              <a:t>iPad</a:t>
            </a:r>
            <a:r>
              <a:rPr lang="en-US" altLang="zh-TW" sz="2000" dirty="0" smtClean="0"/>
              <a:t>, </a:t>
            </a:r>
            <a:r>
              <a:rPr lang="en-US" altLang="zh-TW" sz="2000" dirty="0" err="1" smtClean="0"/>
              <a:t>iPhone</a:t>
            </a:r>
            <a:r>
              <a:rPr lang="en-US" altLang="zh-TW" sz="2000" dirty="0" smtClean="0"/>
              <a:t>, iPod Touch, you can monitor your home and office and receive instant event alert anytime, anywhere.</a:t>
            </a:r>
          </a:p>
        </p:txBody>
      </p:sp>
      <p:pic>
        <p:nvPicPr>
          <p:cNvPr id="40965" name="圖片 6" descr="VMobile for iPhone and Windows PDA phone_900x400.png"/>
          <p:cNvPicPr>
            <a:picLocks noChangeAspect="1"/>
          </p:cNvPicPr>
          <p:nvPr/>
        </p:nvPicPr>
        <p:blipFill>
          <a:blip r:embed="rId3" cstate="print"/>
          <a:srcRect/>
          <a:stretch>
            <a:fillRect/>
          </a:stretch>
        </p:blipFill>
        <p:spPr bwMode="auto">
          <a:xfrm>
            <a:off x="1187450" y="3468689"/>
            <a:ext cx="6624638" cy="312896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Available on Android and </a:t>
            </a:r>
            <a:r>
              <a:rPr lang="en-US" altLang="zh-TW" dirty="0" err="1" smtClean="0"/>
              <a:t>iOS</a:t>
            </a:r>
            <a:r>
              <a:rPr lang="en-US" altLang="zh-TW" dirty="0" smtClean="0"/>
              <a:t> Devices</a:t>
            </a:r>
            <a:endParaRPr lang="zh-TW" altLang="en-US" dirty="0"/>
          </a:p>
        </p:txBody>
      </p:sp>
      <p:sp>
        <p:nvSpPr>
          <p:cNvPr id="15" name="內容版面配置區 2"/>
          <p:cNvSpPr>
            <a:spLocks noGrp="1"/>
          </p:cNvSpPr>
          <p:nvPr>
            <p:ph idx="1"/>
          </p:nvPr>
        </p:nvSpPr>
        <p:spPr/>
        <p:txBody>
          <a:bodyPr/>
          <a:lstStyle/>
          <a:p>
            <a:r>
              <a:rPr lang="en-US" altLang="zh-TW" dirty="0" smtClean="0"/>
              <a:t>Support Android and </a:t>
            </a:r>
            <a:r>
              <a:rPr lang="en-US" altLang="zh-TW" dirty="0" err="1" smtClean="0"/>
              <a:t>iOS</a:t>
            </a:r>
            <a:r>
              <a:rPr lang="en-US" altLang="zh-TW" dirty="0" smtClean="0"/>
              <a:t> mobile devices</a:t>
            </a:r>
          </a:p>
        </p:txBody>
      </p:sp>
      <p:cxnSp>
        <p:nvCxnSpPr>
          <p:cNvPr id="4" name="直線接點 3"/>
          <p:cNvCxnSpPr/>
          <p:nvPr/>
        </p:nvCxnSpPr>
        <p:spPr>
          <a:xfrm>
            <a:off x="2735487" y="2531780"/>
            <a:ext cx="0" cy="1800225"/>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5" name="直線接點 4"/>
          <p:cNvCxnSpPr/>
          <p:nvPr/>
        </p:nvCxnSpPr>
        <p:spPr>
          <a:xfrm>
            <a:off x="6803702" y="2609329"/>
            <a:ext cx="0" cy="168275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6" name="直線接點 5"/>
          <p:cNvCxnSpPr/>
          <p:nvPr/>
        </p:nvCxnSpPr>
        <p:spPr>
          <a:xfrm>
            <a:off x="4932040" y="2564879"/>
            <a:ext cx="0" cy="1800225"/>
          </a:xfrm>
          <a:prstGeom prst="line">
            <a:avLst/>
          </a:prstGeom>
          <a:ln/>
        </p:spPr>
        <p:style>
          <a:lnRef idx="1">
            <a:schemeClr val="accent6"/>
          </a:lnRef>
          <a:fillRef idx="0">
            <a:schemeClr val="accent6"/>
          </a:fillRef>
          <a:effectRef idx="0">
            <a:schemeClr val="accent6"/>
          </a:effectRef>
          <a:fontRef idx="minor">
            <a:schemeClr val="tx1"/>
          </a:fontRef>
        </p:style>
      </p:cxnSp>
      <p:sp>
        <p:nvSpPr>
          <p:cNvPr id="7" name="文字方塊 6"/>
          <p:cNvSpPr txBox="1"/>
          <p:nvPr/>
        </p:nvSpPr>
        <p:spPr>
          <a:xfrm>
            <a:off x="4968328" y="2525995"/>
            <a:ext cx="1800225" cy="338554"/>
          </a:xfrm>
          <a:prstGeom prst="rect">
            <a:avLst/>
          </a:prstGeom>
          <a:noFill/>
        </p:spPr>
        <p:txBody>
          <a:bodyPr>
            <a:spAutoFit/>
          </a:bodyPr>
          <a:lstStyle/>
          <a:p>
            <a:pPr>
              <a:defRPr/>
            </a:pPr>
            <a:r>
              <a:rPr lang="en-US" altLang="zh-TW" sz="1600" dirty="0" smtClean="0">
                <a:solidFill>
                  <a:schemeClr val="bg1">
                    <a:lumMod val="50000"/>
                  </a:schemeClr>
                </a:solidFill>
                <a:ea typeface="新細明體" pitchFamily="18" charset="-120"/>
              </a:rPr>
              <a:t>PTZ</a:t>
            </a:r>
            <a:r>
              <a:rPr lang="zh-TW" altLang="en-US" sz="1600" dirty="0" smtClean="0">
                <a:solidFill>
                  <a:schemeClr val="bg1">
                    <a:lumMod val="50000"/>
                  </a:schemeClr>
                </a:solidFill>
                <a:ea typeface="新細明體" pitchFamily="18" charset="-120"/>
              </a:rPr>
              <a:t> </a:t>
            </a:r>
            <a:r>
              <a:rPr lang="en-US" altLang="zh-TW" sz="1600" dirty="0" smtClean="0">
                <a:solidFill>
                  <a:schemeClr val="bg1">
                    <a:lumMod val="50000"/>
                  </a:schemeClr>
                </a:solidFill>
                <a:ea typeface="新細明體" pitchFamily="18" charset="-120"/>
              </a:rPr>
              <a:t>control</a:t>
            </a:r>
            <a:endParaRPr lang="en-US" altLang="zh-TW" sz="1600" dirty="0">
              <a:solidFill>
                <a:schemeClr val="bg1">
                  <a:lumMod val="50000"/>
                </a:schemeClr>
              </a:solidFill>
              <a:ea typeface="新細明體" pitchFamily="18" charset="-120"/>
            </a:endParaRPr>
          </a:p>
        </p:txBody>
      </p:sp>
      <p:sp>
        <p:nvSpPr>
          <p:cNvPr id="8" name="文字方塊 7"/>
          <p:cNvSpPr txBox="1"/>
          <p:nvPr/>
        </p:nvSpPr>
        <p:spPr>
          <a:xfrm>
            <a:off x="6840561" y="2527583"/>
            <a:ext cx="2123728" cy="338554"/>
          </a:xfrm>
          <a:prstGeom prst="rect">
            <a:avLst/>
          </a:prstGeom>
          <a:noFill/>
        </p:spPr>
        <p:txBody>
          <a:bodyPr wrap="square">
            <a:spAutoFit/>
          </a:bodyPr>
          <a:lstStyle/>
          <a:p>
            <a:pPr>
              <a:defRPr/>
            </a:pPr>
            <a:r>
              <a:rPr lang="en-US" altLang="zh-TW" sz="1600" dirty="0" smtClean="0">
                <a:solidFill>
                  <a:schemeClr val="bg1">
                    <a:lumMod val="50000"/>
                  </a:schemeClr>
                </a:solidFill>
                <a:ea typeface="新細明體" pitchFamily="18" charset="-120"/>
              </a:rPr>
              <a:t>Playback</a:t>
            </a:r>
            <a:endParaRPr lang="en-US" altLang="zh-TW" sz="1600" dirty="0">
              <a:solidFill>
                <a:schemeClr val="bg1">
                  <a:lumMod val="50000"/>
                </a:schemeClr>
              </a:solidFill>
              <a:ea typeface="新細明體" pitchFamily="18" charset="-120"/>
            </a:endParaRPr>
          </a:p>
        </p:txBody>
      </p:sp>
      <p:sp>
        <p:nvSpPr>
          <p:cNvPr id="14" name="文字方塊 13"/>
          <p:cNvSpPr txBox="1"/>
          <p:nvPr/>
        </p:nvSpPr>
        <p:spPr>
          <a:xfrm>
            <a:off x="2771775" y="2492896"/>
            <a:ext cx="2016249" cy="584775"/>
          </a:xfrm>
          <a:prstGeom prst="rect">
            <a:avLst/>
          </a:prstGeom>
          <a:noFill/>
        </p:spPr>
        <p:txBody>
          <a:bodyPr wrap="square">
            <a:spAutoFit/>
          </a:bodyPr>
          <a:lstStyle/>
          <a:p>
            <a:pPr>
              <a:defRPr/>
            </a:pPr>
            <a:r>
              <a:rPr lang="en-US" altLang="zh-TW" sz="1600" dirty="0" smtClean="0">
                <a:solidFill>
                  <a:schemeClr val="bg1">
                    <a:lumMod val="50000"/>
                  </a:schemeClr>
                </a:solidFill>
                <a:ea typeface="新細明體" pitchFamily="18" charset="-120"/>
              </a:rPr>
              <a:t>Channel Assignment Overview</a:t>
            </a:r>
            <a:endParaRPr lang="en-US" altLang="zh-TW" sz="1600" dirty="0">
              <a:solidFill>
                <a:schemeClr val="bg1">
                  <a:lumMod val="50000"/>
                </a:schemeClr>
              </a:solidFill>
              <a:ea typeface="新細明體" pitchFamily="18" charset="-120"/>
            </a:endParaRPr>
          </a:p>
        </p:txBody>
      </p:sp>
      <p:pic>
        <p:nvPicPr>
          <p:cNvPr id="16" name="Picture 5" descr="welcome"/>
          <p:cNvPicPr/>
          <p:nvPr/>
        </p:nvPicPr>
        <p:blipFill>
          <a:blip r:embed="rId2" cstate="print"/>
          <a:srcRect/>
          <a:stretch>
            <a:fillRect/>
          </a:stretch>
        </p:blipFill>
        <p:spPr bwMode="auto">
          <a:xfrm>
            <a:off x="849531" y="3429000"/>
            <a:ext cx="1706245" cy="2729865"/>
          </a:xfrm>
          <a:prstGeom prst="rect">
            <a:avLst/>
          </a:prstGeom>
          <a:noFill/>
          <a:ln w="9525">
            <a:solidFill>
              <a:schemeClr val="tx1"/>
            </a:solidFill>
            <a:miter lim="800000"/>
            <a:headEnd/>
            <a:tailEnd/>
          </a:ln>
        </p:spPr>
      </p:pic>
      <p:pic>
        <p:nvPicPr>
          <p:cNvPr id="17" name="Picture 13" descr="VMobile01"/>
          <p:cNvPicPr/>
          <p:nvPr/>
        </p:nvPicPr>
        <p:blipFill>
          <a:blip r:embed="rId3" cstate="print"/>
          <a:srcRect/>
          <a:stretch>
            <a:fillRect/>
          </a:stretch>
        </p:blipFill>
        <p:spPr bwMode="auto">
          <a:xfrm>
            <a:off x="2915816" y="3429000"/>
            <a:ext cx="1891832" cy="2736304"/>
          </a:xfrm>
          <a:prstGeom prst="rect">
            <a:avLst/>
          </a:prstGeom>
          <a:noFill/>
          <a:ln w="9525">
            <a:solidFill>
              <a:schemeClr val="tx1"/>
            </a:solidFill>
            <a:miter lim="800000"/>
            <a:headEnd/>
            <a:tailEnd/>
          </a:ln>
        </p:spPr>
      </p:pic>
      <p:pic>
        <p:nvPicPr>
          <p:cNvPr id="18" name="Picture 35"/>
          <p:cNvPicPr/>
          <p:nvPr/>
        </p:nvPicPr>
        <p:blipFill>
          <a:blip r:embed="rId4" cstate="print"/>
          <a:srcRect/>
          <a:stretch>
            <a:fillRect/>
          </a:stretch>
        </p:blipFill>
        <p:spPr bwMode="auto">
          <a:xfrm>
            <a:off x="5076056" y="3429001"/>
            <a:ext cx="1656184" cy="2782458"/>
          </a:xfrm>
          <a:prstGeom prst="rect">
            <a:avLst/>
          </a:prstGeom>
          <a:noFill/>
          <a:ln w="9525">
            <a:solidFill>
              <a:schemeClr val="tx1"/>
            </a:solidFill>
            <a:miter lim="800000"/>
            <a:headEnd/>
            <a:tailEnd/>
          </a:ln>
        </p:spPr>
      </p:pic>
      <p:pic>
        <p:nvPicPr>
          <p:cNvPr id="36865" name="Picture 1"/>
          <p:cNvPicPr>
            <a:picLocks noChangeAspect="1" noChangeArrowheads="1"/>
          </p:cNvPicPr>
          <p:nvPr/>
        </p:nvPicPr>
        <p:blipFill>
          <a:blip r:embed="rId5" cstate="print"/>
          <a:srcRect/>
          <a:stretch>
            <a:fillRect/>
          </a:stretch>
        </p:blipFill>
        <p:spPr bwMode="auto">
          <a:xfrm>
            <a:off x="6876256" y="3429000"/>
            <a:ext cx="1656184" cy="279297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p:txBody>
          <a:bodyPr/>
          <a:lstStyle/>
          <a:p>
            <a:r>
              <a:rPr lang="en-US" altLang="zh-TW" smtClean="0"/>
              <a:t>Green NVR Solution</a:t>
            </a:r>
          </a:p>
        </p:txBody>
      </p:sp>
      <p:sp>
        <p:nvSpPr>
          <p:cNvPr id="43012" name="投影片編號版面配置區 6"/>
          <p:cNvSpPr>
            <a:spLocks noGrp="1"/>
          </p:cNvSpPr>
          <p:nvPr>
            <p:ph type="sldNum" sz="quarter" idx="12"/>
          </p:nvPr>
        </p:nvSpPr>
        <p:spPr/>
        <p:txBody>
          <a:bodyPr/>
          <a:lstStyle/>
          <a:p>
            <a:fld id="{F4D0BC4A-91F9-4C95-908E-4523DBB86158}" type="slidenum">
              <a:rPr lang="zh-TW" altLang="en-US" smtClean="0"/>
              <a:pPr/>
              <a:t>49</a:t>
            </a:fld>
            <a:endParaRPr lang="en-US" altLang="zh-TW" smtClean="0"/>
          </a:p>
        </p:txBody>
      </p:sp>
      <p:sp>
        <p:nvSpPr>
          <p:cNvPr id="43011" name="內容版面配置區 2"/>
          <p:cNvSpPr>
            <a:spLocks noGrp="1"/>
          </p:cNvSpPr>
          <p:nvPr>
            <p:ph idx="4294967295"/>
          </p:nvPr>
        </p:nvSpPr>
        <p:spPr>
          <a:xfrm>
            <a:off x="446856" y="1341440"/>
            <a:ext cx="8229600" cy="4784725"/>
          </a:xfrm>
        </p:spPr>
        <p:txBody>
          <a:bodyPr>
            <a:normAutofit/>
          </a:bodyPr>
          <a:lstStyle/>
          <a:p>
            <a:r>
              <a:rPr lang="en-US" altLang="zh-TW" sz="2000" dirty="0" smtClean="0"/>
              <a:t>Green NVR solution: Embedded Linux system with low power consumption</a:t>
            </a:r>
            <a:br>
              <a:rPr lang="en-US" altLang="zh-TW" sz="2000" dirty="0" smtClean="0"/>
            </a:br>
            <a:r>
              <a:rPr lang="en-US" altLang="zh-TW" sz="2000" dirty="0" smtClean="0"/>
              <a:t>The Linux-based </a:t>
            </a:r>
            <a:r>
              <a:rPr lang="en-US" altLang="zh-TW" sz="2000" dirty="0" err="1" smtClean="0"/>
              <a:t>VioStor</a:t>
            </a:r>
            <a:r>
              <a:rPr lang="en-US" altLang="zh-TW" sz="2000" dirty="0" smtClean="0"/>
              <a:t> NVR is more power-saving and quiet, and less vulnerable to virus attacks compared to PC-based surveillance solutions.</a:t>
            </a:r>
          </a:p>
        </p:txBody>
      </p:sp>
      <p:sp>
        <p:nvSpPr>
          <p:cNvPr id="43015" name="矩形 4"/>
          <p:cNvSpPr>
            <a:spLocks noChangeArrowheads="1"/>
          </p:cNvSpPr>
          <p:nvPr/>
        </p:nvSpPr>
        <p:spPr bwMode="auto">
          <a:xfrm>
            <a:off x="754831" y="6021288"/>
            <a:ext cx="7921625" cy="369332"/>
          </a:xfrm>
          <a:prstGeom prst="rect">
            <a:avLst/>
          </a:prstGeom>
          <a:noFill/>
          <a:ln w="9525">
            <a:noFill/>
            <a:miter lim="800000"/>
            <a:headEnd/>
            <a:tailEnd/>
          </a:ln>
        </p:spPr>
        <p:txBody>
          <a:bodyPr>
            <a:spAutoFit/>
          </a:bodyPr>
          <a:lstStyle/>
          <a:p>
            <a:r>
              <a:rPr lang="en-US" altLang="zh-TW" dirty="0">
                <a:latin typeface="Arial Unicode MS" pitchFamily="34" charset="-120"/>
                <a:ea typeface="Arial Unicode MS" pitchFamily="34" charset="-120"/>
                <a:cs typeface="Arial Unicode MS" pitchFamily="34" charset="-120"/>
              </a:rPr>
              <a:t>The </a:t>
            </a:r>
            <a:r>
              <a:rPr lang="en-US" altLang="zh-TW" dirty="0" err="1">
                <a:latin typeface="Arial Unicode MS" pitchFamily="34" charset="-120"/>
                <a:ea typeface="Arial Unicode MS" pitchFamily="34" charset="-120"/>
                <a:cs typeface="Arial Unicode MS" pitchFamily="34" charset="-120"/>
              </a:rPr>
              <a:t>VioStor</a:t>
            </a:r>
            <a:r>
              <a:rPr lang="en-US" altLang="zh-TW" dirty="0">
                <a:latin typeface="Arial Unicode MS" pitchFamily="34" charset="-120"/>
                <a:ea typeface="Arial Unicode MS" pitchFamily="34" charset="-120"/>
                <a:cs typeface="Arial Unicode MS" pitchFamily="34" charset="-120"/>
              </a:rPr>
              <a:t> NVR helps you save more $$$ with lower power consumption.</a:t>
            </a:r>
          </a:p>
        </p:txBody>
      </p:sp>
      <p:pic>
        <p:nvPicPr>
          <p:cNvPr id="184321" name="Picture 1"/>
          <p:cNvPicPr>
            <a:picLocks noChangeAspect="1" noChangeArrowheads="1"/>
          </p:cNvPicPr>
          <p:nvPr/>
        </p:nvPicPr>
        <p:blipFill>
          <a:blip r:embed="rId3" cstate="print"/>
          <a:srcRect/>
          <a:stretch>
            <a:fillRect/>
          </a:stretch>
        </p:blipFill>
        <p:spPr bwMode="auto">
          <a:xfrm>
            <a:off x="827584" y="2954193"/>
            <a:ext cx="5688632" cy="3067095"/>
          </a:xfrm>
          <a:prstGeom prst="rect">
            <a:avLst/>
          </a:prstGeom>
          <a:noFill/>
          <a:ln w="9525">
            <a:noFill/>
            <a:miter lim="800000"/>
            <a:headEnd/>
            <a:tailEnd/>
          </a:ln>
        </p:spPr>
      </p:pic>
      <p:sp>
        <p:nvSpPr>
          <p:cNvPr id="7" name="文字方塊 6"/>
          <p:cNvSpPr txBox="1"/>
          <p:nvPr/>
        </p:nvSpPr>
        <p:spPr>
          <a:xfrm>
            <a:off x="3491880" y="5013176"/>
            <a:ext cx="300082" cy="369332"/>
          </a:xfrm>
          <a:prstGeom prst="rect">
            <a:avLst/>
          </a:prstGeom>
          <a:noFill/>
        </p:spPr>
        <p:txBody>
          <a:bodyPr wrap="none" rtlCol="0">
            <a:spAutoFit/>
          </a:bodyPr>
          <a:lstStyle/>
          <a:p>
            <a:r>
              <a:rPr lang="en-US" altLang="zh-TW" dirty="0" smtClean="0"/>
              <a:t>+</a:t>
            </a:r>
            <a:endParaRPr lang="zh-TW" altLang="en-US" dirty="0"/>
          </a:p>
        </p:txBody>
      </p:sp>
      <p:sp>
        <p:nvSpPr>
          <p:cNvPr id="8" name="文字方塊 7"/>
          <p:cNvSpPr txBox="1"/>
          <p:nvPr/>
        </p:nvSpPr>
        <p:spPr>
          <a:xfrm>
            <a:off x="3707904" y="5301208"/>
            <a:ext cx="300082" cy="369332"/>
          </a:xfrm>
          <a:prstGeom prst="rect">
            <a:avLst/>
          </a:prstGeom>
          <a:noFill/>
        </p:spPr>
        <p:txBody>
          <a:bodyPr wrap="none" rtlCol="0">
            <a:spAutoFit/>
          </a:bodyPr>
          <a:lstStyle/>
          <a:p>
            <a:r>
              <a:rPr lang="en-US" altLang="zh-TW" dirty="0" smtClean="0"/>
              <a:t>+</a:t>
            </a:r>
            <a:endParaRPr lang="zh-TW" altLang="en-US" dirty="0"/>
          </a:p>
        </p:txBody>
      </p:sp>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a:xfrm>
            <a:off x="539750" y="1052513"/>
            <a:ext cx="8604250" cy="5545137"/>
          </a:xfrm>
          <a:prstGeom prst="rect">
            <a:avLst/>
          </a:prstGeom>
        </p:spPr>
        <p:txBody>
          <a:bodyPr>
            <a:normAutofit/>
          </a:bodyPr>
          <a:lstStyle/>
          <a:p>
            <a:pPr marL="2057400" lvl="4" indent="-228600" eaLnBrk="0" hangingPunct="0">
              <a:lnSpc>
                <a:spcPct val="110000"/>
              </a:lnSpc>
              <a:buFontTx/>
              <a:buChar char="»"/>
              <a:defRPr/>
            </a:pPr>
            <a:endParaRPr lang="zh-TW" altLang="en-US" sz="2400" b="1" i="0" kern="0" dirty="0">
              <a:cs typeface="Calibri" pitchFamily="34" charset="0"/>
            </a:endParaRPr>
          </a:p>
        </p:txBody>
      </p:sp>
      <p:sp>
        <p:nvSpPr>
          <p:cNvPr id="6" name="標題 5"/>
          <p:cNvSpPr>
            <a:spLocks noGrp="1"/>
          </p:cNvSpPr>
          <p:nvPr>
            <p:ph type="title"/>
          </p:nvPr>
        </p:nvSpPr>
        <p:spPr/>
        <p:txBody>
          <a:bodyPr/>
          <a:lstStyle/>
          <a:p>
            <a:r>
              <a:rPr lang="en-US" altLang="zh-TW" smtClean="0"/>
              <a:t>QNAP Global Market Position</a:t>
            </a:r>
            <a:endParaRPr lang="zh-TW" altLang="en-US" dirty="0"/>
          </a:p>
        </p:txBody>
      </p:sp>
      <p:sp>
        <p:nvSpPr>
          <p:cNvPr id="7" name="內容版面配置區 6"/>
          <p:cNvSpPr>
            <a:spLocks noGrp="1"/>
          </p:cNvSpPr>
          <p:nvPr>
            <p:ph idx="1"/>
          </p:nvPr>
        </p:nvSpPr>
        <p:spPr/>
        <p:txBody>
          <a:bodyPr/>
          <a:lstStyle/>
          <a:p>
            <a:r>
              <a:rPr lang="en-US" altLang="zh-TW" smtClean="0"/>
              <a:t>Gartner (March 2012)</a:t>
            </a:r>
          </a:p>
          <a:p>
            <a:pPr lvl="1"/>
            <a:r>
              <a:rPr lang="en-US" altLang="zh-TW" smtClean="0"/>
              <a:t>QNAP is top 8 world storage company</a:t>
            </a:r>
          </a:p>
          <a:p>
            <a:r>
              <a:rPr lang="en-US" altLang="zh-TW" smtClean="0"/>
              <a:t>Gartner (March 2011)</a:t>
            </a:r>
          </a:p>
          <a:p>
            <a:pPr lvl="1"/>
            <a:r>
              <a:rPr lang="en-US" altLang="zh-TW" smtClean="0"/>
              <a:t>QNAP is the global top 3 SMB NAS brand (MSRP below $24,999)</a:t>
            </a:r>
          </a:p>
          <a:p>
            <a:r>
              <a:rPr lang="en-US" altLang="zh-TW" smtClean="0"/>
              <a:t>IMS Research (2010)</a:t>
            </a:r>
          </a:p>
          <a:p>
            <a:pPr lvl="1"/>
            <a:r>
              <a:rPr lang="en-US" altLang="zh-TW" smtClean="0"/>
              <a:t>QNAP is Top 10 Embedded NVRs supplier in the world</a:t>
            </a:r>
          </a:p>
          <a:p>
            <a:r>
              <a:rPr lang="en-US" altLang="zh-TW" smtClean="0"/>
              <a:t>Recognition from Media around the World</a:t>
            </a:r>
            <a:endParaRPr lang="en-US" altLang="zh-TW" dirty="0" smtClean="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68316" y="3429000"/>
            <a:ext cx="8351837" cy="433388"/>
          </a:xfrm>
          <a:prstGeom prst="rect">
            <a:avLst/>
          </a:prstGeom>
          <a:gradFill flip="none" rotWithShape="1">
            <a:gsLst>
              <a:gs pos="0">
                <a:schemeClr val="accent1">
                  <a:tint val="66000"/>
                  <a:satMod val="160000"/>
                  <a:alpha val="25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
        <p:nvSpPr>
          <p:cNvPr id="44035" name="標題 1"/>
          <p:cNvSpPr>
            <a:spLocks noGrp="1"/>
          </p:cNvSpPr>
          <p:nvPr>
            <p:ph type="title"/>
          </p:nvPr>
        </p:nvSpPr>
        <p:spPr/>
        <p:txBody>
          <a:bodyPr/>
          <a:lstStyle/>
          <a:p>
            <a:r>
              <a:rPr lang="en-US" altLang="zh-TW" smtClean="0"/>
              <a:t>Agenda</a:t>
            </a:r>
          </a:p>
        </p:txBody>
      </p:sp>
      <p:sp>
        <p:nvSpPr>
          <p:cNvPr id="44036" name="內容版面配置區 2"/>
          <p:cNvSpPr>
            <a:spLocks noGrp="1"/>
          </p:cNvSpPr>
          <p:nvPr>
            <p:ph sz="quarter" idx="1"/>
          </p:nvPr>
        </p:nvSpPr>
        <p:spPr/>
        <p:txBody>
          <a:bodyPr>
            <a:normAutofit/>
          </a:bodyPr>
          <a:lstStyle/>
          <a:p>
            <a:r>
              <a:rPr lang="en-US" altLang="zh-TW" dirty="0" smtClean="0"/>
              <a:t>About QNAP Security</a:t>
            </a:r>
          </a:p>
          <a:p>
            <a:r>
              <a:rPr lang="en-US" altLang="zh-TW" dirty="0" smtClean="0"/>
              <a:t>Why standalone NVR</a:t>
            </a:r>
          </a:p>
          <a:p>
            <a:r>
              <a:rPr lang="en-US" altLang="zh-TW" dirty="0" smtClean="0"/>
              <a:t>What's new?</a:t>
            </a:r>
          </a:p>
          <a:p>
            <a:r>
              <a:rPr lang="en-US" altLang="zh-TW" dirty="0" err="1" smtClean="0"/>
              <a:t>VioStor</a:t>
            </a:r>
            <a:r>
              <a:rPr lang="en-US" altLang="zh-TW" dirty="0" smtClean="0"/>
              <a:t> NVR is…</a:t>
            </a:r>
          </a:p>
          <a:p>
            <a:r>
              <a:rPr lang="en-US" altLang="zh-TW" dirty="0" smtClean="0"/>
              <a:t>What’s next?</a:t>
            </a:r>
          </a:p>
          <a:p>
            <a:r>
              <a:rPr lang="en-US" altLang="zh-TW" dirty="0" smtClean="0"/>
              <a:t>Success story</a:t>
            </a:r>
          </a:p>
        </p:txBody>
      </p:sp>
      <p:sp>
        <p:nvSpPr>
          <p:cNvPr id="44037" name="投影片編號版面配置區 3"/>
          <p:cNvSpPr>
            <a:spLocks noGrp="1"/>
          </p:cNvSpPr>
          <p:nvPr>
            <p:ph type="sldNum" sz="quarter" idx="11"/>
          </p:nvPr>
        </p:nvSpPr>
        <p:spPr/>
        <p:txBody>
          <a:bodyPr/>
          <a:lstStyle/>
          <a:p>
            <a:fld id="{AAB38BAF-2BB1-4868-9827-C1A555C95EE6}" type="slidenum">
              <a:rPr lang="zh-TW" altLang="en-US" smtClean="0"/>
              <a:pPr/>
              <a:t>50</a:t>
            </a:fld>
            <a:endParaRPr lang="zh-TW" altLang="en-US"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New NVR Features</a:t>
            </a:r>
            <a:endParaRPr lang="zh-TW" altLang="en-US" dirty="0"/>
          </a:p>
        </p:txBody>
      </p:sp>
      <p:sp>
        <p:nvSpPr>
          <p:cNvPr id="5" name="文字版面配置區 4"/>
          <p:cNvSpPr>
            <a:spLocks noGrp="1"/>
          </p:cNvSpPr>
          <p:nvPr>
            <p:ph type="body" idx="1"/>
          </p:nvPr>
        </p:nvSpPr>
        <p:spPr/>
        <p:txBody>
          <a:bodyPr/>
          <a:lstStyle/>
          <a:p>
            <a:r>
              <a:rPr lang="en-US" altLang="zh-TW" dirty="0" smtClean="0"/>
              <a:t>Surveillance storage expansion</a:t>
            </a:r>
            <a:endParaRPr lang="zh-TW" alt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68316" y="3933056"/>
            <a:ext cx="8351837" cy="433388"/>
          </a:xfrm>
          <a:prstGeom prst="rect">
            <a:avLst/>
          </a:prstGeom>
          <a:gradFill flip="none" rotWithShape="1">
            <a:gsLst>
              <a:gs pos="0">
                <a:schemeClr val="accent1">
                  <a:tint val="66000"/>
                  <a:satMod val="160000"/>
                  <a:alpha val="25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
        <p:nvSpPr>
          <p:cNvPr id="44035" name="標題 1"/>
          <p:cNvSpPr>
            <a:spLocks noGrp="1"/>
          </p:cNvSpPr>
          <p:nvPr>
            <p:ph type="title"/>
          </p:nvPr>
        </p:nvSpPr>
        <p:spPr/>
        <p:txBody>
          <a:bodyPr/>
          <a:lstStyle/>
          <a:p>
            <a:r>
              <a:rPr lang="en-US" altLang="zh-TW" smtClean="0"/>
              <a:t>Agenda</a:t>
            </a:r>
          </a:p>
        </p:txBody>
      </p:sp>
      <p:sp>
        <p:nvSpPr>
          <p:cNvPr id="44036" name="內容版面配置區 2"/>
          <p:cNvSpPr>
            <a:spLocks noGrp="1"/>
          </p:cNvSpPr>
          <p:nvPr>
            <p:ph sz="quarter" idx="1"/>
          </p:nvPr>
        </p:nvSpPr>
        <p:spPr/>
        <p:txBody>
          <a:bodyPr>
            <a:normAutofit/>
          </a:bodyPr>
          <a:lstStyle/>
          <a:p>
            <a:r>
              <a:rPr lang="en-US" altLang="zh-TW" dirty="0" smtClean="0"/>
              <a:t>About QNAP Security</a:t>
            </a:r>
          </a:p>
          <a:p>
            <a:r>
              <a:rPr lang="en-US" altLang="zh-TW" dirty="0" smtClean="0"/>
              <a:t>Why standalone NVR</a:t>
            </a:r>
          </a:p>
          <a:p>
            <a:r>
              <a:rPr lang="en-US" altLang="zh-TW" dirty="0" smtClean="0"/>
              <a:t>What's new?</a:t>
            </a:r>
          </a:p>
          <a:p>
            <a:r>
              <a:rPr lang="en-US" altLang="zh-TW" dirty="0" smtClean="0"/>
              <a:t>What’s next?</a:t>
            </a:r>
          </a:p>
          <a:p>
            <a:r>
              <a:rPr lang="en-US" altLang="zh-TW" dirty="0" err="1" smtClean="0"/>
              <a:t>VioStor</a:t>
            </a:r>
            <a:r>
              <a:rPr lang="en-US" altLang="zh-TW" dirty="0" smtClean="0"/>
              <a:t> NVR is…</a:t>
            </a:r>
          </a:p>
          <a:p>
            <a:r>
              <a:rPr lang="en-US" altLang="zh-TW" dirty="0" smtClean="0"/>
              <a:t>Success story</a:t>
            </a:r>
          </a:p>
        </p:txBody>
      </p:sp>
      <p:sp>
        <p:nvSpPr>
          <p:cNvPr id="44037" name="投影片編號版面配置區 3"/>
          <p:cNvSpPr>
            <a:spLocks noGrp="1"/>
          </p:cNvSpPr>
          <p:nvPr>
            <p:ph type="sldNum" sz="quarter" idx="11"/>
          </p:nvPr>
        </p:nvSpPr>
        <p:spPr/>
        <p:txBody>
          <a:bodyPr/>
          <a:lstStyle/>
          <a:p>
            <a:fld id="{AAB38BAF-2BB1-4868-9827-C1A555C95EE6}" type="slidenum">
              <a:rPr lang="zh-TW" altLang="en-US" smtClean="0"/>
              <a:pPr/>
              <a:t>52</a:t>
            </a:fld>
            <a:endParaRPr lang="zh-TW" altLang="en-US"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mtClean="0"/>
              <a:t>Success Story - Petrol Station</a:t>
            </a:r>
            <a:endParaRPr lang="zh-TW" altLang="en-US" dirty="0"/>
          </a:p>
        </p:txBody>
      </p:sp>
      <p:sp>
        <p:nvSpPr>
          <p:cNvPr id="3" name="內容版面配置區 2"/>
          <p:cNvSpPr>
            <a:spLocks noGrp="1"/>
          </p:cNvSpPr>
          <p:nvPr>
            <p:ph idx="1"/>
          </p:nvPr>
        </p:nvSpPr>
        <p:spPr/>
        <p:txBody>
          <a:bodyPr>
            <a:normAutofit/>
          </a:bodyPr>
          <a:lstStyle/>
          <a:p>
            <a:r>
              <a:rPr lang="en-US" altLang="zh-TW" sz="2400" dirty="0" smtClean="0"/>
              <a:t>Largest petroleum company in India</a:t>
            </a:r>
            <a:br>
              <a:rPr lang="en-US" altLang="zh-TW" sz="2400" dirty="0" smtClean="0"/>
            </a:br>
            <a:r>
              <a:rPr lang="en-US" altLang="zh-TW" sz="2000" dirty="0" smtClean="0"/>
              <a:t>All in all, the VS-2008 Pro earns the heart of BPCL as a turnkey solution for long-term recording and heavy megapixel recording. In the first stage of this project, BPCL deployed a total of 900 units </a:t>
            </a:r>
            <a:r>
              <a:rPr lang="en-US" altLang="zh-TW" sz="2000" dirty="0" err="1" smtClean="0"/>
              <a:t>VioStor</a:t>
            </a:r>
            <a:r>
              <a:rPr lang="en-US" altLang="zh-TW" sz="2000" dirty="0" smtClean="0"/>
              <a:t> NVR VS-2008 Pro for its petrol stations in India.</a:t>
            </a:r>
            <a:br>
              <a:rPr lang="en-US" altLang="zh-TW" sz="2000" dirty="0" smtClean="0"/>
            </a:br>
            <a:r>
              <a:rPr lang="en-US" altLang="zh-TW" sz="2000" dirty="0" smtClean="0"/>
              <a:t>Source: </a:t>
            </a:r>
            <a:r>
              <a:rPr lang="en-US" altLang="zh-TW" sz="2000" dirty="0" smtClean="0">
                <a:hlinkClick r:id="rId2"/>
              </a:rPr>
              <a:t>http://www.qnapsecurity.com/SucessStory18.asp</a:t>
            </a:r>
            <a:endParaRPr lang="en-US" altLang="zh-TW" sz="2000" dirty="0" smtClean="0"/>
          </a:p>
        </p:txBody>
      </p:sp>
      <p:pic>
        <p:nvPicPr>
          <p:cNvPr id="92164" name="Picture 4" descr="http://www.alucobond.com/uploads/tx_realty/001b_Bharat_Petroleum.jpg"/>
          <p:cNvPicPr>
            <a:picLocks noChangeAspect="1" noChangeArrowheads="1"/>
          </p:cNvPicPr>
          <p:nvPr/>
        </p:nvPicPr>
        <p:blipFill>
          <a:blip r:embed="rId3" cstate="print"/>
          <a:srcRect/>
          <a:stretch>
            <a:fillRect/>
          </a:stretch>
        </p:blipFill>
        <p:spPr bwMode="auto">
          <a:xfrm>
            <a:off x="539552" y="3610501"/>
            <a:ext cx="3606602" cy="2396907"/>
          </a:xfrm>
          <a:prstGeom prst="rect">
            <a:avLst/>
          </a:prstGeom>
          <a:noFill/>
        </p:spPr>
      </p:pic>
      <p:pic>
        <p:nvPicPr>
          <p:cNvPr id="92166" name="Picture 6" descr="http://cdn3.wn.com/ph/img/ea/d4/0c83605ee48f0c5bae7fa1fbf811-grande.jpg"/>
          <p:cNvPicPr>
            <a:picLocks noChangeAspect="1" noChangeArrowheads="1"/>
          </p:cNvPicPr>
          <p:nvPr/>
        </p:nvPicPr>
        <p:blipFill>
          <a:blip r:embed="rId4" cstate="print"/>
          <a:srcRect/>
          <a:stretch>
            <a:fillRect/>
          </a:stretch>
        </p:blipFill>
        <p:spPr bwMode="auto">
          <a:xfrm>
            <a:off x="3282652" y="3610501"/>
            <a:ext cx="3233564" cy="2425173"/>
          </a:xfrm>
          <a:prstGeom prst="rect">
            <a:avLst/>
          </a:prstGeom>
          <a:noFill/>
        </p:spPr>
      </p:pic>
      <p:pic>
        <p:nvPicPr>
          <p:cNvPr id="7" name="Picture 27"/>
          <p:cNvPicPr>
            <a:picLocks noChangeAspect="1" noChangeArrowheads="1"/>
          </p:cNvPicPr>
          <p:nvPr/>
        </p:nvPicPr>
        <p:blipFill>
          <a:blip r:embed="rId5" cstate="print"/>
          <a:srcRect/>
          <a:stretch>
            <a:fillRect/>
          </a:stretch>
        </p:blipFill>
        <p:spPr bwMode="auto">
          <a:xfrm>
            <a:off x="6516216" y="5410701"/>
            <a:ext cx="2088082" cy="133066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p:txBody>
          <a:bodyPr/>
          <a:lstStyle/>
          <a:p>
            <a:r>
              <a:rPr lang="en-US" altLang="zh-TW" dirty="0" smtClean="0"/>
              <a:t>Success Story -</a:t>
            </a:r>
            <a:r>
              <a:rPr lang="zh-TW" altLang="en-US" dirty="0" smtClean="0"/>
              <a:t> </a:t>
            </a:r>
            <a:r>
              <a:rPr lang="en-US" altLang="zh-TW" dirty="0" smtClean="0"/>
              <a:t>Chain Store</a:t>
            </a:r>
            <a:endParaRPr lang="zh-TW" altLang="en-US" dirty="0" smtClean="0"/>
          </a:p>
        </p:txBody>
      </p:sp>
      <p:sp>
        <p:nvSpPr>
          <p:cNvPr id="16388" name="投影片編號版面配置區 3"/>
          <p:cNvSpPr>
            <a:spLocks noGrp="1"/>
          </p:cNvSpPr>
          <p:nvPr>
            <p:ph type="sldNum" sz="quarter" idx="12"/>
          </p:nvPr>
        </p:nvSpPr>
        <p:spPr/>
        <p:txBody>
          <a:bodyPr/>
          <a:lstStyle/>
          <a:p>
            <a:fld id="{5190A9E2-F596-4F28-A9FC-428D916D65BB}" type="slidenum">
              <a:rPr lang="zh-TW" altLang="en-US" smtClean="0"/>
              <a:pPr/>
              <a:t>54</a:t>
            </a:fld>
            <a:endParaRPr lang="en-US" altLang="zh-TW" smtClean="0"/>
          </a:p>
        </p:txBody>
      </p:sp>
      <p:grpSp>
        <p:nvGrpSpPr>
          <p:cNvPr id="2" name="群組 10"/>
          <p:cNvGrpSpPr>
            <a:grpSpLocks/>
          </p:cNvGrpSpPr>
          <p:nvPr/>
        </p:nvGrpSpPr>
        <p:grpSpPr bwMode="auto">
          <a:xfrm>
            <a:off x="755650" y="2903538"/>
            <a:ext cx="7859713" cy="3478212"/>
            <a:chOff x="755576" y="2780928"/>
            <a:chExt cx="7860278" cy="3478526"/>
          </a:xfrm>
        </p:grpSpPr>
        <p:pic>
          <p:nvPicPr>
            <p:cNvPr id="16390" name="Picture 4" descr="http://www.seicomart.co.jp/english/images/seicomart.jpg"/>
            <p:cNvPicPr>
              <a:picLocks noChangeAspect="1" noChangeArrowheads="1"/>
            </p:cNvPicPr>
            <p:nvPr/>
          </p:nvPicPr>
          <p:blipFill>
            <a:blip r:embed="rId3" cstate="print"/>
            <a:srcRect/>
            <a:stretch>
              <a:fillRect/>
            </a:stretch>
          </p:blipFill>
          <p:spPr bwMode="auto">
            <a:xfrm>
              <a:off x="755576" y="2780928"/>
              <a:ext cx="3924436" cy="2616291"/>
            </a:xfrm>
            <a:prstGeom prst="rect">
              <a:avLst/>
            </a:prstGeom>
            <a:noFill/>
            <a:ln w="9525">
              <a:noFill/>
              <a:miter lim="800000"/>
              <a:headEnd/>
              <a:tailEnd/>
            </a:ln>
          </p:spPr>
        </p:pic>
        <p:sp>
          <p:nvSpPr>
            <p:cNvPr id="16391" name="矩形 6"/>
            <p:cNvSpPr>
              <a:spLocks noChangeArrowheads="1"/>
            </p:cNvSpPr>
            <p:nvPr/>
          </p:nvSpPr>
          <p:spPr bwMode="auto">
            <a:xfrm>
              <a:off x="755576" y="5445224"/>
              <a:ext cx="4572000" cy="646331"/>
            </a:xfrm>
            <a:prstGeom prst="rect">
              <a:avLst/>
            </a:prstGeom>
            <a:noFill/>
            <a:ln w="9525">
              <a:noFill/>
              <a:miter lim="800000"/>
              <a:headEnd/>
              <a:tailEnd/>
            </a:ln>
          </p:spPr>
          <p:txBody>
            <a:bodyPr>
              <a:spAutoFit/>
            </a:bodyPr>
            <a:lstStyle/>
            <a:p>
              <a:r>
                <a:rPr lang="en-US" altLang="zh-TW"/>
                <a:t>Number of Stores in Hokkaido</a:t>
              </a:r>
              <a:r>
                <a:rPr lang="en-US" altLang="zh-TW" b="1"/>
                <a:t>: 986</a:t>
              </a:r>
              <a:br>
                <a:rPr lang="en-US" altLang="zh-TW" b="1"/>
              </a:br>
              <a:endParaRPr lang="zh-TW" altLang="en-US" b="1"/>
            </a:p>
          </p:txBody>
        </p:sp>
        <p:pic>
          <p:nvPicPr>
            <p:cNvPr id="16392" name="Picture 5"/>
            <p:cNvPicPr>
              <a:picLocks noChangeAspect="1" noChangeArrowheads="1"/>
            </p:cNvPicPr>
            <p:nvPr/>
          </p:nvPicPr>
          <p:blipFill>
            <a:blip r:embed="rId4" cstate="print"/>
            <a:srcRect/>
            <a:stretch>
              <a:fillRect/>
            </a:stretch>
          </p:blipFill>
          <p:spPr bwMode="auto">
            <a:xfrm>
              <a:off x="6372199" y="2924944"/>
              <a:ext cx="2243655" cy="3334510"/>
            </a:xfrm>
            <a:prstGeom prst="rect">
              <a:avLst/>
            </a:prstGeom>
            <a:noFill/>
            <a:ln w="9525">
              <a:noFill/>
              <a:miter lim="800000"/>
              <a:headEnd/>
              <a:tailEnd/>
            </a:ln>
          </p:spPr>
        </p:pic>
        <p:pic>
          <p:nvPicPr>
            <p:cNvPr id="16393" name="Picture 27"/>
            <p:cNvPicPr>
              <a:picLocks noChangeAspect="1" noChangeArrowheads="1"/>
            </p:cNvPicPr>
            <p:nvPr/>
          </p:nvPicPr>
          <p:blipFill>
            <a:blip r:embed="rId5" cstate="print"/>
            <a:srcRect/>
            <a:stretch>
              <a:fillRect/>
            </a:stretch>
          </p:blipFill>
          <p:spPr bwMode="auto">
            <a:xfrm>
              <a:off x="4788024" y="3717032"/>
              <a:ext cx="2088232" cy="1330787"/>
            </a:xfrm>
            <a:prstGeom prst="rect">
              <a:avLst/>
            </a:prstGeom>
            <a:noFill/>
            <a:ln w="9525">
              <a:noFill/>
              <a:miter lim="800000"/>
              <a:headEnd/>
              <a:tailEnd/>
            </a:ln>
          </p:spPr>
        </p:pic>
      </p:grpSp>
      <p:sp>
        <p:nvSpPr>
          <p:cNvPr id="10" name="內容版面配置區 2"/>
          <p:cNvSpPr txBox="1">
            <a:spLocks/>
          </p:cNvSpPr>
          <p:nvPr/>
        </p:nvSpPr>
        <p:spPr>
          <a:xfrm>
            <a:off x="467544" y="1340768"/>
            <a:ext cx="8229600" cy="478539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24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Famous Chain Stores in Hokkaido, Japan </a:t>
            </a: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
            </a:r>
            <a:b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b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Over 600 </a:t>
            </a:r>
            <a:r>
              <a:rPr kumimoji="0" lang="en-US" altLang="zh-TW" sz="2000" b="0" i="0" u="none" strike="noStrike" kern="1200" cap="none" spc="0" normalizeH="0" baseline="0" noProof="0" dirty="0" err="1" smtClean="0">
                <a:ln>
                  <a:noFill/>
                </a:ln>
                <a:solidFill>
                  <a:schemeClr val="tx1"/>
                </a:solidFill>
                <a:effectLst/>
                <a:uLnTx/>
                <a:uFillTx/>
                <a:latin typeface="Arial Unicode MS" pitchFamily="34" charset="-120"/>
                <a:ea typeface="Arial Unicode MS" pitchFamily="34" charset="-120"/>
                <a:cs typeface="+mn-cs"/>
              </a:rPr>
              <a:t>pcs</a:t>
            </a: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 VS-2008</a:t>
            </a:r>
            <a:r>
              <a:rPr kumimoji="0" lang="zh-TW" altLang="en-US"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 </a:t>
            </a: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Pro NVR have been installed in popular chain stores for local/remote monitoring and recording in Hokkaido.</a:t>
            </a:r>
            <a:b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b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Source: </a:t>
            </a: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hlinkClick r:id="rId6"/>
              </a:rPr>
              <a:t>http://www.qnapsecurity.com/SucessStory04.asp</a:t>
            </a:r>
            <a:endPar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4"/>
          <p:cNvSpPr>
            <a:spLocks noGrp="1"/>
          </p:cNvSpPr>
          <p:nvPr>
            <p:ph type="title"/>
          </p:nvPr>
        </p:nvSpPr>
        <p:spPr/>
        <p:txBody>
          <a:bodyPr/>
          <a:lstStyle/>
          <a:p>
            <a:r>
              <a:rPr lang="en-US" altLang="zh-TW" smtClean="0"/>
              <a:t>Success Story –</a:t>
            </a:r>
            <a:r>
              <a:rPr lang="zh-TW" altLang="en-US" smtClean="0"/>
              <a:t> </a:t>
            </a:r>
            <a:r>
              <a:rPr lang="en-US" altLang="zh-TW" smtClean="0"/>
              <a:t>Retail Stores</a:t>
            </a:r>
            <a:endParaRPr lang="zh-TW" altLang="en-US" smtClean="0"/>
          </a:p>
        </p:txBody>
      </p:sp>
      <p:sp>
        <p:nvSpPr>
          <p:cNvPr id="17412" name="投影片編號版面配置區 15"/>
          <p:cNvSpPr>
            <a:spLocks noGrp="1"/>
          </p:cNvSpPr>
          <p:nvPr>
            <p:ph type="sldNum" sz="quarter" idx="12"/>
          </p:nvPr>
        </p:nvSpPr>
        <p:spPr/>
        <p:txBody>
          <a:bodyPr/>
          <a:lstStyle/>
          <a:p>
            <a:fld id="{E16494AD-E439-47C8-8842-D62C605FD374}" type="slidenum">
              <a:rPr lang="zh-TW" altLang="en-US" smtClean="0"/>
              <a:pPr/>
              <a:t>55</a:t>
            </a:fld>
            <a:endParaRPr lang="en-US" altLang="zh-TW" smtClean="0"/>
          </a:p>
        </p:txBody>
      </p:sp>
      <p:pic>
        <p:nvPicPr>
          <p:cNvPr id="17413" name="Picture 11" descr="npo0006c4"/>
          <p:cNvPicPr>
            <a:picLocks noChangeAspect="1" noChangeArrowheads="1"/>
          </p:cNvPicPr>
          <p:nvPr/>
        </p:nvPicPr>
        <p:blipFill>
          <a:blip r:embed="rId3" cstate="print"/>
          <a:srcRect/>
          <a:stretch>
            <a:fillRect/>
          </a:stretch>
        </p:blipFill>
        <p:spPr bwMode="auto">
          <a:xfrm>
            <a:off x="3130550" y="2895600"/>
            <a:ext cx="900113" cy="876300"/>
          </a:xfrm>
          <a:prstGeom prst="rect">
            <a:avLst/>
          </a:prstGeom>
          <a:noFill/>
          <a:ln w="9525" algn="ctr">
            <a:noFill/>
            <a:miter lim="800000"/>
            <a:headEnd/>
            <a:tailEnd/>
          </a:ln>
        </p:spPr>
      </p:pic>
      <p:pic>
        <p:nvPicPr>
          <p:cNvPr id="17414" name="Picture 131" descr="200631511235285122"/>
          <p:cNvPicPr>
            <a:picLocks noChangeAspect="1" noChangeArrowheads="1"/>
          </p:cNvPicPr>
          <p:nvPr/>
        </p:nvPicPr>
        <p:blipFill>
          <a:blip r:embed="rId4" cstate="print"/>
          <a:srcRect t="11929" b="14217"/>
          <a:stretch>
            <a:fillRect/>
          </a:stretch>
        </p:blipFill>
        <p:spPr bwMode="auto">
          <a:xfrm>
            <a:off x="684213" y="4797425"/>
            <a:ext cx="2339975" cy="1727200"/>
          </a:xfrm>
          <a:prstGeom prst="rect">
            <a:avLst/>
          </a:prstGeom>
          <a:noFill/>
          <a:ln w="9525">
            <a:noFill/>
            <a:miter lim="800000"/>
            <a:headEnd/>
            <a:tailEnd/>
          </a:ln>
        </p:spPr>
      </p:pic>
      <p:sp>
        <p:nvSpPr>
          <p:cNvPr id="17415" name="Line 132"/>
          <p:cNvSpPr>
            <a:spLocks noChangeShapeType="1"/>
          </p:cNvSpPr>
          <p:nvPr/>
        </p:nvSpPr>
        <p:spPr bwMode="auto">
          <a:xfrm flipV="1">
            <a:off x="4121150" y="5105400"/>
            <a:ext cx="527050" cy="304800"/>
          </a:xfrm>
          <a:prstGeom prst="line">
            <a:avLst/>
          </a:prstGeom>
          <a:noFill/>
          <a:ln w="31750">
            <a:solidFill>
              <a:srgbClr val="808080"/>
            </a:solidFill>
            <a:round/>
            <a:headEnd/>
            <a:tailEnd type="triangle" w="med" len="med"/>
          </a:ln>
        </p:spPr>
        <p:txBody>
          <a:bodyPr/>
          <a:lstStyle/>
          <a:p>
            <a:endParaRPr lang="zh-TW" altLang="en-US"/>
          </a:p>
        </p:txBody>
      </p:sp>
      <p:pic>
        <p:nvPicPr>
          <p:cNvPr id="17416" name="Picture 14" descr="npo0006c6"/>
          <p:cNvPicPr>
            <a:picLocks noChangeAspect="1" noChangeArrowheads="1"/>
          </p:cNvPicPr>
          <p:nvPr/>
        </p:nvPicPr>
        <p:blipFill>
          <a:blip r:embed="rId5" cstate="print"/>
          <a:srcRect/>
          <a:stretch>
            <a:fillRect/>
          </a:stretch>
        </p:blipFill>
        <p:spPr bwMode="auto">
          <a:xfrm>
            <a:off x="3054350" y="5029200"/>
            <a:ext cx="1066800" cy="933450"/>
          </a:xfrm>
          <a:prstGeom prst="rect">
            <a:avLst/>
          </a:prstGeom>
          <a:solidFill>
            <a:schemeClr val="accent1">
              <a:alpha val="0"/>
            </a:schemeClr>
          </a:solidFill>
          <a:ln w="9525" algn="ctr">
            <a:noFill/>
            <a:miter lim="800000"/>
            <a:headEnd/>
            <a:tailEnd/>
          </a:ln>
        </p:spPr>
      </p:pic>
      <p:sp>
        <p:nvSpPr>
          <p:cNvPr id="11" name="Cloud"/>
          <p:cNvSpPr>
            <a:spLocks noChangeAspect="1" noEditPoints="1" noChangeArrowheads="1"/>
          </p:cNvSpPr>
          <p:nvPr/>
        </p:nvSpPr>
        <p:spPr bwMode="auto">
          <a:xfrm>
            <a:off x="4349750" y="3581400"/>
            <a:ext cx="1822450" cy="15922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0C0C0"/>
          </a:solidFill>
          <a:ln w="9525">
            <a:solidFill>
              <a:schemeClr val="tx1"/>
            </a:solidFill>
            <a:miter lim="800000"/>
            <a:headEnd/>
            <a:tailEnd/>
          </a:ln>
          <a:effectLst>
            <a:outerShdw dist="107763" dir="2700000" algn="ctr" rotWithShape="0">
              <a:srgbClr val="808080"/>
            </a:outerShdw>
          </a:effectLst>
        </p:spPr>
        <p:txBody>
          <a:bodyPr/>
          <a:lstStyle/>
          <a:p>
            <a:pPr algn="ctr">
              <a:defRPr/>
            </a:pPr>
            <a:r>
              <a:rPr kumimoji="1" lang="en-US" altLang="zh-TW" sz="2000">
                <a:ea typeface="微軟正黑體" pitchFamily="34" charset="-120"/>
              </a:rPr>
              <a:t>Internet</a:t>
            </a:r>
          </a:p>
          <a:p>
            <a:pPr algn="ctr">
              <a:defRPr/>
            </a:pPr>
            <a:r>
              <a:rPr kumimoji="1" lang="en-US" altLang="zh-TW" sz="2000">
                <a:ea typeface="微軟正黑體" pitchFamily="34" charset="-120"/>
              </a:rPr>
              <a:t>or</a:t>
            </a:r>
          </a:p>
          <a:p>
            <a:pPr algn="ctr">
              <a:defRPr/>
            </a:pPr>
            <a:r>
              <a:rPr kumimoji="1" lang="en-US" altLang="zh-TW" sz="2000">
                <a:ea typeface="微軟正黑體" pitchFamily="34" charset="-120"/>
              </a:rPr>
              <a:t>Intranet</a:t>
            </a:r>
          </a:p>
          <a:p>
            <a:pPr algn="ctr">
              <a:defRPr/>
            </a:pPr>
            <a:endParaRPr kumimoji="1" lang="zh-TW" altLang="en-US" sz="2000">
              <a:ea typeface="微軟正黑體" pitchFamily="34" charset="-120"/>
            </a:endParaRPr>
          </a:p>
        </p:txBody>
      </p:sp>
      <p:pic>
        <p:nvPicPr>
          <p:cNvPr id="17418" name="Picture 135" descr="U3059P704T2D29444F101DT20081009180257"/>
          <p:cNvPicPr>
            <a:picLocks noChangeAspect="1" noChangeArrowheads="1"/>
          </p:cNvPicPr>
          <p:nvPr/>
        </p:nvPicPr>
        <p:blipFill>
          <a:blip r:embed="rId6" cstate="print"/>
          <a:srcRect/>
          <a:stretch>
            <a:fillRect/>
          </a:stretch>
        </p:blipFill>
        <p:spPr bwMode="auto">
          <a:xfrm>
            <a:off x="684213" y="2555875"/>
            <a:ext cx="2362200" cy="2025650"/>
          </a:xfrm>
          <a:prstGeom prst="rect">
            <a:avLst/>
          </a:prstGeom>
          <a:noFill/>
          <a:ln w="9525">
            <a:noFill/>
            <a:miter lim="800000"/>
            <a:headEnd/>
            <a:tailEnd/>
          </a:ln>
        </p:spPr>
      </p:pic>
      <p:sp>
        <p:nvSpPr>
          <p:cNvPr id="17419" name="Line 137"/>
          <p:cNvSpPr>
            <a:spLocks noChangeShapeType="1"/>
          </p:cNvSpPr>
          <p:nvPr/>
        </p:nvSpPr>
        <p:spPr bwMode="auto">
          <a:xfrm>
            <a:off x="4044950" y="3505200"/>
            <a:ext cx="609600" cy="228600"/>
          </a:xfrm>
          <a:prstGeom prst="line">
            <a:avLst/>
          </a:prstGeom>
          <a:noFill/>
          <a:ln w="31750">
            <a:solidFill>
              <a:srgbClr val="808080"/>
            </a:solidFill>
            <a:round/>
            <a:headEnd/>
            <a:tailEnd type="triangle" w="med" len="med"/>
          </a:ln>
        </p:spPr>
        <p:txBody>
          <a:bodyPr/>
          <a:lstStyle/>
          <a:p>
            <a:endParaRPr lang="zh-TW" altLang="en-US"/>
          </a:p>
        </p:txBody>
      </p:sp>
      <p:sp>
        <p:nvSpPr>
          <p:cNvPr id="17420" name="Rectangle 62"/>
          <p:cNvSpPr>
            <a:spLocks noChangeArrowheads="1"/>
          </p:cNvSpPr>
          <p:nvPr/>
        </p:nvSpPr>
        <p:spPr bwMode="auto">
          <a:xfrm>
            <a:off x="6553200" y="3276600"/>
            <a:ext cx="2438400" cy="523875"/>
          </a:xfrm>
          <a:prstGeom prst="rect">
            <a:avLst/>
          </a:prstGeom>
          <a:noFill/>
          <a:ln w="9525">
            <a:noFill/>
            <a:miter lim="800000"/>
            <a:headEnd/>
            <a:tailEnd/>
          </a:ln>
        </p:spPr>
        <p:txBody>
          <a:bodyPr>
            <a:spAutoFit/>
          </a:bodyPr>
          <a:lstStyle/>
          <a:p>
            <a:r>
              <a:rPr kumimoji="1" lang="en-US" altLang="zh-TW" sz="1400">
                <a:ea typeface="微軟正黑體" pitchFamily="34" charset="-120"/>
              </a:rPr>
              <a:t>Remote monitoring and management by IE browser</a:t>
            </a:r>
          </a:p>
        </p:txBody>
      </p:sp>
      <p:sp>
        <p:nvSpPr>
          <p:cNvPr id="17421" name="Line 137"/>
          <p:cNvSpPr>
            <a:spLocks noChangeShapeType="1"/>
          </p:cNvSpPr>
          <p:nvPr/>
        </p:nvSpPr>
        <p:spPr bwMode="auto">
          <a:xfrm flipV="1">
            <a:off x="6172200" y="4343400"/>
            <a:ext cx="533400" cy="46038"/>
          </a:xfrm>
          <a:prstGeom prst="line">
            <a:avLst/>
          </a:prstGeom>
          <a:noFill/>
          <a:ln w="31750">
            <a:solidFill>
              <a:srgbClr val="808080"/>
            </a:solidFill>
            <a:round/>
            <a:headEnd/>
            <a:tailEnd type="triangle" w="med" len="med"/>
          </a:ln>
        </p:spPr>
        <p:txBody>
          <a:bodyPr/>
          <a:lstStyle/>
          <a:p>
            <a:endParaRPr lang="zh-TW" altLang="en-US"/>
          </a:p>
        </p:txBody>
      </p:sp>
      <p:pic>
        <p:nvPicPr>
          <p:cNvPr id="17422" name="圖片 14" descr="201mon.PNG"/>
          <p:cNvPicPr>
            <a:picLocks noChangeAspect="1"/>
          </p:cNvPicPr>
          <p:nvPr/>
        </p:nvPicPr>
        <p:blipFill>
          <a:blip r:embed="rId7" cstate="print"/>
          <a:srcRect/>
          <a:stretch>
            <a:fillRect/>
          </a:stretch>
        </p:blipFill>
        <p:spPr bwMode="auto">
          <a:xfrm>
            <a:off x="6746875" y="3795713"/>
            <a:ext cx="2016125" cy="1385887"/>
          </a:xfrm>
          <a:prstGeom prst="rect">
            <a:avLst/>
          </a:prstGeom>
          <a:noFill/>
          <a:ln w="9525">
            <a:noFill/>
            <a:miter lim="800000"/>
            <a:headEnd/>
            <a:tailEnd/>
          </a:ln>
        </p:spPr>
      </p:pic>
      <p:sp>
        <p:nvSpPr>
          <p:cNvPr id="18" name="內容版面配置區 15"/>
          <p:cNvSpPr txBox="1">
            <a:spLocks/>
          </p:cNvSpPr>
          <p:nvPr/>
        </p:nvSpPr>
        <p:spPr>
          <a:xfrm>
            <a:off x="467544" y="1340768"/>
            <a:ext cx="8229600" cy="478539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24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Chain Stores in Malaysia</a:t>
            </a:r>
            <a:r>
              <a:rPr kumimoji="0" lang="en-US" altLang="zh-TW" sz="2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
            </a:r>
            <a:br>
              <a:rPr kumimoji="0" lang="en-US" altLang="zh-TW" sz="2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b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The </a:t>
            </a:r>
            <a:r>
              <a:rPr kumimoji="0" lang="en-US" altLang="zh-TW" sz="2000" b="0" i="0" u="none" strike="noStrike" kern="1200" cap="none" spc="0" normalizeH="0" baseline="0" noProof="0" dirty="0" err="1" smtClean="0">
                <a:ln>
                  <a:noFill/>
                </a:ln>
                <a:solidFill>
                  <a:schemeClr val="tx1"/>
                </a:solidFill>
                <a:effectLst/>
                <a:uLnTx/>
                <a:uFillTx/>
                <a:latin typeface="Arial Unicode MS" pitchFamily="34" charset="-120"/>
                <a:ea typeface="Arial Unicode MS" pitchFamily="34" charset="-120"/>
                <a:cs typeface="+mn-cs"/>
              </a:rPr>
              <a:t>VioStor</a:t>
            </a: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 NVR has been installed in popular chain stores for remote monitoring and recording in Malaysia.</a:t>
            </a:r>
            <a:endParaRPr kumimoji="0" lang="zh-TW" altLang="en-US"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4"/>
          <p:cNvSpPr>
            <a:spLocks noGrp="1"/>
          </p:cNvSpPr>
          <p:nvPr>
            <p:ph type="title"/>
          </p:nvPr>
        </p:nvSpPr>
        <p:spPr/>
        <p:txBody>
          <a:bodyPr/>
          <a:lstStyle/>
          <a:p>
            <a:r>
              <a:rPr lang="en-US" altLang="zh-TW" smtClean="0"/>
              <a:t>Success Story – Sightseeing Spot</a:t>
            </a:r>
            <a:endParaRPr lang="zh-TW" altLang="en-US" smtClean="0"/>
          </a:p>
        </p:txBody>
      </p:sp>
      <p:sp>
        <p:nvSpPr>
          <p:cNvPr id="18436" name="投影片編號版面配置區 15"/>
          <p:cNvSpPr>
            <a:spLocks noGrp="1"/>
          </p:cNvSpPr>
          <p:nvPr>
            <p:ph type="sldNum" sz="quarter" idx="12"/>
          </p:nvPr>
        </p:nvSpPr>
        <p:spPr/>
        <p:txBody>
          <a:bodyPr/>
          <a:lstStyle/>
          <a:p>
            <a:fld id="{B7D14250-E0F9-41B2-9064-1006A48F4FFA}" type="slidenum">
              <a:rPr lang="zh-TW" altLang="en-US" smtClean="0"/>
              <a:pPr/>
              <a:t>56</a:t>
            </a:fld>
            <a:endParaRPr lang="en-US" altLang="zh-TW" smtClean="0"/>
          </a:p>
        </p:txBody>
      </p:sp>
      <p:pic>
        <p:nvPicPr>
          <p:cNvPr id="18437" name="Picture 6" descr="http://files.qnap.com/news/pressresource/product/VS-4016U_08.jpg"/>
          <p:cNvPicPr>
            <a:picLocks noChangeAspect="1" noChangeArrowheads="1"/>
          </p:cNvPicPr>
          <p:nvPr/>
        </p:nvPicPr>
        <p:blipFill>
          <a:blip r:embed="rId3" cstate="print"/>
          <a:srcRect/>
          <a:stretch>
            <a:fillRect/>
          </a:stretch>
        </p:blipFill>
        <p:spPr bwMode="auto">
          <a:xfrm>
            <a:off x="285750" y="3013075"/>
            <a:ext cx="2847975" cy="1928813"/>
          </a:xfrm>
          <a:prstGeom prst="rect">
            <a:avLst/>
          </a:prstGeom>
          <a:noFill/>
          <a:ln w="9525">
            <a:noFill/>
            <a:miter lim="800000"/>
            <a:headEnd/>
            <a:tailEnd/>
          </a:ln>
        </p:spPr>
      </p:pic>
      <p:sp>
        <p:nvSpPr>
          <p:cNvPr id="17" name="Cloud"/>
          <p:cNvSpPr>
            <a:spLocks noChangeAspect="1" noEditPoints="1" noChangeArrowheads="1"/>
          </p:cNvSpPr>
          <p:nvPr/>
        </p:nvSpPr>
        <p:spPr bwMode="auto">
          <a:xfrm>
            <a:off x="2928938" y="3441700"/>
            <a:ext cx="1774825" cy="91916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0C0C0"/>
          </a:solidFill>
          <a:ln w="9525">
            <a:solidFill>
              <a:schemeClr val="tx1"/>
            </a:solidFill>
            <a:miter lim="800000"/>
            <a:headEnd/>
            <a:tailEnd/>
          </a:ln>
          <a:effectLst>
            <a:outerShdw dist="107763" dir="2700000" algn="ctr" rotWithShape="0">
              <a:srgbClr val="808080"/>
            </a:outerShdw>
          </a:effectLst>
        </p:spPr>
        <p:txBody>
          <a:bodyPr/>
          <a:lstStyle/>
          <a:p>
            <a:pPr algn="ctr" fontAlgn="auto">
              <a:spcBef>
                <a:spcPts val="0"/>
              </a:spcBef>
              <a:spcAft>
                <a:spcPts val="0"/>
              </a:spcAft>
              <a:defRPr/>
            </a:pPr>
            <a:r>
              <a:rPr kumimoji="1" lang="en-US" altLang="zh-TW" sz="1400" dirty="0">
                <a:ea typeface="微軟正黑體" pitchFamily="34" charset="-120"/>
              </a:rPr>
              <a:t>Internet</a:t>
            </a:r>
          </a:p>
          <a:p>
            <a:pPr algn="ctr" fontAlgn="auto">
              <a:spcBef>
                <a:spcPts val="0"/>
              </a:spcBef>
              <a:spcAft>
                <a:spcPts val="0"/>
              </a:spcAft>
              <a:defRPr/>
            </a:pPr>
            <a:r>
              <a:rPr kumimoji="1" lang="en-US" altLang="zh-TW" sz="1400" dirty="0">
                <a:ea typeface="微軟正黑體" pitchFamily="34" charset="-120"/>
              </a:rPr>
              <a:t>or</a:t>
            </a:r>
          </a:p>
          <a:p>
            <a:pPr algn="ctr" fontAlgn="auto">
              <a:spcBef>
                <a:spcPts val="0"/>
              </a:spcBef>
              <a:spcAft>
                <a:spcPts val="0"/>
              </a:spcAft>
              <a:defRPr/>
            </a:pPr>
            <a:r>
              <a:rPr kumimoji="1" lang="en-US" altLang="zh-TW" sz="1400" dirty="0">
                <a:ea typeface="微軟正黑體" pitchFamily="34" charset="-120"/>
              </a:rPr>
              <a:t>Intranet</a:t>
            </a:r>
          </a:p>
          <a:p>
            <a:pPr algn="ctr" fontAlgn="auto">
              <a:spcBef>
                <a:spcPts val="0"/>
              </a:spcBef>
              <a:spcAft>
                <a:spcPts val="0"/>
              </a:spcAft>
              <a:defRPr/>
            </a:pPr>
            <a:endParaRPr kumimoji="1" lang="zh-TW" altLang="en-US" sz="2000" dirty="0">
              <a:ea typeface="微軟正黑體" pitchFamily="34" charset="-120"/>
            </a:endParaRPr>
          </a:p>
        </p:txBody>
      </p:sp>
      <p:sp>
        <p:nvSpPr>
          <p:cNvPr id="18439" name="Rectangle 62"/>
          <p:cNvSpPr>
            <a:spLocks noChangeArrowheads="1"/>
          </p:cNvSpPr>
          <p:nvPr/>
        </p:nvSpPr>
        <p:spPr bwMode="auto">
          <a:xfrm>
            <a:off x="285750" y="4797425"/>
            <a:ext cx="2667000" cy="517525"/>
          </a:xfrm>
          <a:prstGeom prst="rect">
            <a:avLst/>
          </a:prstGeom>
          <a:noFill/>
          <a:ln w="9525">
            <a:noFill/>
            <a:miter lim="800000"/>
            <a:headEnd/>
            <a:tailEnd/>
          </a:ln>
        </p:spPr>
        <p:txBody>
          <a:bodyPr>
            <a:spAutoFit/>
          </a:bodyPr>
          <a:lstStyle/>
          <a:p>
            <a:r>
              <a:rPr kumimoji="1" lang="en-US" altLang="zh-TW" sz="1400"/>
              <a:t>Remote Monitoring/ Management by IE browser</a:t>
            </a:r>
          </a:p>
        </p:txBody>
      </p:sp>
      <p:sp>
        <p:nvSpPr>
          <p:cNvPr id="18440" name="Line 137"/>
          <p:cNvSpPr>
            <a:spLocks noChangeShapeType="1"/>
          </p:cNvSpPr>
          <p:nvPr/>
        </p:nvSpPr>
        <p:spPr bwMode="auto">
          <a:xfrm flipV="1">
            <a:off x="4800600" y="3441700"/>
            <a:ext cx="485775" cy="260350"/>
          </a:xfrm>
          <a:prstGeom prst="line">
            <a:avLst/>
          </a:prstGeom>
          <a:noFill/>
          <a:ln w="31750">
            <a:solidFill>
              <a:srgbClr val="808080"/>
            </a:solidFill>
            <a:round/>
            <a:headEnd/>
            <a:tailEnd type="triangle" w="med" len="med"/>
          </a:ln>
        </p:spPr>
        <p:txBody>
          <a:bodyPr/>
          <a:lstStyle/>
          <a:p>
            <a:endParaRPr lang="zh-TW" altLang="en-US"/>
          </a:p>
        </p:txBody>
      </p:sp>
      <p:pic>
        <p:nvPicPr>
          <p:cNvPr id="18441" name="Picture 2" descr="Palacio_La_Granja2_22-7-03"/>
          <p:cNvPicPr>
            <a:picLocks noChangeAspect="1" noChangeArrowheads="1"/>
          </p:cNvPicPr>
          <p:nvPr/>
        </p:nvPicPr>
        <p:blipFill>
          <a:blip r:embed="rId4" cstate="print"/>
          <a:srcRect/>
          <a:stretch>
            <a:fillRect/>
          </a:stretch>
        </p:blipFill>
        <p:spPr bwMode="auto">
          <a:xfrm>
            <a:off x="5508625" y="3068638"/>
            <a:ext cx="2309813" cy="1557337"/>
          </a:xfrm>
          <a:prstGeom prst="rect">
            <a:avLst/>
          </a:prstGeom>
          <a:noFill/>
          <a:ln w="9525">
            <a:noFill/>
            <a:miter lim="800000"/>
            <a:headEnd/>
            <a:tailEnd/>
          </a:ln>
        </p:spPr>
      </p:pic>
      <p:pic>
        <p:nvPicPr>
          <p:cNvPr id="18442" name="Picture 3" descr="LA GRANJA3"/>
          <p:cNvPicPr>
            <a:picLocks noChangeAspect="1" noChangeArrowheads="1"/>
          </p:cNvPicPr>
          <p:nvPr/>
        </p:nvPicPr>
        <p:blipFill>
          <a:blip r:embed="rId5" cstate="print"/>
          <a:srcRect/>
          <a:stretch>
            <a:fillRect/>
          </a:stretch>
        </p:blipFill>
        <p:spPr bwMode="auto">
          <a:xfrm>
            <a:off x="5508625" y="4724400"/>
            <a:ext cx="2309813" cy="1470025"/>
          </a:xfrm>
          <a:prstGeom prst="rect">
            <a:avLst/>
          </a:prstGeom>
          <a:noFill/>
          <a:ln w="9525">
            <a:noFill/>
            <a:miter lim="800000"/>
            <a:headEnd/>
            <a:tailEnd/>
          </a:ln>
        </p:spPr>
      </p:pic>
      <p:sp>
        <p:nvSpPr>
          <p:cNvPr id="18443" name="Line 137"/>
          <p:cNvSpPr>
            <a:spLocks noChangeShapeType="1"/>
          </p:cNvSpPr>
          <p:nvPr/>
        </p:nvSpPr>
        <p:spPr bwMode="auto">
          <a:xfrm>
            <a:off x="4724400" y="4189413"/>
            <a:ext cx="633413" cy="609600"/>
          </a:xfrm>
          <a:prstGeom prst="line">
            <a:avLst/>
          </a:prstGeom>
          <a:noFill/>
          <a:ln w="31750">
            <a:solidFill>
              <a:srgbClr val="808080"/>
            </a:solidFill>
            <a:round/>
            <a:headEnd/>
            <a:tailEnd type="triangle" w="med" len="med"/>
          </a:ln>
        </p:spPr>
        <p:txBody>
          <a:bodyPr/>
          <a:lstStyle/>
          <a:p>
            <a:endParaRPr lang="zh-TW" altLang="en-US"/>
          </a:p>
        </p:txBody>
      </p:sp>
      <p:pic>
        <p:nvPicPr>
          <p:cNvPr id="18444" name="Picture 4" descr="Palacio_de_la_Granja"/>
          <p:cNvPicPr>
            <a:picLocks noChangeAspect="1" noChangeArrowheads="1"/>
          </p:cNvPicPr>
          <p:nvPr/>
        </p:nvPicPr>
        <p:blipFill>
          <a:blip r:embed="rId6" cstate="print"/>
          <a:srcRect/>
          <a:stretch>
            <a:fillRect/>
          </a:stretch>
        </p:blipFill>
        <p:spPr bwMode="auto">
          <a:xfrm>
            <a:off x="2843213" y="4724400"/>
            <a:ext cx="2160587" cy="1470025"/>
          </a:xfrm>
          <a:prstGeom prst="rect">
            <a:avLst/>
          </a:prstGeom>
          <a:noFill/>
          <a:ln w="9525">
            <a:noFill/>
            <a:miter lim="800000"/>
            <a:headEnd/>
            <a:tailEnd/>
          </a:ln>
        </p:spPr>
      </p:pic>
      <p:sp>
        <p:nvSpPr>
          <p:cNvPr id="18445" name="Line 137"/>
          <p:cNvSpPr>
            <a:spLocks noChangeShapeType="1"/>
          </p:cNvSpPr>
          <p:nvPr/>
        </p:nvSpPr>
        <p:spPr bwMode="auto">
          <a:xfrm>
            <a:off x="4038600" y="4494213"/>
            <a:ext cx="33338" cy="304800"/>
          </a:xfrm>
          <a:prstGeom prst="line">
            <a:avLst/>
          </a:prstGeom>
          <a:noFill/>
          <a:ln w="31750">
            <a:solidFill>
              <a:srgbClr val="808080"/>
            </a:solidFill>
            <a:round/>
            <a:headEnd/>
            <a:tailEnd type="triangle" w="med" len="med"/>
          </a:ln>
        </p:spPr>
        <p:txBody>
          <a:bodyPr/>
          <a:lstStyle/>
          <a:p>
            <a:endParaRPr lang="zh-TW" altLang="en-US"/>
          </a:p>
        </p:txBody>
      </p:sp>
      <p:sp>
        <p:nvSpPr>
          <p:cNvPr id="18446" name="Line 132"/>
          <p:cNvSpPr>
            <a:spLocks noChangeShapeType="1"/>
          </p:cNvSpPr>
          <p:nvPr/>
        </p:nvSpPr>
        <p:spPr bwMode="auto">
          <a:xfrm>
            <a:off x="2357438" y="3941763"/>
            <a:ext cx="500062" cy="0"/>
          </a:xfrm>
          <a:prstGeom prst="line">
            <a:avLst/>
          </a:prstGeom>
          <a:noFill/>
          <a:ln w="31750">
            <a:solidFill>
              <a:srgbClr val="808080"/>
            </a:solidFill>
            <a:round/>
            <a:headEnd/>
            <a:tailEnd type="triangle" w="med" len="med"/>
          </a:ln>
        </p:spPr>
        <p:txBody>
          <a:bodyPr/>
          <a:lstStyle/>
          <a:p>
            <a:endParaRPr lang="zh-TW" altLang="en-US"/>
          </a:p>
        </p:txBody>
      </p:sp>
      <p:sp>
        <p:nvSpPr>
          <p:cNvPr id="15" name="內容版面配置區 14"/>
          <p:cNvSpPr txBox="1">
            <a:spLocks/>
          </p:cNvSpPr>
          <p:nvPr/>
        </p:nvSpPr>
        <p:spPr>
          <a:xfrm>
            <a:off x="467544" y="1340768"/>
            <a:ext cx="8229600" cy="478539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24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Cultural Center in Spain</a:t>
            </a:r>
            <a:r>
              <a:rPr kumimoji="0" lang="en-US" altLang="zh-TW" sz="2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
            </a:r>
            <a:br>
              <a:rPr kumimoji="0" lang="en-US" altLang="zh-TW" sz="2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b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QNAP VS-4016U-RP NVR has been installed in La Granja Palace, one of the most important cultural centers in Spain (Segovia). The NVR has been integrated with video servers to monitor the surroundings of the Palace.</a:t>
            </a:r>
          </a:p>
        </p:txBody>
      </p:sp>
    </p:spTree>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4"/>
          <p:cNvSpPr>
            <a:spLocks noGrp="1"/>
          </p:cNvSpPr>
          <p:nvPr>
            <p:ph type="title"/>
          </p:nvPr>
        </p:nvSpPr>
        <p:spPr/>
        <p:txBody>
          <a:bodyPr/>
          <a:lstStyle/>
          <a:p>
            <a:r>
              <a:rPr lang="en-US" altLang="zh-TW" smtClean="0"/>
              <a:t>Success Story – Sightseeing Spot</a:t>
            </a:r>
            <a:endParaRPr lang="zh-TW" altLang="en-US" smtClean="0"/>
          </a:p>
        </p:txBody>
      </p:sp>
      <p:sp>
        <p:nvSpPr>
          <p:cNvPr id="19460" name="投影片編號版面配置區 15"/>
          <p:cNvSpPr>
            <a:spLocks noGrp="1"/>
          </p:cNvSpPr>
          <p:nvPr>
            <p:ph type="sldNum" sz="quarter" idx="12"/>
          </p:nvPr>
        </p:nvSpPr>
        <p:spPr bwMode="auto">
          <a:noFill/>
          <a:ln>
            <a:miter lim="800000"/>
            <a:headEnd/>
            <a:tailEnd/>
          </a:ln>
        </p:spPr>
        <p:txBody>
          <a:bodyPr/>
          <a:lstStyle/>
          <a:p>
            <a:fld id="{43E72EAA-920F-4C04-BE36-643D54A502B2}" type="slidenum">
              <a:rPr lang="zh-TW" altLang="en-US" smtClean="0"/>
              <a:pPr/>
              <a:t>57</a:t>
            </a:fld>
            <a:endParaRPr lang="en-US" altLang="zh-TW" smtClean="0"/>
          </a:p>
        </p:txBody>
      </p:sp>
      <p:sp>
        <p:nvSpPr>
          <p:cNvPr id="19461" name="Line 132"/>
          <p:cNvSpPr>
            <a:spLocks noChangeShapeType="1"/>
          </p:cNvSpPr>
          <p:nvPr/>
        </p:nvSpPr>
        <p:spPr bwMode="auto">
          <a:xfrm flipV="1">
            <a:off x="3000375" y="4143375"/>
            <a:ext cx="357188" cy="0"/>
          </a:xfrm>
          <a:prstGeom prst="line">
            <a:avLst/>
          </a:prstGeom>
          <a:noFill/>
          <a:ln w="31750">
            <a:solidFill>
              <a:srgbClr val="808080"/>
            </a:solidFill>
            <a:round/>
            <a:headEnd/>
            <a:tailEnd type="triangle" w="med" len="med"/>
          </a:ln>
        </p:spPr>
        <p:txBody>
          <a:bodyPr/>
          <a:lstStyle/>
          <a:p>
            <a:endParaRPr lang="zh-TW" altLang="en-US"/>
          </a:p>
        </p:txBody>
      </p:sp>
      <p:sp>
        <p:nvSpPr>
          <p:cNvPr id="19462" name="Rectangle 62"/>
          <p:cNvSpPr>
            <a:spLocks noChangeArrowheads="1"/>
          </p:cNvSpPr>
          <p:nvPr/>
        </p:nvSpPr>
        <p:spPr bwMode="auto">
          <a:xfrm>
            <a:off x="323850" y="4941888"/>
            <a:ext cx="2667000" cy="517525"/>
          </a:xfrm>
          <a:prstGeom prst="rect">
            <a:avLst/>
          </a:prstGeom>
          <a:noFill/>
          <a:ln w="9525">
            <a:noFill/>
            <a:miter lim="800000"/>
            <a:headEnd/>
            <a:tailEnd/>
          </a:ln>
        </p:spPr>
        <p:txBody>
          <a:bodyPr>
            <a:spAutoFit/>
          </a:bodyPr>
          <a:lstStyle/>
          <a:p>
            <a:r>
              <a:rPr kumimoji="1" lang="en-US" altLang="zh-TW" sz="1400"/>
              <a:t>Remote Monitoring/ Management by IE browser</a:t>
            </a:r>
          </a:p>
        </p:txBody>
      </p:sp>
      <p:sp>
        <p:nvSpPr>
          <p:cNvPr id="19463" name="Line 137"/>
          <p:cNvSpPr>
            <a:spLocks noChangeShapeType="1"/>
          </p:cNvSpPr>
          <p:nvPr/>
        </p:nvSpPr>
        <p:spPr bwMode="auto">
          <a:xfrm flipV="1">
            <a:off x="4929188" y="3500438"/>
            <a:ext cx="314325" cy="142875"/>
          </a:xfrm>
          <a:prstGeom prst="line">
            <a:avLst/>
          </a:prstGeom>
          <a:noFill/>
          <a:ln w="31750">
            <a:solidFill>
              <a:srgbClr val="808080"/>
            </a:solidFill>
            <a:round/>
            <a:headEnd/>
            <a:tailEnd type="triangle" w="med" len="med"/>
          </a:ln>
        </p:spPr>
        <p:txBody>
          <a:bodyPr/>
          <a:lstStyle/>
          <a:p>
            <a:endParaRPr lang="zh-TW" altLang="en-US"/>
          </a:p>
        </p:txBody>
      </p:sp>
      <p:pic>
        <p:nvPicPr>
          <p:cNvPr id="19464" name="Picture 12"/>
          <p:cNvPicPr>
            <a:picLocks noChangeAspect="1" noChangeArrowheads="1"/>
          </p:cNvPicPr>
          <p:nvPr/>
        </p:nvPicPr>
        <p:blipFill>
          <a:blip r:embed="rId3" cstate="print"/>
          <a:srcRect/>
          <a:stretch>
            <a:fillRect/>
          </a:stretch>
        </p:blipFill>
        <p:spPr bwMode="auto">
          <a:xfrm>
            <a:off x="312738" y="3143250"/>
            <a:ext cx="2687637" cy="1676400"/>
          </a:xfrm>
          <a:prstGeom prst="rect">
            <a:avLst/>
          </a:prstGeom>
          <a:noFill/>
          <a:ln w="9525">
            <a:noFill/>
            <a:miter lim="800000"/>
            <a:headEnd/>
            <a:tailEnd/>
          </a:ln>
        </p:spPr>
      </p:pic>
      <p:pic>
        <p:nvPicPr>
          <p:cNvPr id="19465" name="Picture 14"/>
          <p:cNvPicPr>
            <a:picLocks noChangeAspect="1" noChangeArrowheads="1"/>
          </p:cNvPicPr>
          <p:nvPr/>
        </p:nvPicPr>
        <p:blipFill>
          <a:blip r:embed="rId4" cstate="print"/>
          <a:srcRect/>
          <a:stretch>
            <a:fillRect/>
          </a:stretch>
        </p:blipFill>
        <p:spPr bwMode="auto">
          <a:xfrm>
            <a:off x="5364163" y="2983210"/>
            <a:ext cx="3038475" cy="1885950"/>
          </a:xfrm>
          <a:prstGeom prst="rect">
            <a:avLst/>
          </a:prstGeom>
          <a:noFill/>
          <a:ln w="9525">
            <a:noFill/>
            <a:miter lim="800000"/>
            <a:headEnd/>
            <a:tailEnd/>
          </a:ln>
        </p:spPr>
      </p:pic>
      <p:sp>
        <p:nvSpPr>
          <p:cNvPr id="19466" name="Line 137"/>
          <p:cNvSpPr>
            <a:spLocks noChangeShapeType="1"/>
          </p:cNvSpPr>
          <p:nvPr/>
        </p:nvSpPr>
        <p:spPr bwMode="auto">
          <a:xfrm>
            <a:off x="4357688" y="4572000"/>
            <a:ext cx="938212" cy="800100"/>
          </a:xfrm>
          <a:prstGeom prst="line">
            <a:avLst/>
          </a:prstGeom>
          <a:noFill/>
          <a:ln w="31750">
            <a:solidFill>
              <a:srgbClr val="808080"/>
            </a:solidFill>
            <a:round/>
            <a:headEnd/>
            <a:tailEnd type="triangle" w="med" len="med"/>
          </a:ln>
        </p:spPr>
        <p:txBody>
          <a:bodyPr/>
          <a:lstStyle/>
          <a:p>
            <a:endParaRPr lang="zh-TW" altLang="en-US"/>
          </a:p>
        </p:txBody>
      </p:sp>
      <p:pic>
        <p:nvPicPr>
          <p:cNvPr id="19467" name="Picture 2"/>
          <p:cNvPicPr>
            <a:picLocks noChangeAspect="1" noChangeArrowheads="1"/>
          </p:cNvPicPr>
          <p:nvPr/>
        </p:nvPicPr>
        <p:blipFill>
          <a:blip r:embed="rId5" cstate="print"/>
          <a:srcRect/>
          <a:stretch>
            <a:fillRect/>
          </a:stretch>
        </p:blipFill>
        <p:spPr bwMode="auto">
          <a:xfrm>
            <a:off x="5357813" y="4869160"/>
            <a:ext cx="3030537" cy="1751013"/>
          </a:xfrm>
          <a:prstGeom prst="rect">
            <a:avLst/>
          </a:prstGeom>
          <a:noFill/>
          <a:ln w="9525">
            <a:noFill/>
            <a:miter lim="800000"/>
            <a:headEnd/>
            <a:tailEnd/>
          </a:ln>
        </p:spPr>
      </p:pic>
      <p:sp>
        <p:nvSpPr>
          <p:cNvPr id="24" name="Cloud"/>
          <p:cNvSpPr>
            <a:spLocks noChangeAspect="1" noEditPoints="1" noChangeArrowheads="1"/>
          </p:cNvSpPr>
          <p:nvPr/>
        </p:nvSpPr>
        <p:spPr bwMode="auto">
          <a:xfrm>
            <a:off x="3297238" y="3509963"/>
            <a:ext cx="1774825" cy="91916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0C0C0"/>
          </a:solidFill>
          <a:ln w="9525">
            <a:solidFill>
              <a:schemeClr val="tx1"/>
            </a:solidFill>
            <a:miter lim="800000"/>
            <a:headEnd/>
            <a:tailEnd/>
          </a:ln>
          <a:effectLst>
            <a:outerShdw dist="107763" dir="2700000" algn="ctr" rotWithShape="0">
              <a:srgbClr val="808080"/>
            </a:outerShdw>
          </a:effectLst>
        </p:spPr>
        <p:txBody>
          <a:bodyPr/>
          <a:lstStyle/>
          <a:p>
            <a:pPr algn="ctr" fontAlgn="auto">
              <a:spcBef>
                <a:spcPts val="0"/>
              </a:spcBef>
              <a:spcAft>
                <a:spcPts val="0"/>
              </a:spcAft>
              <a:defRPr/>
            </a:pPr>
            <a:r>
              <a:rPr kumimoji="1" lang="en-US" altLang="zh-TW" sz="1400" dirty="0">
                <a:ea typeface="微軟正黑體" pitchFamily="34" charset="-120"/>
              </a:rPr>
              <a:t>Internet</a:t>
            </a:r>
          </a:p>
          <a:p>
            <a:pPr algn="ctr" fontAlgn="auto">
              <a:spcBef>
                <a:spcPts val="0"/>
              </a:spcBef>
              <a:spcAft>
                <a:spcPts val="0"/>
              </a:spcAft>
              <a:defRPr/>
            </a:pPr>
            <a:r>
              <a:rPr kumimoji="1" lang="en-US" altLang="zh-TW" sz="1400" dirty="0">
                <a:ea typeface="微軟正黑體" pitchFamily="34" charset="-120"/>
              </a:rPr>
              <a:t>or</a:t>
            </a:r>
          </a:p>
          <a:p>
            <a:pPr algn="ctr" fontAlgn="auto">
              <a:spcBef>
                <a:spcPts val="0"/>
              </a:spcBef>
              <a:spcAft>
                <a:spcPts val="0"/>
              </a:spcAft>
              <a:defRPr/>
            </a:pPr>
            <a:r>
              <a:rPr kumimoji="1" lang="en-US" altLang="zh-TW" sz="1400" dirty="0">
                <a:ea typeface="微軟正黑體" pitchFamily="34" charset="-120"/>
              </a:rPr>
              <a:t>Intranet</a:t>
            </a:r>
          </a:p>
          <a:p>
            <a:pPr algn="ctr" fontAlgn="auto">
              <a:spcBef>
                <a:spcPts val="0"/>
              </a:spcBef>
              <a:spcAft>
                <a:spcPts val="0"/>
              </a:spcAft>
              <a:defRPr/>
            </a:pPr>
            <a:endParaRPr kumimoji="1" lang="zh-TW" altLang="en-US" sz="2000" dirty="0">
              <a:ea typeface="微軟正黑體" pitchFamily="34" charset="-120"/>
            </a:endParaRPr>
          </a:p>
        </p:txBody>
      </p:sp>
      <p:pic>
        <p:nvPicPr>
          <p:cNvPr id="19469" name="圖片 36" descr="VioStor-5020_02.jpg"/>
          <p:cNvPicPr>
            <a:picLocks noChangeAspect="1"/>
          </p:cNvPicPr>
          <p:nvPr/>
        </p:nvPicPr>
        <p:blipFill>
          <a:blip r:embed="rId6" cstate="print"/>
          <a:srcRect l="6892" r="6985" b="4034"/>
          <a:stretch>
            <a:fillRect/>
          </a:stretch>
        </p:blipFill>
        <p:spPr bwMode="auto">
          <a:xfrm>
            <a:off x="2195513" y="3860800"/>
            <a:ext cx="900112" cy="1081088"/>
          </a:xfrm>
          <a:prstGeom prst="rect">
            <a:avLst/>
          </a:prstGeom>
          <a:noFill/>
          <a:ln w="9525">
            <a:noFill/>
            <a:miter lim="800000"/>
            <a:headEnd/>
            <a:tailEnd/>
          </a:ln>
        </p:spPr>
      </p:pic>
      <p:sp>
        <p:nvSpPr>
          <p:cNvPr id="17" name="內容版面配置區 15"/>
          <p:cNvSpPr txBox="1">
            <a:spLocks/>
          </p:cNvSpPr>
          <p:nvPr/>
        </p:nvSpPr>
        <p:spPr>
          <a:xfrm>
            <a:off x="467544" y="1340768"/>
            <a:ext cx="8229600" cy="478539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24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Resort in Portugal</a:t>
            </a:r>
            <a:r>
              <a:rPr kumimoji="0" lang="en-US" altLang="zh-TW" sz="2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
            </a:r>
            <a:br>
              <a:rPr kumimoji="0" lang="en-US" altLang="zh-TW" sz="2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b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QNAP VS-5020 NVR has been installed in </a:t>
            </a:r>
            <a:r>
              <a:rPr kumimoji="0" lang="en-US" altLang="zh-TW" sz="2000" b="0" i="0" u="none" strike="noStrike" kern="1200" cap="none" spc="0" normalizeH="0" baseline="0" noProof="0" dirty="0" err="1" smtClean="0">
                <a:ln>
                  <a:noFill/>
                </a:ln>
                <a:solidFill>
                  <a:schemeClr val="tx1"/>
                </a:solidFill>
                <a:effectLst/>
                <a:uLnTx/>
                <a:uFillTx/>
                <a:latin typeface="Arial Unicode MS" pitchFamily="34" charset="-120"/>
                <a:ea typeface="Arial Unicode MS" pitchFamily="34" charset="-120"/>
                <a:cs typeface="+mn-cs"/>
              </a:rPr>
              <a:t>Montebel</a:t>
            </a: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 </a:t>
            </a:r>
            <a:r>
              <a:rPr kumimoji="0" lang="en-US" altLang="zh-TW" sz="2000" b="0" i="0" u="none" strike="noStrike" kern="1200" cap="none" spc="0" normalizeH="0" baseline="0" noProof="0" dirty="0" err="1" smtClean="0">
                <a:ln>
                  <a:noFill/>
                </a:ln>
                <a:solidFill>
                  <a:schemeClr val="tx1"/>
                </a:solidFill>
                <a:effectLst/>
                <a:uLnTx/>
                <a:uFillTx/>
                <a:latin typeface="Arial Unicode MS" pitchFamily="34" charset="-120"/>
                <a:ea typeface="Arial Unicode MS" pitchFamily="34" charset="-120"/>
                <a:cs typeface="+mn-cs"/>
              </a:rPr>
              <a:t>Aguieira</a:t>
            </a: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 one of the most exclusive resorts in Portugal, together with the VIVOTEK IP7142 and SD7151, to monitor the visitors, staff, and resort surroundings through the private network of the company.</a:t>
            </a:r>
          </a:p>
        </p:txBody>
      </p:sp>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p:txBody>
          <a:bodyPr/>
          <a:lstStyle/>
          <a:p>
            <a:r>
              <a:rPr lang="en-US" altLang="zh-TW" smtClean="0"/>
              <a:t>Success Story –</a:t>
            </a:r>
            <a:r>
              <a:rPr lang="zh-TW" altLang="en-US" smtClean="0"/>
              <a:t> </a:t>
            </a:r>
            <a:r>
              <a:rPr lang="en-US" altLang="zh-TW" smtClean="0"/>
              <a:t>Education</a:t>
            </a:r>
          </a:p>
        </p:txBody>
      </p:sp>
      <p:sp>
        <p:nvSpPr>
          <p:cNvPr id="20484" name="投影片編號版面配置區 3"/>
          <p:cNvSpPr>
            <a:spLocks noGrp="1"/>
          </p:cNvSpPr>
          <p:nvPr>
            <p:ph type="sldNum" sz="quarter" idx="12"/>
          </p:nvPr>
        </p:nvSpPr>
        <p:spPr bwMode="auto">
          <a:noFill/>
          <a:ln>
            <a:miter lim="800000"/>
            <a:headEnd/>
            <a:tailEnd/>
          </a:ln>
        </p:spPr>
        <p:txBody>
          <a:bodyPr/>
          <a:lstStyle/>
          <a:p>
            <a:fld id="{FBCE1461-1487-484A-926A-7316F304651C}" type="slidenum">
              <a:rPr lang="zh-TW" altLang="en-US" smtClean="0"/>
              <a:pPr/>
              <a:t>58</a:t>
            </a:fld>
            <a:endParaRPr lang="en-US" altLang="zh-TW" smtClean="0"/>
          </a:p>
        </p:txBody>
      </p:sp>
      <p:pic>
        <p:nvPicPr>
          <p:cNvPr id="20485" name="Picture 2" descr="大阪市~1"/>
          <p:cNvPicPr>
            <a:picLocks noChangeAspect="1" noChangeArrowheads="1"/>
          </p:cNvPicPr>
          <p:nvPr/>
        </p:nvPicPr>
        <p:blipFill>
          <a:blip r:embed="rId3" cstate="print"/>
          <a:srcRect/>
          <a:stretch>
            <a:fillRect/>
          </a:stretch>
        </p:blipFill>
        <p:spPr bwMode="auto">
          <a:xfrm>
            <a:off x="2411413" y="3285257"/>
            <a:ext cx="4321175" cy="3240087"/>
          </a:xfrm>
          <a:prstGeom prst="rect">
            <a:avLst/>
          </a:prstGeom>
          <a:noFill/>
          <a:ln w="9525">
            <a:noFill/>
            <a:miter lim="800000"/>
            <a:headEnd/>
            <a:tailEnd/>
          </a:ln>
        </p:spPr>
      </p:pic>
      <p:sp>
        <p:nvSpPr>
          <p:cNvPr id="6" name="內容版面配置區 2"/>
          <p:cNvSpPr txBox="1">
            <a:spLocks/>
          </p:cNvSpPr>
          <p:nvPr/>
        </p:nvSpPr>
        <p:spPr>
          <a:xfrm>
            <a:off x="467544" y="1340768"/>
            <a:ext cx="8229600" cy="478539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24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Japanese Communication International School in Japan</a:t>
            </a:r>
            <a:r>
              <a:rPr kumimoji="0" lang="en-US" altLang="zh-TW" sz="2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
            </a:r>
            <a:br>
              <a:rPr kumimoji="0" lang="en-US" altLang="zh-TW" sz="2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b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The </a:t>
            </a:r>
            <a:r>
              <a:rPr kumimoji="0" lang="en-US" altLang="zh-TW" sz="2000" b="0" i="0" u="none" strike="noStrike" kern="1200" cap="none" spc="0" normalizeH="0" baseline="0" noProof="0" dirty="0" err="1" smtClean="0">
                <a:ln>
                  <a:noFill/>
                </a:ln>
                <a:solidFill>
                  <a:schemeClr val="tx1"/>
                </a:solidFill>
                <a:effectLst/>
                <a:uLnTx/>
                <a:uFillTx/>
                <a:latin typeface="Arial Unicode MS" pitchFamily="34" charset="-120"/>
                <a:ea typeface="Arial Unicode MS" pitchFamily="34" charset="-120"/>
                <a:cs typeface="+mn-cs"/>
              </a:rPr>
              <a:t>VioStor</a:t>
            </a: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 NVR has been installed in many schools all over Japan to monitor/ playback the videos via internet. Also the CMS function is suitable the school managers to monitor and manage all the cameras.</a:t>
            </a:r>
            <a:b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b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Source: </a:t>
            </a: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hlinkClick r:id="rId4"/>
              </a:rPr>
              <a:t>http://www.qnapsecurity.com/SucessStory06.asp</a:t>
            </a:r>
            <a:endPar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p:txBody>
          <a:bodyPr/>
          <a:lstStyle/>
          <a:p>
            <a:r>
              <a:rPr lang="en-US" altLang="zh-TW" smtClean="0"/>
              <a:t>Success Story – Large Office</a:t>
            </a:r>
          </a:p>
        </p:txBody>
      </p:sp>
      <p:sp>
        <p:nvSpPr>
          <p:cNvPr id="21508" name="投影片編號版面配置區 3"/>
          <p:cNvSpPr>
            <a:spLocks noGrp="1"/>
          </p:cNvSpPr>
          <p:nvPr>
            <p:ph type="sldNum" sz="quarter" idx="12"/>
          </p:nvPr>
        </p:nvSpPr>
        <p:spPr bwMode="auto">
          <a:noFill/>
          <a:ln>
            <a:miter lim="800000"/>
            <a:headEnd/>
            <a:tailEnd/>
          </a:ln>
        </p:spPr>
        <p:txBody>
          <a:bodyPr/>
          <a:lstStyle/>
          <a:p>
            <a:fld id="{CC7E3A70-A356-477E-86C1-1E9224B59B00}" type="slidenum">
              <a:rPr lang="zh-TW" altLang="en-US" smtClean="0"/>
              <a:pPr/>
              <a:t>59</a:t>
            </a:fld>
            <a:endParaRPr lang="en-US" altLang="zh-TW" smtClean="0"/>
          </a:p>
        </p:txBody>
      </p:sp>
      <p:pic>
        <p:nvPicPr>
          <p:cNvPr id="21509" name="Picture 2"/>
          <p:cNvPicPr>
            <a:picLocks noChangeAspect="1" noChangeArrowheads="1"/>
          </p:cNvPicPr>
          <p:nvPr/>
        </p:nvPicPr>
        <p:blipFill>
          <a:blip r:embed="rId3" cstate="print"/>
          <a:srcRect/>
          <a:stretch>
            <a:fillRect/>
          </a:stretch>
        </p:blipFill>
        <p:spPr bwMode="auto">
          <a:xfrm>
            <a:off x="2411413" y="3284984"/>
            <a:ext cx="4176712" cy="3341688"/>
          </a:xfrm>
          <a:prstGeom prst="rect">
            <a:avLst/>
          </a:prstGeom>
          <a:noFill/>
          <a:ln w="9525">
            <a:noFill/>
            <a:miter lim="800000"/>
            <a:headEnd/>
            <a:tailEnd/>
          </a:ln>
        </p:spPr>
      </p:pic>
      <p:sp>
        <p:nvSpPr>
          <p:cNvPr id="21510" name="文字方塊 6"/>
          <p:cNvSpPr txBox="1">
            <a:spLocks noChangeArrowheads="1"/>
          </p:cNvSpPr>
          <p:nvPr/>
        </p:nvSpPr>
        <p:spPr bwMode="auto">
          <a:xfrm>
            <a:off x="4716463" y="3429000"/>
            <a:ext cx="184150" cy="369888"/>
          </a:xfrm>
          <a:prstGeom prst="rect">
            <a:avLst/>
          </a:prstGeom>
          <a:noFill/>
          <a:ln w="9525">
            <a:noFill/>
            <a:miter lim="800000"/>
            <a:headEnd/>
            <a:tailEnd/>
          </a:ln>
        </p:spPr>
        <p:txBody>
          <a:bodyPr wrap="none">
            <a:spAutoFit/>
          </a:bodyPr>
          <a:lstStyle/>
          <a:p>
            <a:endParaRPr lang="zh-TW" altLang="zh-TW"/>
          </a:p>
        </p:txBody>
      </p:sp>
      <p:sp>
        <p:nvSpPr>
          <p:cNvPr id="7" name="內容版面配置區 2"/>
          <p:cNvSpPr txBox="1">
            <a:spLocks/>
          </p:cNvSpPr>
          <p:nvPr/>
        </p:nvSpPr>
        <p:spPr>
          <a:xfrm>
            <a:off x="446856" y="1340768"/>
            <a:ext cx="8229600" cy="478539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24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Famous French Sawmill Company</a:t>
            </a:r>
            <a:r>
              <a:rPr kumimoji="0" lang="en-US" altLang="zh-TW" sz="2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
            </a:r>
            <a:br>
              <a:rPr kumimoji="0" lang="en-US" altLang="zh-TW" sz="2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b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Bois du </a:t>
            </a:r>
            <a:r>
              <a:rPr kumimoji="0" lang="en-US" altLang="zh-TW" sz="2000" b="0" i="0" u="none" strike="noStrike" kern="1200" cap="none" spc="0" normalizeH="0" baseline="0" noProof="0" dirty="0" err="1" smtClean="0">
                <a:ln>
                  <a:noFill/>
                </a:ln>
                <a:solidFill>
                  <a:schemeClr val="tx1"/>
                </a:solidFill>
                <a:effectLst/>
                <a:uLnTx/>
                <a:uFillTx/>
                <a:latin typeface="Arial Unicode MS" pitchFamily="34" charset="-120"/>
                <a:ea typeface="Arial Unicode MS" pitchFamily="34" charset="-120"/>
                <a:cs typeface="+mn-cs"/>
              </a:rPr>
              <a:t>Dauphiné</a:t>
            </a: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 put in place 20 VIVOTEK IP cameras to cover the sawmill. Coupled with QNAP VS-5020’s support for megapixel resolution, these cameras clearly display their respective views in great detail. </a:t>
            </a:r>
            <a:b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b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Source: </a:t>
            </a:r>
            <a:r>
              <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hlinkClick r:id="rId4"/>
              </a:rPr>
              <a:t>http://www.qnapsecurity.com/SucessStory07.asp</a:t>
            </a:r>
            <a:endParaRPr kumimoji="0" lang="en-US" altLang="zh-TW" sz="20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7" name="AutoShape 2"/>
          <p:cNvSpPr>
            <a:spLocks noChangeArrowheads="1"/>
          </p:cNvSpPr>
          <p:nvPr/>
        </p:nvSpPr>
        <p:spPr bwMode="auto">
          <a:xfrm>
            <a:off x="198441" y="1487490"/>
            <a:ext cx="8772525" cy="1725612"/>
          </a:xfrm>
          <a:prstGeom prst="roundRect">
            <a:avLst>
              <a:gd name="adj" fmla="val 6431"/>
            </a:avLst>
          </a:prstGeom>
          <a:solidFill>
            <a:schemeClr val="bg2">
              <a:lumMod val="40000"/>
              <a:lumOff val="60000"/>
            </a:schemeClr>
          </a:solidFill>
          <a:ln w="3175" algn="ctr">
            <a:solidFill>
              <a:schemeClr val="accent3">
                <a:lumMod val="75000"/>
              </a:schemeClr>
            </a:solidFill>
            <a:round/>
            <a:headEnd/>
            <a:tailEnd/>
          </a:ln>
        </p:spPr>
        <p:txBody>
          <a:bodyPr wrap="none" anchor="ctr"/>
          <a:lstStyle/>
          <a:p>
            <a:pPr algn="ctr">
              <a:defRPr/>
            </a:pPr>
            <a:endParaRPr lang="zh-TW" altLang="en-US" dirty="0">
              <a:latin typeface="Arial Unicode MS" pitchFamily="34" charset="-120"/>
              <a:ea typeface="Arial Unicode MS" pitchFamily="34" charset="-120"/>
            </a:endParaRPr>
          </a:p>
        </p:txBody>
      </p:sp>
      <p:pic>
        <p:nvPicPr>
          <p:cNvPr id="53" name="圖片 52" descr="16ch.png"/>
          <p:cNvPicPr>
            <a:picLocks noChangeAspect="1"/>
          </p:cNvPicPr>
          <p:nvPr/>
        </p:nvPicPr>
        <p:blipFill>
          <a:blip r:embed="rId3" cstate="print"/>
          <a:srcRect l="16128" t="4851" r="16128" b="44750"/>
          <a:stretch>
            <a:fillRect/>
          </a:stretch>
        </p:blipFill>
        <p:spPr>
          <a:xfrm>
            <a:off x="2771800" y="1556792"/>
            <a:ext cx="1677186" cy="936104"/>
          </a:xfrm>
          <a:prstGeom prst="rect">
            <a:avLst/>
          </a:prstGeom>
        </p:spPr>
      </p:pic>
      <p:pic>
        <p:nvPicPr>
          <p:cNvPr id="28" name="圖片 27" descr="Secutech Award 2012.jpg"/>
          <p:cNvPicPr>
            <a:picLocks noChangeAspect="1"/>
          </p:cNvPicPr>
          <p:nvPr/>
        </p:nvPicPr>
        <p:blipFill>
          <a:blip r:embed="rId4" cstate="print"/>
          <a:stretch>
            <a:fillRect/>
          </a:stretch>
        </p:blipFill>
        <p:spPr>
          <a:xfrm>
            <a:off x="395536" y="3501008"/>
            <a:ext cx="935331" cy="925399"/>
          </a:xfrm>
          <a:prstGeom prst="rect">
            <a:avLst/>
          </a:prstGeom>
        </p:spPr>
      </p:pic>
      <p:sp>
        <p:nvSpPr>
          <p:cNvPr id="21531" name="標題 39"/>
          <p:cNvSpPr>
            <a:spLocks noGrp="1"/>
          </p:cNvSpPr>
          <p:nvPr>
            <p:ph type="title"/>
          </p:nvPr>
        </p:nvSpPr>
        <p:spPr/>
        <p:txBody>
          <a:bodyPr/>
          <a:lstStyle/>
          <a:p>
            <a:r>
              <a:rPr lang="en-US" altLang="zh-TW" smtClean="0"/>
              <a:t>Recognition around the World</a:t>
            </a:r>
          </a:p>
        </p:txBody>
      </p:sp>
      <p:sp>
        <p:nvSpPr>
          <p:cNvPr id="21537" name="文字方塊 48"/>
          <p:cNvSpPr txBox="1">
            <a:spLocks noChangeArrowheads="1"/>
          </p:cNvSpPr>
          <p:nvPr/>
        </p:nvSpPr>
        <p:spPr bwMode="auto">
          <a:xfrm>
            <a:off x="5076056" y="2453987"/>
            <a:ext cx="2290153" cy="830997"/>
          </a:xfrm>
          <a:prstGeom prst="rect">
            <a:avLst/>
          </a:prstGeom>
          <a:noFill/>
          <a:ln w="9525">
            <a:noFill/>
            <a:miter lim="800000"/>
            <a:headEnd/>
            <a:tailEnd/>
          </a:ln>
        </p:spPr>
        <p:txBody>
          <a:bodyPr wrap="square">
            <a:spAutoFit/>
          </a:bodyPr>
          <a:lstStyle/>
          <a:p>
            <a:pPr algn="ctr"/>
            <a:r>
              <a:rPr lang="en-US" altLang="zh-TW" sz="1600" b="1" dirty="0" smtClean="0">
                <a:solidFill>
                  <a:srgbClr val="003399"/>
                </a:solidFill>
                <a:latin typeface="Arial Unicode MS" pitchFamily="34" charset="-120"/>
                <a:ea typeface="Arial Unicode MS" pitchFamily="34" charset="-120"/>
              </a:rPr>
              <a:t>InfoWorld's 2012 Technology of the Year Award winners </a:t>
            </a:r>
          </a:p>
        </p:txBody>
      </p:sp>
      <p:pic>
        <p:nvPicPr>
          <p:cNvPr id="37" name="圖片 36" descr="slide_image_24-toy-2012-end.jpg"/>
          <p:cNvPicPr>
            <a:picLocks noChangeAspect="1"/>
          </p:cNvPicPr>
          <p:nvPr/>
        </p:nvPicPr>
        <p:blipFill>
          <a:blip r:embed="rId5" cstate="print"/>
          <a:stretch>
            <a:fillRect/>
          </a:stretch>
        </p:blipFill>
        <p:spPr>
          <a:xfrm>
            <a:off x="5656681" y="1556792"/>
            <a:ext cx="1147567" cy="863407"/>
          </a:xfrm>
          <a:prstGeom prst="rect">
            <a:avLst/>
          </a:prstGeom>
        </p:spPr>
      </p:pic>
      <p:pic>
        <p:nvPicPr>
          <p:cNvPr id="38" name="圖片 37" descr="TS-659ProII_08.png"/>
          <p:cNvPicPr>
            <a:picLocks noChangeAspect="1"/>
          </p:cNvPicPr>
          <p:nvPr/>
        </p:nvPicPr>
        <p:blipFill>
          <a:blip r:embed="rId6" cstate="print"/>
          <a:stretch>
            <a:fillRect/>
          </a:stretch>
        </p:blipFill>
        <p:spPr>
          <a:xfrm>
            <a:off x="7380312" y="1700808"/>
            <a:ext cx="1300234" cy="936104"/>
          </a:xfrm>
          <a:prstGeom prst="rect">
            <a:avLst/>
          </a:prstGeom>
        </p:spPr>
      </p:pic>
      <p:sp>
        <p:nvSpPr>
          <p:cNvPr id="39" name="文字方塊 46"/>
          <p:cNvSpPr txBox="1">
            <a:spLocks noChangeArrowheads="1"/>
          </p:cNvSpPr>
          <p:nvPr/>
        </p:nvSpPr>
        <p:spPr bwMode="auto">
          <a:xfrm>
            <a:off x="7311929" y="2780928"/>
            <a:ext cx="1406154" cy="338554"/>
          </a:xfrm>
          <a:prstGeom prst="rect">
            <a:avLst/>
          </a:prstGeom>
          <a:noFill/>
          <a:ln w="9525">
            <a:noFill/>
            <a:miter lim="800000"/>
            <a:headEnd/>
            <a:tailEnd/>
          </a:ln>
        </p:spPr>
        <p:txBody>
          <a:bodyPr wrap="none">
            <a:spAutoFit/>
          </a:bodyPr>
          <a:lstStyle/>
          <a:p>
            <a:pPr algn="ctr"/>
            <a:r>
              <a:rPr lang="en-US" altLang="zh-TW" sz="1600" dirty="0" smtClean="0">
                <a:solidFill>
                  <a:srgbClr val="003399"/>
                </a:solidFill>
                <a:latin typeface="Arial Unicode MS" pitchFamily="34" charset="-120"/>
                <a:ea typeface="Arial Unicode MS" pitchFamily="34" charset="-120"/>
              </a:rPr>
              <a:t>TS-659 Pro II</a:t>
            </a:r>
            <a:endParaRPr lang="zh-TW" altLang="en-US" sz="1600" dirty="0">
              <a:solidFill>
                <a:srgbClr val="003399"/>
              </a:solidFill>
              <a:latin typeface="Arial Unicode MS" pitchFamily="34" charset="-120"/>
              <a:ea typeface="Arial Unicode MS" pitchFamily="34" charset="-120"/>
              <a:cs typeface="Verdana" pitchFamily="34" charset="0"/>
            </a:endParaRPr>
          </a:p>
        </p:txBody>
      </p:sp>
      <p:sp>
        <p:nvSpPr>
          <p:cNvPr id="30" name="投影片編號版面配置區 2"/>
          <p:cNvSpPr>
            <a:spLocks noGrp="1"/>
          </p:cNvSpPr>
          <p:nvPr>
            <p:ph type="sldNum" sz="quarter" idx="12"/>
          </p:nvPr>
        </p:nvSpPr>
        <p:spPr>
          <a:xfrm>
            <a:off x="6553200" y="6356352"/>
            <a:ext cx="2133600" cy="365125"/>
          </a:xfrm>
        </p:spPr>
        <p:txBody>
          <a:bodyPr/>
          <a:lstStyle/>
          <a:p>
            <a:fld id="{2C6C8753-C191-4997-909D-B4D30E6ECC6D}" type="slidenum">
              <a:rPr lang="zh-TW" altLang="en-US" smtClean="0"/>
              <a:pPr/>
              <a:t>6</a:t>
            </a:fld>
            <a:endParaRPr lang="en-US" altLang="zh-TW" dirty="0" smtClean="0"/>
          </a:p>
        </p:txBody>
      </p:sp>
      <p:pic>
        <p:nvPicPr>
          <p:cNvPr id="34" name="圖片 33" descr="獎盃.png"/>
          <p:cNvPicPr>
            <a:picLocks noChangeAspect="1"/>
          </p:cNvPicPr>
          <p:nvPr/>
        </p:nvPicPr>
        <p:blipFill>
          <a:blip r:embed="rId7" cstate="print"/>
          <a:stretch>
            <a:fillRect/>
          </a:stretch>
        </p:blipFill>
        <p:spPr>
          <a:xfrm>
            <a:off x="1631443" y="3356992"/>
            <a:ext cx="924333" cy="1143343"/>
          </a:xfrm>
          <a:prstGeom prst="rect">
            <a:avLst/>
          </a:prstGeom>
        </p:spPr>
      </p:pic>
      <p:sp>
        <p:nvSpPr>
          <p:cNvPr id="29" name="文字方塊 48"/>
          <p:cNvSpPr txBox="1">
            <a:spLocks noChangeArrowheads="1"/>
          </p:cNvSpPr>
          <p:nvPr/>
        </p:nvSpPr>
        <p:spPr bwMode="auto">
          <a:xfrm>
            <a:off x="216024" y="2453987"/>
            <a:ext cx="2411760" cy="830997"/>
          </a:xfrm>
          <a:prstGeom prst="rect">
            <a:avLst/>
          </a:prstGeom>
          <a:noFill/>
          <a:ln w="9525">
            <a:noFill/>
            <a:miter lim="800000"/>
            <a:headEnd/>
            <a:tailEnd/>
          </a:ln>
        </p:spPr>
        <p:txBody>
          <a:bodyPr wrap="square">
            <a:spAutoFit/>
          </a:bodyPr>
          <a:lstStyle/>
          <a:p>
            <a:pPr algn="ctr"/>
            <a:r>
              <a:rPr lang="en-US" altLang="zh-TW" sz="1600" b="1" dirty="0" smtClean="0">
                <a:solidFill>
                  <a:srgbClr val="003399"/>
                </a:solidFill>
                <a:latin typeface="Arial Unicode MS" pitchFamily="34" charset="-120"/>
                <a:ea typeface="Arial Unicode MS" pitchFamily="34" charset="-120"/>
              </a:rPr>
              <a:t>NVR Excellence Award</a:t>
            </a:r>
            <a:br>
              <a:rPr lang="en-US" altLang="zh-TW" sz="1600" b="1" dirty="0" smtClean="0">
                <a:solidFill>
                  <a:srgbClr val="003399"/>
                </a:solidFill>
                <a:latin typeface="Arial Unicode MS" pitchFamily="34" charset="-120"/>
                <a:ea typeface="Arial Unicode MS" pitchFamily="34" charset="-120"/>
              </a:rPr>
            </a:br>
            <a:r>
              <a:rPr lang="en-US" altLang="zh-TW" sz="1600" b="1" dirty="0" smtClean="0">
                <a:solidFill>
                  <a:srgbClr val="003399"/>
                </a:solidFill>
                <a:latin typeface="Arial Unicode MS" pitchFamily="34" charset="-120"/>
                <a:ea typeface="Arial Unicode MS" pitchFamily="34" charset="-120"/>
              </a:rPr>
              <a:t>in </a:t>
            </a:r>
            <a:r>
              <a:rPr lang="en-US" altLang="zh-TW" sz="1600" b="1" dirty="0" err="1" smtClean="0">
                <a:solidFill>
                  <a:srgbClr val="003399"/>
                </a:solidFill>
                <a:latin typeface="Arial Unicode MS" pitchFamily="34" charset="-120"/>
                <a:ea typeface="Arial Unicode MS" pitchFamily="34" charset="-120"/>
              </a:rPr>
              <a:t>Secutech</a:t>
            </a:r>
            <a:r>
              <a:rPr lang="en-US" altLang="zh-TW" sz="1600" b="1" dirty="0" smtClean="0">
                <a:solidFill>
                  <a:srgbClr val="003399"/>
                </a:solidFill>
                <a:latin typeface="Arial Unicode MS" pitchFamily="34" charset="-120"/>
                <a:ea typeface="Arial Unicode MS" pitchFamily="34" charset="-120"/>
              </a:rPr>
              <a:t> Awards 2013</a:t>
            </a:r>
            <a:r>
              <a:rPr lang="zh-TW" altLang="en-US" sz="1600" b="1" dirty="0" smtClean="0">
                <a:solidFill>
                  <a:srgbClr val="003399"/>
                </a:solidFill>
                <a:latin typeface="Arial Unicode MS" pitchFamily="34" charset="-120"/>
                <a:ea typeface="Arial Unicode MS" pitchFamily="34" charset="-120"/>
              </a:rPr>
              <a:t> </a:t>
            </a:r>
            <a:r>
              <a:rPr lang="en-US" altLang="zh-TW" sz="1600" b="1" dirty="0" smtClean="0">
                <a:solidFill>
                  <a:srgbClr val="003399"/>
                </a:solidFill>
                <a:latin typeface="Arial Unicode MS" pitchFamily="34" charset="-120"/>
                <a:ea typeface="Arial Unicode MS" pitchFamily="34" charset="-120"/>
              </a:rPr>
              <a:t>Contest</a:t>
            </a:r>
          </a:p>
        </p:txBody>
      </p:sp>
      <p:sp>
        <p:nvSpPr>
          <p:cNvPr id="31" name="文字方塊 46"/>
          <p:cNvSpPr txBox="1">
            <a:spLocks noChangeArrowheads="1"/>
          </p:cNvSpPr>
          <p:nvPr/>
        </p:nvSpPr>
        <p:spPr bwMode="auto">
          <a:xfrm>
            <a:off x="2984199" y="2730406"/>
            <a:ext cx="1478290" cy="338554"/>
          </a:xfrm>
          <a:prstGeom prst="rect">
            <a:avLst/>
          </a:prstGeom>
          <a:noFill/>
          <a:ln w="9525">
            <a:noFill/>
            <a:miter lim="800000"/>
            <a:headEnd/>
            <a:tailEnd/>
          </a:ln>
        </p:spPr>
        <p:txBody>
          <a:bodyPr wrap="none">
            <a:spAutoFit/>
          </a:bodyPr>
          <a:lstStyle/>
          <a:p>
            <a:pPr algn="ctr"/>
            <a:r>
              <a:rPr lang="en-US" altLang="zh-TW" sz="1600" dirty="0" smtClean="0">
                <a:solidFill>
                  <a:srgbClr val="003399"/>
                </a:solidFill>
                <a:latin typeface="Arial Unicode MS" pitchFamily="34" charset="-120"/>
                <a:ea typeface="Arial Unicode MS" pitchFamily="34" charset="-120"/>
                <a:cs typeface="Verdana" pitchFamily="34" charset="0"/>
              </a:rPr>
              <a:t>VS-4116</a:t>
            </a:r>
            <a:r>
              <a:rPr lang="zh-TW" altLang="en-US" sz="1600" dirty="0" smtClean="0">
                <a:solidFill>
                  <a:srgbClr val="003399"/>
                </a:solidFill>
                <a:latin typeface="Arial Unicode MS" pitchFamily="34" charset="-120"/>
                <a:ea typeface="Arial Unicode MS" pitchFamily="34" charset="-120"/>
                <a:cs typeface="Verdana" pitchFamily="34" charset="0"/>
              </a:rPr>
              <a:t> </a:t>
            </a:r>
            <a:r>
              <a:rPr lang="en-US" altLang="zh-TW" sz="1600" dirty="0" smtClean="0">
                <a:solidFill>
                  <a:srgbClr val="003399"/>
                </a:solidFill>
                <a:latin typeface="Arial Unicode MS" pitchFamily="34" charset="-120"/>
                <a:ea typeface="Arial Unicode MS" pitchFamily="34" charset="-120"/>
                <a:cs typeface="Verdana" pitchFamily="34" charset="0"/>
              </a:rPr>
              <a:t>Pro+</a:t>
            </a:r>
            <a:endParaRPr lang="zh-TW" altLang="en-US" sz="1600" dirty="0">
              <a:solidFill>
                <a:srgbClr val="003399"/>
              </a:solidFill>
              <a:latin typeface="Arial Unicode MS" pitchFamily="34" charset="-120"/>
              <a:ea typeface="Arial Unicode MS" pitchFamily="34" charset="-120"/>
              <a:cs typeface="Verdana" pitchFamily="34" charset="0"/>
            </a:endParaRPr>
          </a:p>
        </p:txBody>
      </p:sp>
      <p:pic>
        <p:nvPicPr>
          <p:cNvPr id="7172" name="Picture 4" descr="http://www.secutech.com.tw/13/images/logo_award2013.jpg"/>
          <p:cNvPicPr>
            <a:picLocks noChangeAspect="1" noChangeArrowheads="1"/>
          </p:cNvPicPr>
          <p:nvPr/>
        </p:nvPicPr>
        <p:blipFill>
          <a:blip r:embed="rId8" cstate="print"/>
          <a:srcRect/>
          <a:stretch>
            <a:fillRect/>
          </a:stretch>
        </p:blipFill>
        <p:spPr bwMode="auto">
          <a:xfrm>
            <a:off x="816293" y="1526679"/>
            <a:ext cx="1019403" cy="966217"/>
          </a:xfrm>
          <a:prstGeom prst="rect">
            <a:avLst/>
          </a:prstGeom>
          <a:noFill/>
        </p:spPr>
      </p:pic>
      <p:pic>
        <p:nvPicPr>
          <p:cNvPr id="7174" name="Picture 6" descr="金質獎 – Extra PC (捷克) (2013年5月)"/>
          <p:cNvPicPr>
            <a:picLocks noChangeAspect="1" noChangeArrowheads="1"/>
          </p:cNvPicPr>
          <p:nvPr/>
        </p:nvPicPr>
        <p:blipFill>
          <a:blip r:embed="rId9" cstate="print"/>
          <a:srcRect/>
          <a:stretch>
            <a:fillRect/>
          </a:stretch>
        </p:blipFill>
        <p:spPr bwMode="auto">
          <a:xfrm>
            <a:off x="2913699" y="3356992"/>
            <a:ext cx="794205" cy="1080120"/>
          </a:xfrm>
          <a:prstGeom prst="rect">
            <a:avLst/>
          </a:prstGeom>
          <a:noFill/>
        </p:spPr>
      </p:pic>
      <p:pic>
        <p:nvPicPr>
          <p:cNvPr id="7176" name="Picture 8" descr="編輯推薦獎- eTeknix(英國) (2013/4/6)"/>
          <p:cNvPicPr>
            <a:picLocks noChangeAspect="1" noChangeArrowheads="1"/>
          </p:cNvPicPr>
          <p:nvPr/>
        </p:nvPicPr>
        <p:blipFill>
          <a:blip r:embed="rId10" cstate="print"/>
          <a:srcRect/>
          <a:stretch>
            <a:fillRect/>
          </a:stretch>
        </p:blipFill>
        <p:spPr bwMode="auto">
          <a:xfrm>
            <a:off x="4211960" y="3392995"/>
            <a:ext cx="720080" cy="1044117"/>
          </a:xfrm>
          <a:prstGeom prst="rect">
            <a:avLst/>
          </a:prstGeom>
          <a:noFill/>
        </p:spPr>
      </p:pic>
      <p:pic>
        <p:nvPicPr>
          <p:cNvPr id="7178" name="Picture 10" descr="人見人愛獎– cnews.cz (捷克) (2013/4/4)"/>
          <p:cNvPicPr>
            <a:picLocks noChangeAspect="1" noChangeArrowheads="1"/>
          </p:cNvPicPr>
          <p:nvPr/>
        </p:nvPicPr>
        <p:blipFill>
          <a:blip r:embed="rId11" cstate="print"/>
          <a:srcRect/>
          <a:stretch>
            <a:fillRect/>
          </a:stretch>
        </p:blipFill>
        <p:spPr bwMode="auto">
          <a:xfrm>
            <a:off x="5364088" y="3573016"/>
            <a:ext cx="952500" cy="733426"/>
          </a:xfrm>
          <a:prstGeom prst="rect">
            <a:avLst/>
          </a:prstGeom>
          <a:noFill/>
        </p:spPr>
      </p:pic>
      <p:pic>
        <p:nvPicPr>
          <p:cNvPr id="7180" name="Picture 12" descr="Computer DIY - 2013 4月號 採購推薦"/>
          <p:cNvPicPr>
            <a:picLocks noChangeAspect="1" noChangeArrowheads="1"/>
          </p:cNvPicPr>
          <p:nvPr/>
        </p:nvPicPr>
        <p:blipFill>
          <a:blip r:embed="rId12" cstate="print"/>
          <a:srcRect/>
          <a:stretch>
            <a:fillRect/>
          </a:stretch>
        </p:blipFill>
        <p:spPr bwMode="auto">
          <a:xfrm>
            <a:off x="6732240" y="3429000"/>
            <a:ext cx="952500" cy="914401"/>
          </a:xfrm>
          <a:prstGeom prst="rect">
            <a:avLst/>
          </a:prstGeom>
          <a:noFill/>
        </p:spPr>
      </p:pic>
      <p:pic>
        <p:nvPicPr>
          <p:cNvPr id="7182" name="Picture 14" descr="編輯推薦獎 – Storage Times (美國) (2013/3/23)"/>
          <p:cNvPicPr>
            <a:picLocks noChangeAspect="1" noChangeArrowheads="1"/>
          </p:cNvPicPr>
          <p:nvPr/>
        </p:nvPicPr>
        <p:blipFill>
          <a:blip r:embed="rId13" cstate="print"/>
          <a:srcRect/>
          <a:stretch>
            <a:fillRect/>
          </a:stretch>
        </p:blipFill>
        <p:spPr bwMode="auto">
          <a:xfrm>
            <a:off x="7884368" y="3501008"/>
            <a:ext cx="952500" cy="990601"/>
          </a:xfrm>
          <a:prstGeom prst="rect">
            <a:avLst/>
          </a:prstGeom>
          <a:noFill/>
        </p:spPr>
      </p:pic>
      <p:pic>
        <p:nvPicPr>
          <p:cNvPr id="7184" name="Picture 16" descr="白金獎 – Nikk Tech (美國) (2013/3/20)"/>
          <p:cNvPicPr>
            <a:picLocks noChangeAspect="1" noChangeArrowheads="1"/>
          </p:cNvPicPr>
          <p:nvPr/>
        </p:nvPicPr>
        <p:blipFill>
          <a:blip r:embed="rId14" cstate="print"/>
          <a:srcRect/>
          <a:stretch>
            <a:fillRect/>
          </a:stretch>
        </p:blipFill>
        <p:spPr bwMode="auto">
          <a:xfrm>
            <a:off x="395536" y="4509120"/>
            <a:ext cx="952500" cy="952500"/>
          </a:xfrm>
          <a:prstGeom prst="rect">
            <a:avLst/>
          </a:prstGeom>
          <a:noFill/>
        </p:spPr>
      </p:pic>
      <p:pic>
        <p:nvPicPr>
          <p:cNvPr id="7186" name="Picture 18" descr="編輯推薦 – Real World Labs (美國) (2013/3/18)"/>
          <p:cNvPicPr>
            <a:picLocks noChangeAspect="1" noChangeArrowheads="1"/>
          </p:cNvPicPr>
          <p:nvPr/>
        </p:nvPicPr>
        <p:blipFill>
          <a:blip r:embed="rId15" cstate="print"/>
          <a:srcRect/>
          <a:stretch>
            <a:fillRect/>
          </a:stretch>
        </p:blipFill>
        <p:spPr bwMode="auto">
          <a:xfrm>
            <a:off x="1619672" y="4797152"/>
            <a:ext cx="952500" cy="419101"/>
          </a:xfrm>
          <a:prstGeom prst="rect">
            <a:avLst/>
          </a:prstGeom>
          <a:noFill/>
        </p:spPr>
      </p:pic>
      <p:pic>
        <p:nvPicPr>
          <p:cNvPr id="7188" name="Picture 20" descr="編輯推薦獎 – Alt om DATA (丹麥) (2013/3/15)"/>
          <p:cNvPicPr>
            <a:picLocks noChangeAspect="1" noChangeArrowheads="1"/>
          </p:cNvPicPr>
          <p:nvPr/>
        </p:nvPicPr>
        <p:blipFill>
          <a:blip r:embed="rId16" cstate="print"/>
          <a:srcRect/>
          <a:stretch>
            <a:fillRect/>
          </a:stretch>
        </p:blipFill>
        <p:spPr bwMode="auto">
          <a:xfrm>
            <a:off x="2843808" y="4653136"/>
            <a:ext cx="952500" cy="781051"/>
          </a:xfrm>
          <a:prstGeom prst="rect">
            <a:avLst/>
          </a:prstGeom>
          <a:noFill/>
        </p:spPr>
      </p:pic>
      <p:pic>
        <p:nvPicPr>
          <p:cNvPr id="7190" name="Picture 22" descr="高度推薦獎 – Madshrimps (比利時) (2013/03/13)"/>
          <p:cNvPicPr>
            <a:picLocks noChangeAspect="1" noChangeArrowheads="1"/>
          </p:cNvPicPr>
          <p:nvPr/>
        </p:nvPicPr>
        <p:blipFill>
          <a:blip r:embed="rId17" cstate="print"/>
          <a:srcRect/>
          <a:stretch>
            <a:fillRect/>
          </a:stretch>
        </p:blipFill>
        <p:spPr bwMode="auto">
          <a:xfrm>
            <a:off x="4067944" y="4653136"/>
            <a:ext cx="952500" cy="762000"/>
          </a:xfrm>
          <a:prstGeom prst="rect">
            <a:avLst/>
          </a:prstGeom>
          <a:noFill/>
        </p:spPr>
      </p:pic>
      <p:pic>
        <p:nvPicPr>
          <p:cNvPr id="7192" name="Picture 24" descr="編輯推薦 – PC BRAIN (義大利) (2013/3/10)"/>
          <p:cNvPicPr>
            <a:picLocks noChangeAspect="1" noChangeArrowheads="1"/>
          </p:cNvPicPr>
          <p:nvPr/>
        </p:nvPicPr>
        <p:blipFill>
          <a:blip r:embed="rId18" cstate="print"/>
          <a:srcRect/>
          <a:stretch>
            <a:fillRect/>
          </a:stretch>
        </p:blipFill>
        <p:spPr bwMode="auto">
          <a:xfrm>
            <a:off x="5364088" y="4581128"/>
            <a:ext cx="952500" cy="990601"/>
          </a:xfrm>
          <a:prstGeom prst="rect">
            <a:avLst/>
          </a:prstGeom>
          <a:noFill/>
        </p:spPr>
      </p:pic>
      <p:pic>
        <p:nvPicPr>
          <p:cNvPr id="7194" name="Picture 26" descr="編輯推薦 – Noticias3D (西班牙) (2013/3/8)"/>
          <p:cNvPicPr>
            <a:picLocks noChangeAspect="1" noChangeArrowheads="1"/>
          </p:cNvPicPr>
          <p:nvPr/>
        </p:nvPicPr>
        <p:blipFill>
          <a:blip r:embed="rId19" cstate="print"/>
          <a:srcRect/>
          <a:stretch>
            <a:fillRect/>
          </a:stretch>
        </p:blipFill>
        <p:spPr bwMode="auto">
          <a:xfrm>
            <a:off x="6732240" y="4869160"/>
            <a:ext cx="952500" cy="400050"/>
          </a:xfrm>
          <a:prstGeom prst="rect">
            <a:avLst/>
          </a:prstGeom>
          <a:noFill/>
        </p:spPr>
      </p:pic>
      <p:pic>
        <p:nvPicPr>
          <p:cNvPr id="7196" name="Picture 28" descr="年度金質獎– hwt.dk (丹麥) (2013/02/12)"/>
          <p:cNvPicPr>
            <a:picLocks noChangeAspect="1" noChangeArrowheads="1"/>
          </p:cNvPicPr>
          <p:nvPr/>
        </p:nvPicPr>
        <p:blipFill>
          <a:blip r:embed="rId20" cstate="print"/>
          <a:srcRect/>
          <a:stretch>
            <a:fillRect/>
          </a:stretch>
        </p:blipFill>
        <p:spPr bwMode="auto">
          <a:xfrm>
            <a:off x="7884368" y="4509120"/>
            <a:ext cx="952500" cy="1171575"/>
          </a:xfrm>
          <a:prstGeom prst="rect">
            <a:avLst/>
          </a:prstGeom>
          <a:noFill/>
        </p:spPr>
      </p:pic>
      <p:pic>
        <p:nvPicPr>
          <p:cNvPr id="7198" name="Picture 30" descr="金質獎 – Andrews Reviews (美國) (2月, 2013)"/>
          <p:cNvPicPr>
            <a:picLocks noChangeAspect="1" noChangeArrowheads="1"/>
          </p:cNvPicPr>
          <p:nvPr/>
        </p:nvPicPr>
        <p:blipFill>
          <a:blip r:embed="rId21" cstate="print"/>
          <a:srcRect/>
          <a:stretch>
            <a:fillRect/>
          </a:stretch>
        </p:blipFill>
        <p:spPr bwMode="auto">
          <a:xfrm>
            <a:off x="395536" y="5589240"/>
            <a:ext cx="952500" cy="1000125"/>
          </a:xfrm>
          <a:prstGeom prst="rect">
            <a:avLst/>
          </a:prstGeom>
          <a:noFill/>
        </p:spPr>
      </p:pic>
      <p:pic>
        <p:nvPicPr>
          <p:cNvPr id="7200" name="Picture 32" descr="PC Home&amp;PCADV 2012 網通設備類 科技金獎"/>
          <p:cNvPicPr>
            <a:picLocks noChangeAspect="1" noChangeArrowheads="1"/>
          </p:cNvPicPr>
          <p:nvPr/>
        </p:nvPicPr>
        <p:blipFill>
          <a:blip r:embed="rId22" cstate="print"/>
          <a:srcRect/>
          <a:stretch>
            <a:fillRect/>
          </a:stretch>
        </p:blipFill>
        <p:spPr bwMode="auto">
          <a:xfrm>
            <a:off x="1547664" y="5373216"/>
            <a:ext cx="952500" cy="1123950"/>
          </a:xfrm>
          <a:prstGeom prst="rect">
            <a:avLst/>
          </a:prstGeom>
          <a:noFill/>
        </p:spPr>
      </p:pic>
      <p:pic>
        <p:nvPicPr>
          <p:cNvPr id="7202" name="Picture 34" descr="編輯推薦 – tech2 (印度) (2013/1/29)"/>
          <p:cNvPicPr>
            <a:picLocks noChangeAspect="1" noChangeArrowheads="1"/>
          </p:cNvPicPr>
          <p:nvPr/>
        </p:nvPicPr>
        <p:blipFill>
          <a:blip r:embed="rId23" cstate="print"/>
          <a:srcRect/>
          <a:stretch>
            <a:fillRect/>
          </a:stretch>
        </p:blipFill>
        <p:spPr bwMode="auto">
          <a:xfrm>
            <a:off x="2899420" y="5949280"/>
            <a:ext cx="952500" cy="295275"/>
          </a:xfrm>
          <a:prstGeom prst="rect">
            <a:avLst/>
          </a:prstGeom>
          <a:noFill/>
        </p:spPr>
      </p:pic>
      <p:pic>
        <p:nvPicPr>
          <p:cNvPr id="7204" name="Picture 36" descr="最佳首選獎 – The Overclock Hole (義大利) (2013/1/18)"/>
          <p:cNvPicPr>
            <a:picLocks noChangeAspect="1" noChangeArrowheads="1"/>
          </p:cNvPicPr>
          <p:nvPr/>
        </p:nvPicPr>
        <p:blipFill>
          <a:blip r:embed="rId24" cstate="print"/>
          <a:srcRect/>
          <a:stretch>
            <a:fillRect/>
          </a:stretch>
        </p:blipFill>
        <p:spPr bwMode="auto">
          <a:xfrm>
            <a:off x="4195564" y="5733256"/>
            <a:ext cx="952500" cy="714375"/>
          </a:xfrm>
          <a:prstGeom prst="rect">
            <a:avLst/>
          </a:prstGeom>
          <a:noFill/>
        </p:spPr>
      </p:pic>
      <p:pic>
        <p:nvPicPr>
          <p:cNvPr id="7206" name="Picture 38" descr="Top 10 most popular home use NAS of the year, 1st place - TecChannel (Germany)(2012/12/30)"/>
          <p:cNvPicPr>
            <a:picLocks noChangeAspect="1" noChangeArrowheads="1"/>
          </p:cNvPicPr>
          <p:nvPr/>
        </p:nvPicPr>
        <p:blipFill>
          <a:blip r:embed="rId25" cstate="print"/>
          <a:srcRect/>
          <a:stretch>
            <a:fillRect/>
          </a:stretch>
        </p:blipFill>
        <p:spPr bwMode="auto">
          <a:xfrm>
            <a:off x="5364088" y="5661248"/>
            <a:ext cx="952500" cy="952500"/>
          </a:xfrm>
          <a:prstGeom prst="rect">
            <a:avLst/>
          </a:prstGeom>
          <a:noFill/>
        </p:spPr>
      </p:pic>
      <p:pic>
        <p:nvPicPr>
          <p:cNvPr id="7208" name="Picture 40" descr="編輯推薦 – iTrends (丹麥) (2012/12/29)"/>
          <p:cNvPicPr>
            <a:picLocks noChangeAspect="1" noChangeArrowheads="1"/>
          </p:cNvPicPr>
          <p:nvPr/>
        </p:nvPicPr>
        <p:blipFill>
          <a:blip r:embed="rId26" cstate="print"/>
          <a:srcRect/>
          <a:stretch>
            <a:fillRect/>
          </a:stretch>
        </p:blipFill>
        <p:spPr bwMode="auto">
          <a:xfrm>
            <a:off x="6732240" y="5805264"/>
            <a:ext cx="952500" cy="638175"/>
          </a:xfrm>
          <a:prstGeom prst="rect">
            <a:avLst/>
          </a:prstGeom>
          <a:noFill/>
        </p:spPr>
      </p:pic>
      <p:pic>
        <p:nvPicPr>
          <p:cNvPr id="7210" name="Picture 42" descr="2012年度推薦產品獎 - 中關村在線 (中國) (2012/12/25)"/>
          <p:cNvPicPr>
            <a:picLocks noChangeAspect="1" noChangeArrowheads="1"/>
          </p:cNvPicPr>
          <p:nvPr/>
        </p:nvPicPr>
        <p:blipFill>
          <a:blip r:embed="rId27" cstate="print"/>
          <a:srcRect/>
          <a:stretch>
            <a:fillRect/>
          </a:stretch>
        </p:blipFill>
        <p:spPr bwMode="auto">
          <a:xfrm>
            <a:off x="8028384" y="5661248"/>
            <a:ext cx="659265" cy="909787"/>
          </a:xfrm>
          <a:prstGeom prst="rect">
            <a:avLst/>
          </a:prstGeom>
          <a:noFill/>
        </p:spPr>
      </p:pic>
      <p:pic>
        <p:nvPicPr>
          <p:cNvPr id="7212" name="Picture 44" descr="http://files.qnap.com/news/pressresource/product/VS-4100Pro_01.PNG"/>
          <p:cNvPicPr>
            <a:picLocks noChangeAspect="1" noChangeArrowheads="1"/>
          </p:cNvPicPr>
          <p:nvPr/>
        </p:nvPicPr>
        <p:blipFill>
          <a:blip r:embed="rId28" cstate="print"/>
          <a:srcRect l="24948" t="4068" r="24779" b="4004"/>
          <a:stretch>
            <a:fillRect/>
          </a:stretch>
        </p:blipFill>
        <p:spPr bwMode="auto">
          <a:xfrm>
            <a:off x="3833917" y="1783102"/>
            <a:ext cx="810091" cy="925818"/>
          </a:xfrm>
          <a:prstGeom prst="rect">
            <a:avLst/>
          </a:prstGeom>
          <a:noFill/>
        </p:spPr>
      </p:pic>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4"/>
          <p:cNvSpPr>
            <a:spLocks noGrp="1"/>
          </p:cNvSpPr>
          <p:nvPr>
            <p:ph type="title"/>
          </p:nvPr>
        </p:nvSpPr>
        <p:spPr/>
        <p:txBody>
          <a:bodyPr/>
          <a:lstStyle/>
          <a:p>
            <a:r>
              <a:rPr lang="en-US" altLang="zh-TW" smtClean="0"/>
              <a:t>Success Story – Large Office</a:t>
            </a:r>
            <a:endParaRPr lang="zh-TW" altLang="en-US" smtClean="0"/>
          </a:p>
        </p:txBody>
      </p:sp>
      <p:sp>
        <p:nvSpPr>
          <p:cNvPr id="22532" name="投影片編號版面配置區 15"/>
          <p:cNvSpPr>
            <a:spLocks noGrp="1"/>
          </p:cNvSpPr>
          <p:nvPr>
            <p:ph type="sldNum" sz="quarter" idx="12"/>
          </p:nvPr>
        </p:nvSpPr>
        <p:spPr bwMode="auto">
          <a:noFill/>
          <a:ln>
            <a:miter lim="800000"/>
            <a:headEnd/>
            <a:tailEnd/>
          </a:ln>
        </p:spPr>
        <p:txBody>
          <a:bodyPr/>
          <a:lstStyle/>
          <a:p>
            <a:fld id="{4155B0E9-C8A3-4F36-BC15-3E00EF8B5EE8}" type="slidenum">
              <a:rPr lang="zh-TW" altLang="en-US" smtClean="0"/>
              <a:pPr/>
              <a:t>60</a:t>
            </a:fld>
            <a:endParaRPr lang="en-US" altLang="zh-TW" smtClean="0"/>
          </a:p>
        </p:txBody>
      </p:sp>
      <p:sp>
        <p:nvSpPr>
          <p:cNvPr id="22533" name="Line 132"/>
          <p:cNvSpPr>
            <a:spLocks noChangeShapeType="1"/>
          </p:cNvSpPr>
          <p:nvPr/>
        </p:nvSpPr>
        <p:spPr bwMode="auto">
          <a:xfrm flipV="1">
            <a:off x="2771775" y="4652963"/>
            <a:ext cx="285750" cy="14287"/>
          </a:xfrm>
          <a:prstGeom prst="line">
            <a:avLst/>
          </a:prstGeom>
          <a:noFill/>
          <a:ln w="31750">
            <a:solidFill>
              <a:srgbClr val="808080"/>
            </a:solidFill>
            <a:round/>
            <a:headEnd/>
            <a:tailEnd type="triangle" w="med" len="med"/>
          </a:ln>
        </p:spPr>
        <p:txBody>
          <a:bodyPr/>
          <a:lstStyle/>
          <a:p>
            <a:endParaRPr lang="zh-TW" altLang="en-US"/>
          </a:p>
        </p:txBody>
      </p:sp>
      <p:sp>
        <p:nvSpPr>
          <p:cNvPr id="22534" name="Rectangle 62"/>
          <p:cNvSpPr>
            <a:spLocks noChangeArrowheads="1"/>
          </p:cNvSpPr>
          <p:nvPr/>
        </p:nvSpPr>
        <p:spPr bwMode="auto">
          <a:xfrm>
            <a:off x="4932363" y="6021388"/>
            <a:ext cx="3960812" cy="307975"/>
          </a:xfrm>
          <a:prstGeom prst="rect">
            <a:avLst/>
          </a:prstGeom>
          <a:noFill/>
          <a:ln w="9525">
            <a:noFill/>
            <a:miter lim="800000"/>
            <a:headEnd/>
            <a:tailEnd/>
          </a:ln>
        </p:spPr>
        <p:txBody>
          <a:bodyPr>
            <a:spAutoFit/>
          </a:bodyPr>
          <a:lstStyle/>
          <a:p>
            <a:r>
              <a:rPr kumimoji="1" lang="en-US" altLang="zh-TW" sz="1400"/>
              <a:t>Remote Monitoring/ Management by IE browser</a:t>
            </a:r>
          </a:p>
        </p:txBody>
      </p:sp>
      <p:sp>
        <p:nvSpPr>
          <p:cNvPr id="22535" name="Line 137"/>
          <p:cNvSpPr>
            <a:spLocks noChangeShapeType="1"/>
          </p:cNvSpPr>
          <p:nvPr/>
        </p:nvSpPr>
        <p:spPr bwMode="auto">
          <a:xfrm flipV="1">
            <a:off x="6096000" y="4648200"/>
            <a:ext cx="533400" cy="46038"/>
          </a:xfrm>
          <a:prstGeom prst="line">
            <a:avLst/>
          </a:prstGeom>
          <a:noFill/>
          <a:ln w="31750">
            <a:solidFill>
              <a:srgbClr val="808080"/>
            </a:solidFill>
            <a:round/>
            <a:headEnd/>
            <a:tailEnd type="triangle" w="med" len="med"/>
          </a:ln>
        </p:spPr>
        <p:txBody>
          <a:bodyPr/>
          <a:lstStyle/>
          <a:p>
            <a:endParaRPr lang="zh-TW" altLang="en-US"/>
          </a:p>
        </p:txBody>
      </p:sp>
      <p:pic>
        <p:nvPicPr>
          <p:cNvPr id="22536" name="Picture 2" descr="P1000566"/>
          <p:cNvPicPr>
            <a:picLocks noChangeAspect="1" noChangeArrowheads="1"/>
          </p:cNvPicPr>
          <p:nvPr/>
        </p:nvPicPr>
        <p:blipFill>
          <a:blip r:embed="rId3" cstate="print"/>
          <a:srcRect/>
          <a:stretch>
            <a:fillRect/>
          </a:stretch>
        </p:blipFill>
        <p:spPr bwMode="auto">
          <a:xfrm>
            <a:off x="5076825" y="3357563"/>
            <a:ext cx="3503613" cy="2627312"/>
          </a:xfrm>
          <a:prstGeom prst="rect">
            <a:avLst/>
          </a:prstGeom>
          <a:noFill/>
          <a:ln w="9525">
            <a:noFill/>
            <a:miter lim="800000"/>
            <a:headEnd/>
            <a:tailEnd/>
          </a:ln>
        </p:spPr>
      </p:pic>
      <p:pic>
        <p:nvPicPr>
          <p:cNvPr id="22537" name="Picture 3" descr="P1000544"/>
          <p:cNvPicPr>
            <a:picLocks noChangeAspect="1" noChangeArrowheads="1"/>
          </p:cNvPicPr>
          <p:nvPr/>
        </p:nvPicPr>
        <p:blipFill>
          <a:blip r:embed="rId4" cstate="print"/>
          <a:srcRect l="16455" r="29114" b="12520"/>
          <a:stretch>
            <a:fillRect/>
          </a:stretch>
        </p:blipFill>
        <p:spPr bwMode="auto">
          <a:xfrm>
            <a:off x="1043608" y="3429000"/>
            <a:ext cx="1656184" cy="2867612"/>
          </a:xfrm>
          <a:prstGeom prst="rect">
            <a:avLst/>
          </a:prstGeom>
          <a:noFill/>
          <a:ln w="9525">
            <a:noFill/>
            <a:miter lim="800000"/>
            <a:headEnd/>
            <a:tailEnd/>
          </a:ln>
        </p:spPr>
      </p:pic>
      <p:sp>
        <p:nvSpPr>
          <p:cNvPr id="20" name="Cloud"/>
          <p:cNvSpPr>
            <a:spLocks noChangeAspect="1" noEditPoints="1" noChangeArrowheads="1"/>
          </p:cNvSpPr>
          <p:nvPr/>
        </p:nvSpPr>
        <p:spPr bwMode="auto">
          <a:xfrm>
            <a:off x="3059113" y="4221163"/>
            <a:ext cx="1636712" cy="84772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0C0C0"/>
          </a:solidFill>
          <a:ln w="9525">
            <a:solidFill>
              <a:schemeClr val="tx1"/>
            </a:solidFill>
            <a:miter lim="800000"/>
            <a:headEnd/>
            <a:tailEnd/>
          </a:ln>
          <a:effectLst>
            <a:outerShdw dist="107763" dir="2700000" algn="ctr" rotWithShape="0">
              <a:srgbClr val="808080"/>
            </a:outerShdw>
          </a:effectLst>
        </p:spPr>
        <p:txBody>
          <a:bodyPr/>
          <a:lstStyle/>
          <a:p>
            <a:pPr algn="ctr" fontAlgn="auto">
              <a:spcBef>
                <a:spcPts val="0"/>
              </a:spcBef>
              <a:spcAft>
                <a:spcPts val="0"/>
              </a:spcAft>
              <a:defRPr/>
            </a:pPr>
            <a:r>
              <a:rPr kumimoji="1" lang="en-US" altLang="zh-TW" sz="1400" dirty="0">
                <a:ea typeface="微軟正黑體" pitchFamily="34" charset="-120"/>
              </a:rPr>
              <a:t>Internet</a:t>
            </a:r>
          </a:p>
          <a:p>
            <a:pPr algn="ctr" fontAlgn="auto">
              <a:spcBef>
                <a:spcPts val="0"/>
              </a:spcBef>
              <a:spcAft>
                <a:spcPts val="0"/>
              </a:spcAft>
              <a:defRPr/>
            </a:pPr>
            <a:r>
              <a:rPr kumimoji="1" lang="en-US" altLang="zh-TW" sz="1400" dirty="0">
                <a:ea typeface="微軟正黑體" pitchFamily="34" charset="-120"/>
              </a:rPr>
              <a:t>or</a:t>
            </a:r>
          </a:p>
          <a:p>
            <a:pPr algn="ctr" fontAlgn="auto">
              <a:spcBef>
                <a:spcPts val="0"/>
              </a:spcBef>
              <a:spcAft>
                <a:spcPts val="0"/>
              </a:spcAft>
              <a:defRPr/>
            </a:pPr>
            <a:r>
              <a:rPr kumimoji="1" lang="en-US" altLang="zh-TW" sz="1400" dirty="0">
                <a:ea typeface="微軟正黑體" pitchFamily="34" charset="-120"/>
              </a:rPr>
              <a:t>Intranet</a:t>
            </a:r>
          </a:p>
          <a:p>
            <a:pPr algn="ctr" fontAlgn="auto">
              <a:spcBef>
                <a:spcPts val="0"/>
              </a:spcBef>
              <a:spcAft>
                <a:spcPts val="0"/>
              </a:spcAft>
              <a:defRPr/>
            </a:pPr>
            <a:endParaRPr kumimoji="1" lang="zh-TW" altLang="en-US" sz="2000" dirty="0">
              <a:ea typeface="微軟正黑體" pitchFamily="34" charset="-120"/>
            </a:endParaRPr>
          </a:p>
        </p:txBody>
      </p:sp>
      <p:sp>
        <p:nvSpPr>
          <p:cNvPr id="22539" name="Line 132"/>
          <p:cNvSpPr>
            <a:spLocks noChangeShapeType="1"/>
          </p:cNvSpPr>
          <p:nvPr/>
        </p:nvSpPr>
        <p:spPr bwMode="auto">
          <a:xfrm flipV="1">
            <a:off x="4787900" y="4581525"/>
            <a:ext cx="285750" cy="14288"/>
          </a:xfrm>
          <a:prstGeom prst="line">
            <a:avLst/>
          </a:prstGeom>
          <a:noFill/>
          <a:ln w="31750">
            <a:solidFill>
              <a:srgbClr val="808080"/>
            </a:solidFill>
            <a:round/>
            <a:headEnd/>
            <a:tailEnd type="triangle" w="med" len="med"/>
          </a:ln>
        </p:spPr>
        <p:txBody>
          <a:bodyPr/>
          <a:lstStyle/>
          <a:p>
            <a:endParaRPr lang="zh-TW" altLang="en-US"/>
          </a:p>
        </p:txBody>
      </p:sp>
      <p:sp>
        <p:nvSpPr>
          <p:cNvPr id="12" name="內容版面配置區 13"/>
          <p:cNvSpPr txBox="1">
            <a:spLocks/>
          </p:cNvSpPr>
          <p:nvPr/>
        </p:nvSpPr>
        <p:spPr>
          <a:xfrm>
            <a:off x="467544" y="1340768"/>
            <a:ext cx="8229600" cy="478539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24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Production &amp; Assembling Plant</a:t>
            </a:r>
            <a:r>
              <a:rPr kumimoji="0" lang="zh-TW" altLang="en-US" sz="24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 </a:t>
            </a:r>
            <a:r>
              <a:rPr kumimoji="0" lang="en-US" altLang="zh-TW" sz="24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in Mexico</a:t>
            </a:r>
            <a:br>
              <a:rPr kumimoji="0" lang="en-US" altLang="zh-TW" sz="24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br>
            <a:r>
              <a:rPr kumimoji="0" lang="en-US" altLang="zh-TW" sz="1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QNAP VS-8024 NVR has been installed in one of the assembling plants of MAHLE in Mexico to monitor and record the visitors, staff, and the production process through the private network of the company. The MAHLE Group is one of the 30 largest companies in the automotive supply industry worldwide. Its offices locate in Europe, North America, South America, and Asia/Pacific.</a:t>
            </a:r>
          </a:p>
        </p:txBody>
      </p:sp>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1"/>
          <p:cNvPicPr>
            <a:picLocks noChangeAspect="1" noChangeArrowheads="1"/>
          </p:cNvPicPr>
          <p:nvPr/>
        </p:nvPicPr>
        <p:blipFill>
          <a:blip r:embed="rId3" cstate="print"/>
          <a:srcRect t="3809"/>
          <a:stretch>
            <a:fillRect/>
          </a:stretch>
        </p:blipFill>
        <p:spPr bwMode="auto">
          <a:xfrm>
            <a:off x="393700" y="3212976"/>
            <a:ext cx="8499475" cy="3645024"/>
          </a:xfrm>
          <a:prstGeom prst="rect">
            <a:avLst/>
          </a:prstGeom>
          <a:noFill/>
          <a:ln w="9525">
            <a:noFill/>
            <a:miter lim="800000"/>
            <a:headEnd/>
            <a:tailEnd/>
          </a:ln>
        </p:spPr>
      </p:pic>
      <p:sp>
        <p:nvSpPr>
          <p:cNvPr id="83971" name="標題 6"/>
          <p:cNvSpPr>
            <a:spLocks noGrp="1"/>
          </p:cNvSpPr>
          <p:nvPr>
            <p:ph type="title"/>
          </p:nvPr>
        </p:nvSpPr>
        <p:spPr/>
        <p:txBody>
          <a:bodyPr>
            <a:normAutofit fontScale="90000"/>
          </a:bodyPr>
          <a:lstStyle/>
          <a:p>
            <a:r>
              <a:rPr lang="en-US" altLang="zh-TW" smtClean="0"/>
              <a:t>Success Story –</a:t>
            </a:r>
            <a:r>
              <a:rPr lang="zh-TW" altLang="en-US" smtClean="0"/>
              <a:t> </a:t>
            </a:r>
            <a:r>
              <a:rPr lang="en-US" altLang="zh-TW" smtClean="0"/>
              <a:t>Supermarket &amp; Shopping Centre</a:t>
            </a:r>
            <a:endParaRPr lang="zh-TW" altLang="en-US" smtClean="0"/>
          </a:p>
        </p:txBody>
      </p:sp>
      <p:sp>
        <p:nvSpPr>
          <p:cNvPr id="23557" name="投影片編號版面配置區 6"/>
          <p:cNvSpPr>
            <a:spLocks noGrp="1"/>
          </p:cNvSpPr>
          <p:nvPr>
            <p:ph type="sldNum" sz="quarter" idx="12"/>
          </p:nvPr>
        </p:nvSpPr>
        <p:spPr/>
        <p:txBody>
          <a:bodyPr/>
          <a:lstStyle/>
          <a:p>
            <a:fld id="{C1CD17D0-CB52-46AB-86D4-1C10476FDE99}" type="slidenum">
              <a:rPr lang="zh-TW" altLang="en-US" smtClean="0"/>
              <a:pPr/>
              <a:t>61</a:t>
            </a:fld>
            <a:endParaRPr lang="en-US" altLang="zh-TW" smtClean="0"/>
          </a:p>
        </p:txBody>
      </p:sp>
      <p:pic>
        <p:nvPicPr>
          <p:cNvPr id="23558" name="Picture 4" descr="npo0009de"/>
          <p:cNvPicPr>
            <a:picLocks noChangeAspect="1" noChangeArrowheads="1"/>
          </p:cNvPicPr>
          <p:nvPr/>
        </p:nvPicPr>
        <p:blipFill>
          <a:blip r:embed="rId4" cstate="print"/>
          <a:srcRect/>
          <a:stretch>
            <a:fillRect/>
          </a:stretch>
        </p:blipFill>
        <p:spPr bwMode="auto">
          <a:xfrm>
            <a:off x="388938" y="4237038"/>
            <a:ext cx="4038600" cy="2620962"/>
          </a:xfrm>
          <a:prstGeom prst="rect">
            <a:avLst/>
          </a:prstGeom>
          <a:noFill/>
          <a:ln w="9525" algn="ctr">
            <a:noFill/>
            <a:miter lim="800000"/>
            <a:headEnd/>
            <a:tailEnd/>
          </a:ln>
        </p:spPr>
      </p:pic>
      <p:sp>
        <p:nvSpPr>
          <p:cNvPr id="7" name="內容版面配置區 7"/>
          <p:cNvSpPr txBox="1">
            <a:spLocks/>
          </p:cNvSpPr>
          <p:nvPr/>
        </p:nvSpPr>
        <p:spPr>
          <a:xfrm>
            <a:off x="467544" y="1340768"/>
            <a:ext cx="8229600" cy="478539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TW" sz="24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The Largest Multi-functional Shopping Center in Taiwan</a:t>
            </a:r>
            <a:br>
              <a:rPr kumimoji="0" lang="en-US" altLang="zh-TW" sz="24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br>
            <a:r>
              <a:rPr kumimoji="0" lang="en-US" altLang="zh-TW" sz="1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Dream Mall selected QNAP NVR</a:t>
            </a:r>
            <a:r>
              <a:rPr kumimoji="0" lang="zh-TW" altLang="en-US" sz="1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 </a:t>
            </a:r>
            <a:r>
              <a:rPr kumimoji="0" lang="en-US" altLang="zh-TW" sz="1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solutions for security system deployment. Multiple QNAP NVR servers are set up and attached to the network to monitor 600 Panasonic IP and analog cameras, using megapixel resolution and VGA resolution. </a:t>
            </a:r>
            <a:br>
              <a:rPr kumimoji="0" lang="en-US" altLang="zh-TW" sz="1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br>
            <a:r>
              <a:rPr kumimoji="0" lang="en-US" altLang="zh-TW" sz="1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rPr>
              <a:t>Source: </a:t>
            </a:r>
            <a:r>
              <a:rPr kumimoji="0" lang="en-US" altLang="zh-TW" sz="1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hlinkClick r:id="rId5"/>
              </a:rPr>
              <a:t>http://www.qnapsecurity.com/SucessStory01.asp</a:t>
            </a:r>
            <a:endParaRPr kumimoji="0" lang="en-US" altLang="zh-TW" sz="1800" b="0" i="0" u="none" strike="noStrike" kern="1200" cap="none" spc="0" normalizeH="0" baseline="0" noProof="0" dirty="0" smtClean="0">
              <a:ln>
                <a:noFill/>
              </a:ln>
              <a:solidFill>
                <a:schemeClr val="tx1"/>
              </a:solidFill>
              <a:effectLst/>
              <a:uLnTx/>
              <a:uFillTx/>
              <a:latin typeface="Arial Unicode MS" pitchFamily="34" charset="-120"/>
              <a:ea typeface="Arial Unicode MS" pitchFamily="34" charset="-120"/>
              <a:cs typeface="+mn-cs"/>
            </a:endParaRPr>
          </a:p>
        </p:txBody>
      </p:sp>
    </p:spTree>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generic.pixmac.com/4/thank-you-announcement-background-icon-73734347.jpg"/>
          <p:cNvPicPr>
            <a:picLocks noChangeAspect="1" noChangeArrowheads="1"/>
          </p:cNvPicPr>
          <p:nvPr/>
        </p:nvPicPr>
        <p:blipFill>
          <a:blip r:embed="rId2" cstate="print"/>
          <a:srcRect/>
          <a:stretch>
            <a:fillRect/>
          </a:stretch>
        </p:blipFill>
        <p:spPr bwMode="auto">
          <a:xfrm>
            <a:off x="2771800" y="1916832"/>
            <a:ext cx="3810000" cy="3448051"/>
          </a:xfrm>
          <a:prstGeom prst="rect">
            <a:avLst/>
          </a:prstGeom>
          <a:noFill/>
        </p:spPr>
      </p:pic>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68316" y="1916834"/>
            <a:ext cx="8351837" cy="433388"/>
          </a:xfrm>
          <a:prstGeom prst="rect">
            <a:avLst/>
          </a:prstGeom>
          <a:gradFill flip="none" rotWithShape="1">
            <a:gsLst>
              <a:gs pos="0">
                <a:schemeClr val="accent1">
                  <a:tint val="66000"/>
                  <a:satMod val="160000"/>
                  <a:alpha val="25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
        <p:nvSpPr>
          <p:cNvPr id="44035" name="標題 1"/>
          <p:cNvSpPr>
            <a:spLocks noGrp="1"/>
          </p:cNvSpPr>
          <p:nvPr>
            <p:ph type="title"/>
          </p:nvPr>
        </p:nvSpPr>
        <p:spPr/>
        <p:txBody>
          <a:bodyPr/>
          <a:lstStyle/>
          <a:p>
            <a:r>
              <a:rPr lang="en-US" altLang="zh-TW" smtClean="0"/>
              <a:t>Agenda</a:t>
            </a:r>
          </a:p>
        </p:txBody>
      </p:sp>
      <p:sp>
        <p:nvSpPr>
          <p:cNvPr id="44036" name="內容版面配置區 2"/>
          <p:cNvSpPr>
            <a:spLocks noGrp="1"/>
          </p:cNvSpPr>
          <p:nvPr>
            <p:ph sz="quarter" idx="1"/>
          </p:nvPr>
        </p:nvSpPr>
        <p:spPr/>
        <p:txBody>
          <a:bodyPr>
            <a:normAutofit/>
          </a:bodyPr>
          <a:lstStyle/>
          <a:p>
            <a:r>
              <a:rPr lang="en-US" altLang="zh-TW" dirty="0" smtClean="0"/>
              <a:t>About QNAP Security</a:t>
            </a:r>
          </a:p>
          <a:p>
            <a:r>
              <a:rPr lang="en-US" altLang="zh-TW" dirty="0" smtClean="0"/>
              <a:t>Why standalone NVR</a:t>
            </a:r>
          </a:p>
          <a:p>
            <a:r>
              <a:rPr lang="en-US" altLang="zh-TW" dirty="0" smtClean="0"/>
              <a:t>What's new?</a:t>
            </a:r>
          </a:p>
          <a:p>
            <a:r>
              <a:rPr lang="en-US" altLang="zh-TW" dirty="0" err="1" smtClean="0"/>
              <a:t>VioStor</a:t>
            </a:r>
            <a:r>
              <a:rPr lang="en-US" altLang="zh-TW" dirty="0" smtClean="0"/>
              <a:t> NVR is…</a:t>
            </a:r>
          </a:p>
          <a:p>
            <a:r>
              <a:rPr lang="en-US" altLang="zh-TW" dirty="0" smtClean="0"/>
              <a:t>What’s next?</a:t>
            </a:r>
          </a:p>
          <a:p>
            <a:r>
              <a:rPr lang="en-US" altLang="zh-TW" dirty="0" smtClean="0"/>
              <a:t>Success story</a:t>
            </a:r>
          </a:p>
        </p:txBody>
      </p:sp>
      <p:sp>
        <p:nvSpPr>
          <p:cNvPr id="44037" name="投影片編號版面配置區 3"/>
          <p:cNvSpPr>
            <a:spLocks noGrp="1"/>
          </p:cNvSpPr>
          <p:nvPr>
            <p:ph type="sldNum" sz="quarter" idx="11"/>
          </p:nvPr>
        </p:nvSpPr>
        <p:spPr/>
        <p:txBody>
          <a:bodyPr/>
          <a:lstStyle/>
          <a:p>
            <a:fld id="{AAB38BAF-2BB1-4868-9827-C1A555C95EE6}" type="slidenum">
              <a:rPr lang="zh-TW" altLang="en-US" smtClean="0"/>
              <a:pPr/>
              <a:t>7</a:t>
            </a:fld>
            <a:endParaRPr lang="zh-TW" altLang="en-US"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p:nvPr>
        </p:nvSpPr>
        <p:spPr/>
        <p:txBody>
          <a:bodyPr/>
          <a:lstStyle/>
          <a:p>
            <a:r>
              <a:rPr lang="en-US" altLang="zh-TW" dirty="0" smtClean="0"/>
              <a:t>Advantages of Standalone NVR</a:t>
            </a:r>
          </a:p>
        </p:txBody>
      </p:sp>
      <p:sp>
        <p:nvSpPr>
          <p:cNvPr id="23613" name="投影片編號版面配置區 3"/>
          <p:cNvSpPr>
            <a:spLocks noGrp="1"/>
          </p:cNvSpPr>
          <p:nvPr>
            <p:ph type="sldNum" sz="quarter" idx="12"/>
          </p:nvPr>
        </p:nvSpPr>
        <p:spPr/>
        <p:txBody>
          <a:bodyPr/>
          <a:lstStyle/>
          <a:p>
            <a:fld id="{152A0345-CA65-4CA7-8737-245199B8F4C7}" type="slidenum">
              <a:rPr lang="zh-TW" altLang="en-US" smtClean="0"/>
              <a:pPr/>
              <a:t>8</a:t>
            </a:fld>
            <a:endParaRPr lang="en-US" altLang="zh-TW" smtClean="0"/>
          </a:p>
        </p:txBody>
      </p:sp>
      <p:graphicFrame>
        <p:nvGraphicFramePr>
          <p:cNvPr id="7" name="內容版面配置區 6"/>
          <p:cNvGraphicFramePr>
            <a:graphicFrameLocks noGrp="1"/>
          </p:cNvGraphicFramePr>
          <p:nvPr>
            <p:ph idx="4294967295"/>
          </p:nvPr>
        </p:nvGraphicFramePr>
        <p:xfrm>
          <a:off x="446856" y="1341441"/>
          <a:ext cx="8229600" cy="4878705"/>
        </p:xfrm>
        <a:graphic>
          <a:graphicData uri="http://schemas.openxmlformats.org/drawingml/2006/table">
            <a:tbl>
              <a:tblPr/>
              <a:tblGrid>
                <a:gridCol w="3328988"/>
                <a:gridCol w="2357437"/>
                <a:gridCol w="2543175"/>
              </a:tblGrid>
              <a:tr h="39624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900" b="1" i="0" u="none" strike="noStrike" cap="none" normalizeH="0" baseline="0" dirty="0" smtClean="0">
                        <a:ln>
                          <a:noFill/>
                        </a:ln>
                        <a:solidFill>
                          <a:srgbClr val="FFFFFF"/>
                        </a:solidFill>
                        <a:effectLst/>
                        <a:latin typeface="Calibri" pitchFamily="34" charset="0"/>
                        <a:ea typeface="新細明體" pitchFamily="18" charset="-12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rgbClr val="FFFFFF"/>
                          </a:solidFill>
                          <a:effectLst/>
                          <a:latin typeface="Calibri" pitchFamily="34" charset="0"/>
                          <a:ea typeface="新細明體" pitchFamily="18" charset="-120"/>
                          <a:cs typeface="Arial" charset="0"/>
                        </a:rPr>
                        <a:t>Standalone NVR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smtClean="0">
                          <a:ln>
                            <a:noFill/>
                          </a:ln>
                          <a:solidFill>
                            <a:srgbClr val="FFFFFF"/>
                          </a:solidFill>
                          <a:effectLst/>
                          <a:latin typeface="Calibri" pitchFamily="34" charset="0"/>
                          <a:ea typeface="新細明體" pitchFamily="18" charset="-120"/>
                          <a:cs typeface="Arial" charset="0"/>
                        </a:rPr>
                        <a:t>PC-based Solution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Linux Embedded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Windows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Stability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Setup cost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High (+ PC)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Ease of setup &amp; management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Easy, only simple steps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Difficult (Software required)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System temperature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Maintenance (frequency)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Low (easy-to-maintain)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System crash risk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Problem analysis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Easy (by event logs)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Difficult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Auto power on when power recovery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Yes</a:t>
                      </a:r>
                      <a:endPar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No, manual reboot required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Virus attack/Trojan threaten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None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Sometimes</a:t>
                      </a:r>
                      <a:endParaRPr kumimoji="0" lang="zh-TW" altLang="en-US" sz="1600" b="0" i="0" u="none" strike="noStrike" cap="none" normalizeH="0" baseline="0" dirty="0" smtClean="0">
                        <a:ln>
                          <a:noFill/>
                        </a:ln>
                        <a:solidFill>
                          <a:srgbClr val="000000"/>
                        </a:solidFill>
                        <a:effectLst/>
                        <a:latin typeface="Calibri" pitchFamily="34" charset="0"/>
                        <a:ea typeface="新細明體" pitchFamily="18" charset="-12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Power consumption and noise level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962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chemeClr val="bg1"/>
                          </a:solidFill>
                          <a:effectLst/>
                          <a:latin typeface="Calibri" pitchFamily="34" charset="0"/>
                          <a:ea typeface="新細明體" pitchFamily="18" charset="-120"/>
                          <a:cs typeface="Arial" charset="0"/>
                        </a:rPr>
                        <a:t>Total maintenance cost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smtClean="0">
                          <a:ln>
                            <a:noFill/>
                          </a:ln>
                          <a:solidFill>
                            <a:schemeClr val="bg1"/>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chemeClr val="bg1"/>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r>
            </a:tbl>
          </a:graphicData>
        </a:graphic>
      </p:graphicFrame>
      <p:sp>
        <p:nvSpPr>
          <p:cNvPr id="4" name="矩形 3"/>
          <p:cNvSpPr/>
          <p:nvPr/>
        </p:nvSpPr>
        <p:spPr>
          <a:xfrm>
            <a:off x="468316" y="1700809"/>
            <a:ext cx="8207375" cy="7921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
        <p:nvSpPr>
          <p:cNvPr id="5" name="矩形 4"/>
          <p:cNvSpPr/>
          <p:nvPr/>
        </p:nvSpPr>
        <p:spPr>
          <a:xfrm>
            <a:off x="468316" y="2852939"/>
            <a:ext cx="8207375" cy="358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
        <p:nvSpPr>
          <p:cNvPr id="8" name="五角星形 7"/>
          <p:cNvSpPr/>
          <p:nvPr/>
        </p:nvSpPr>
        <p:spPr>
          <a:xfrm>
            <a:off x="5724525" y="5805512"/>
            <a:ext cx="431800" cy="4318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矩形 8"/>
          <p:cNvSpPr/>
          <p:nvPr/>
        </p:nvSpPr>
        <p:spPr>
          <a:xfrm>
            <a:off x="468316" y="5445225"/>
            <a:ext cx="8207375" cy="360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500"/>
                            </p:stCondLst>
                            <p:childTnLst>
                              <p:par>
                                <p:cTn id="14" presetID="4" presetClass="entr" presetSubtype="16"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橢圓 34"/>
          <p:cNvSpPr/>
          <p:nvPr/>
        </p:nvSpPr>
        <p:spPr>
          <a:xfrm rot="1800000">
            <a:off x="4145319" y="3092691"/>
            <a:ext cx="2715624" cy="1371337"/>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3" name="直線接點 42"/>
          <p:cNvCxnSpPr/>
          <p:nvPr/>
        </p:nvCxnSpPr>
        <p:spPr>
          <a:xfrm rot="10800000" flipV="1">
            <a:off x="5867400" y="2708276"/>
            <a:ext cx="433388" cy="288925"/>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rot="10800000" flipV="1">
            <a:off x="5435600" y="2997201"/>
            <a:ext cx="431800" cy="287339"/>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033" name="標題 20"/>
          <p:cNvSpPr>
            <a:spLocks noGrp="1"/>
          </p:cNvSpPr>
          <p:nvPr>
            <p:ph type="title"/>
          </p:nvPr>
        </p:nvSpPr>
        <p:spPr/>
        <p:txBody>
          <a:bodyPr/>
          <a:lstStyle/>
          <a:p>
            <a:r>
              <a:rPr lang="en-US" altLang="zh-TW" smtClean="0"/>
              <a:t>Innovative NVR Solutions</a:t>
            </a:r>
          </a:p>
        </p:txBody>
      </p:sp>
      <p:sp>
        <p:nvSpPr>
          <p:cNvPr id="1034" name="投影片編號版面配置區 30"/>
          <p:cNvSpPr>
            <a:spLocks noGrp="1"/>
          </p:cNvSpPr>
          <p:nvPr>
            <p:ph type="sldNum" sz="quarter" idx="12"/>
          </p:nvPr>
        </p:nvSpPr>
        <p:spPr/>
        <p:txBody>
          <a:bodyPr/>
          <a:lstStyle/>
          <a:p>
            <a:fld id="{BAF73ECB-1DF2-401E-B681-378BF24661A9}" type="slidenum">
              <a:rPr lang="en-US" altLang="zh-TW" smtClean="0"/>
              <a:pPr/>
              <a:t>9</a:t>
            </a:fld>
            <a:endParaRPr lang="en-US" altLang="zh-TW" smtClean="0"/>
          </a:p>
        </p:txBody>
      </p:sp>
      <p:graphicFrame>
        <p:nvGraphicFramePr>
          <p:cNvPr id="8" name="Object 2"/>
          <p:cNvGraphicFramePr>
            <a:graphicFrameLocks noChangeAspect="1"/>
          </p:cNvGraphicFramePr>
          <p:nvPr/>
        </p:nvGraphicFramePr>
        <p:xfrm>
          <a:off x="3419475" y="4243390"/>
          <a:ext cx="2222500" cy="2354263"/>
        </p:xfrm>
        <a:graphic>
          <a:graphicData uri="http://schemas.openxmlformats.org/presentationml/2006/ole">
            <p:oleObj spid="_x0000_s1026" name="Visio" r:id="rId4" imgW="2222423" imgH="2353551" progId="">
              <p:embed/>
            </p:oleObj>
          </a:graphicData>
        </a:graphic>
      </p:graphicFrame>
      <p:sp>
        <p:nvSpPr>
          <p:cNvPr id="23" name="文字方塊 22"/>
          <p:cNvSpPr txBox="1">
            <a:spLocks noChangeArrowheads="1"/>
          </p:cNvSpPr>
          <p:nvPr/>
        </p:nvSpPr>
        <p:spPr bwMode="auto">
          <a:xfrm>
            <a:off x="5652120" y="1124747"/>
            <a:ext cx="3454792" cy="646331"/>
          </a:xfrm>
          <a:prstGeom prst="rect">
            <a:avLst/>
          </a:prstGeom>
          <a:noFill/>
          <a:ln w="9525">
            <a:noFill/>
            <a:miter lim="800000"/>
            <a:headEnd/>
            <a:tailEnd/>
          </a:ln>
        </p:spPr>
        <p:txBody>
          <a:bodyPr wrap="none">
            <a:spAutoFit/>
          </a:bodyPr>
          <a:lstStyle/>
          <a:p>
            <a:r>
              <a:rPr lang="en-US" altLang="zh-TW" dirty="0">
                <a:solidFill>
                  <a:schemeClr val="tx2"/>
                </a:solidFill>
                <a:latin typeface="Arial Unicode MS" pitchFamily="34" charset="-120"/>
                <a:ea typeface="Arial Unicode MS" pitchFamily="34" charset="-120"/>
              </a:rPr>
              <a:t>Remote </a:t>
            </a:r>
            <a:r>
              <a:rPr lang="en-US" altLang="zh-TW" dirty="0" smtClean="0">
                <a:solidFill>
                  <a:schemeClr val="tx2"/>
                </a:solidFill>
                <a:latin typeface="Arial Unicode MS" pitchFamily="34" charset="-120"/>
                <a:ea typeface="Arial Unicode MS" pitchFamily="34" charset="-120"/>
              </a:rPr>
              <a:t>Replication</a:t>
            </a:r>
          </a:p>
          <a:p>
            <a:r>
              <a:rPr lang="en-US" altLang="zh-TW" dirty="0" smtClean="0">
                <a:solidFill>
                  <a:schemeClr val="tx2"/>
                </a:solidFill>
                <a:latin typeface="Arial Unicode MS" pitchFamily="34" charset="-120"/>
                <a:ea typeface="Arial Unicode MS" pitchFamily="34" charset="-120"/>
              </a:rPr>
              <a:t>Surveillance Storage Expansion</a:t>
            </a:r>
            <a:endParaRPr lang="en-US" altLang="zh-TW" dirty="0">
              <a:solidFill>
                <a:schemeClr val="tx2"/>
              </a:solidFill>
              <a:latin typeface="Arial Unicode MS" pitchFamily="34" charset="-120"/>
              <a:ea typeface="Arial Unicode MS" pitchFamily="34" charset="-120"/>
            </a:endParaRPr>
          </a:p>
        </p:txBody>
      </p:sp>
      <p:grpSp>
        <p:nvGrpSpPr>
          <p:cNvPr id="2" name="群組 24"/>
          <p:cNvGrpSpPr>
            <a:grpSpLocks/>
          </p:cNvGrpSpPr>
          <p:nvPr/>
        </p:nvGrpSpPr>
        <p:grpSpPr bwMode="auto">
          <a:xfrm>
            <a:off x="1331915" y="3316288"/>
            <a:ext cx="2219325" cy="1270000"/>
            <a:chOff x="1331640" y="3316213"/>
            <a:chExt cx="2219623" cy="1270322"/>
          </a:xfrm>
        </p:grpSpPr>
        <p:graphicFrame>
          <p:nvGraphicFramePr>
            <p:cNvPr id="1029" name="Object 4"/>
            <p:cNvGraphicFramePr>
              <a:graphicFrameLocks noChangeAspect="1"/>
            </p:cNvGraphicFramePr>
            <p:nvPr/>
          </p:nvGraphicFramePr>
          <p:xfrm>
            <a:off x="2771800" y="3861048"/>
            <a:ext cx="779463" cy="725487"/>
          </p:xfrm>
          <a:graphic>
            <a:graphicData uri="http://schemas.openxmlformats.org/presentationml/2006/ole">
              <p:oleObj spid="_x0000_s1029" name="Visio" r:id="rId5" imgW="779049" imgH="725581" progId="">
                <p:embed/>
              </p:oleObj>
            </a:graphicData>
          </a:graphic>
        </p:graphicFrame>
        <p:pic>
          <p:nvPicPr>
            <p:cNvPr id="1052" name="Picture 16"/>
            <p:cNvPicPr>
              <a:picLocks noChangeAspect="1" noChangeArrowheads="1"/>
            </p:cNvPicPr>
            <p:nvPr/>
          </p:nvPicPr>
          <p:blipFill>
            <a:blip r:embed="rId6" cstate="print"/>
            <a:srcRect/>
            <a:stretch>
              <a:fillRect/>
            </a:stretch>
          </p:blipFill>
          <p:spPr bwMode="auto">
            <a:xfrm>
              <a:off x="1331640" y="3316213"/>
              <a:ext cx="1438275" cy="904875"/>
            </a:xfrm>
            <a:prstGeom prst="rect">
              <a:avLst/>
            </a:prstGeom>
            <a:noFill/>
            <a:ln w="9525">
              <a:noFill/>
              <a:miter lim="800000"/>
              <a:headEnd/>
              <a:tailEnd/>
            </a:ln>
          </p:spPr>
        </p:pic>
      </p:grpSp>
      <p:sp>
        <p:nvSpPr>
          <p:cNvPr id="26" name="文字方塊 23"/>
          <p:cNvSpPr txBox="1">
            <a:spLocks noChangeArrowheads="1"/>
          </p:cNvSpPr>
          <p:nvPr/>
        </p:nvSpPr>
        <p:spPr bwMode="auto">
          <a:xfrm>
            <a:off x="434976" y="4459288"/>
            <a:ext cx="3172663" cy="369332"/>
          </a:xfrm>
          <a:prstGeom prst="rect">
            <a:avLst/>
          </a:prstGeom>
          <a:noFill/>
          <a:ln w="9525">
            <a:noFill/>
            <a:miter lim="800000"/>
            <a:headEnd/>
            <a:tailEnd/>
          </a:ln>
        </p:spPr>
        <p:txBody>
          <a:bodyPr wrap="none">
            <a:spAutoFit/>
          </a:bodyPr>
          <a:lstStyle/>
          <a:p>
            <a:r>
              <a:rPr lang="en-US" altLang="zh-TW">
                <a:solidFill>
                  <a:schemeClr val="tx2"/>
                </a:solidFill>
                <a:latin typeface="Arial Unicode MS" pitchFamily="34" charset="-120"/>
                <a:ea typeface="Arial Unicode MS" pitchFamily="34" charset="-120"/>
              </a:rPr>
              <a:t>Remote Monitoring/ playback</a:t>
            </a:r>
          </a:p>
        </p:txBody>
      </p:sp>
      <p:graphicFrame>
        <p:nvGraphicFramePr>
          <p:cNvPr id="20" name="Object 6"/>
          <p:cNvGraphicFramePr>
            <a:graphicFrameLocks noChangeAspect="1"/>
          </p:cNvGraphicFramePr>
          <p:nvPr/>
        </p:nvGraphicFramePr>
        <p:xfrm>
          <a:off x="2209804" y="2997200"/>
          <a:ext cx="4665663" cy="2768600"/>
        </p:xfrm>
        <a:graphic>
          <a:graphicData uri="http://schemas.openxmlformats.org/presentationml/2006/ole">
            <p:oleObj spid="_x0000_s1027" name="Visio" r:id="rId7" imgW="4665658" imgH="2768169" progId="">
              <p:embed/>
            </p:oleObj>
          </a:graphicData>
        </a:graphic>
      </p:graphicFrame>
      <p:sp>
        <p:nvSpPr>
          <p:cNvPr id="32" name="文字方塊 31"/>
          <p:cNvSpPr txBox="1"/>
          <p:nvPr/>
        </p:nvSpPr>
        <p:spPr>
          <a:xfrm>
            <a:off x="2051053" y="2997200"/>
            <a:ext cx="1954381" cy="369332"/>
          </a:xfrm>
          <a:prstGeom prst="rect">
            <a:avLst/>
          </a:prstGeom>
          <a:solidFill>
            <a:schemeClr val="accent1">
              <a:lumMod val="20000"/>
              <a:lumOff val="80000"/>
              <a:alpha val="50000"/>
            </a:schemeClr>
          </a:solidFill>
        </p:spPr>
        <p:txBody>
          <a:bodyPr wrap="none">
            <a:spAutoFit/>
          </a:bodyPr>
          <a:lstStyle/>
          <a:p>
            <a:pPr>
              <a:defRPr/>
            </a:pPr>
            <a:r>
              <a:rPr lang="en-US" altLang="zh-TW" b="1">
                <a:solidFill>
                  <a:schemeClr val="tx2"/>
                </a:solidFill>
                <a:latin typeface="Arial Unicode MS" pitchFamily="34" charset="-120"/>
                <a:ea typeface="Arial Unicode MS" pitchFamily="34" charset="-120"/>
              </a:rPr>
              <a:t>HD Local Display</a:t>
            </a:r>
          </a:p>
        </p:txBody>
      </p:sp>
      <p:cxnSp>
        <p:nvCxnSpPr>
          <p:cNvPr id="36" name="直線接點 35"/>
          <p:cNvCxnSpPr/>
          <p:nvPr/>
        </p:nvCxnSpPr>
        <p:spPr>
          <a:xfrm rot="10800000" flipV="1">
            <a:off x="4356100" y="3933825"/>
            <a:ext cx="431800" cy="287339"/>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041" name="文字方塊 38"/>
          <p:cNvSpPr txBox="1">
            <a:spLocks noChangeArrowheads="1"/>
          </p:cNvSpPr>
          <p:nvPr/>
        </p:nvSpPr>
        <p:spPr bwMode="auto">
          <a:xfrm>
            <a:off x="4956175" y="4273551"/>
            <a:ext cx="2480166" cy="369332"/>
          </a:xfrm>
          <a:prstGeom prst="rect">
            <a:avLst/>
          </a:prstGeom>
          <a:noFill/>
          <a:ln w="9525">
            <a:noFill/>
            <a:miter lim="800000"/>
            <a:headEnd/>
            <a:tailEnd/>
          </a:ln>
        </p:spPr>
        <p:txBody>
          <a:bodyPr wrap="none">
            <a:spAutoFit/>
          </a:bodyPr>
          <a:lstStyle/>
          <a:p>
            <a:pPr>
              <a:defRPr/>
            </a:pPr>
            <a:r>
              <a:rPr lang="en-US" dirty="0" smtClean="0">
                <a:latin typeface="Arial Unicode MS" pitchFamily="34" charset="-120"/>
                <a:ea typeface="Arial Unicode MS" pitchFamily="34" charset="-120"/>
              </a:rPr>
              <a:t>Multi-site </a:t>
            </a:r>
            <a:r>
              <a:rPr lang="en-US" dirty="0" err="1" smtClean="0">
                <a:latin typeface="Arial Unicode MS" pitchFamily="34" charset="-120"/>
                <a:ea typeface="Arial Unicode MS" pitchFamily="34" charset="-120"/>
              </a:rPr>
              <a:t>VioStor</a:t>
            </a:r>
            <a:r>
              <a:rPr lang="en-US" dirty="0" smtClean="0">
                <a:latin typeface="Arial Unicode MS" pitchFamily="34" charset="-120"/>
                <a:ea typeface="Arial Unicode MS" pitchFamily="34" charset="-120"/>
              </a:rPr>
              <a:t> </a:t>
            </a:r>
            <a:r>
              <a:rPr lang="en-US" dirty="0">
                <a:latin typeface="Arial Unicode MS" pitchFamily="34" charset="-120"/>
                <a:ea typeface="Arial Unicode MS" pitchFamily="34" charset="-120"/>
              </a:rPr>
              <a:t>NVR</a:t>
            </a:r>
          </a:p>
        </p:txBody>
      </p:sp>
      <p:graphicFrame>
        <p:nvGraphicFramePr>
          <p:cNvPr id="3" name="Object 10"/>
          <p:cNvGraphicFramePr>
            <a:graphicFrameLocks noChangeAspect="1"/>
          </p:cNvGraphicFramePr>
          <p:nvPr/>
        </p:nvGraphicFramePr>
        <p:xfrm>
          <a:off x="4644008" y="2359843"/>
          <a:ext cx="2649537" cy="1573213"/>
        </p:xfrm>
        <a:graphic>
          <a:graphicData uri="http://schemas.openxmlformats.org/presentationml/2006/ole">
            <p:oleObj spid="_x0000_s1028" name="Visio" r:id="rId8" imgW="4665658" imgH="2768169" progId="">
              <p:embed/>
            </p:oleObj>
          </a:graphicData>
        </a:graphic>
      </p:graphicFrame>
      <p:grpSp>
        <p:nvGrpSpPr>
          <p:cNvPr id="4" name="群組 34"/>
          <p:cNvGrpSpPr>
            <a:grpSpLocks/>
          </p:cNvGrpSpPr>
          <p:nvPr/>
        </p:nvGrpSpPr>
        <p:grpSpPr bwMode="auto">
          <a:xfrm>
            <a:off x="1090642" y="5004182"/>
            <a:ext cx="2185214" cy="1809194"/>
            <a:chOff x="308553" y="5013325"/>
            <a:chExt cx="2186257" cy="1808039"/>
          </a:xfrm>
        </p:grpSpPr>
        <p:grpSp>
          <p:nvGrpSpPr>
            <p:cNvPr id="5" name="群組 49"/>
            <p:cNvGrpSpPr>
              <a:grpSpLocks/>
            </p:cNvGrpSpPr>
            <p:nvPr/>
          </p:nvGrpSpPr>
          <p:grpSpPr bwMode="auto">
            <a:xfrm>
              <a:off x="308553" y="5516520"/>
              <a:ext cx="2186257" cy="1304844"/>
              <a:chOff x="308228" y="5517232"/>
              <a:chExt cx="2186781" cy="1304692"/>
            </a:xfrm>
          </p:grpSpPr>
          <p:pic>
            <p:nvPicPr>
              <p:cNvPr id="1048" name="Picture 11" descr="D:\qnap\office\pic\VMobile\VMobile-for-Windows-PDA-phone.png"/>
              <p:cNvPicPr>
                <a:picLocks noChangeAspect="1" noChangeArrowheads="1"/>
              </p:cNvPicPr>
              <p:nvPr/>
            </p:nvPicPr>
            <p:blipFill>
              <a:blip r:embed="rId9" cstate="print"/>
              <a:srcRect/>
              <a:stretch>
                <a:fillRect/>
              </a:stretch>
            </p:blipFill>
            <p:spPr bwMode="auto">
              <a:xfrm>
                <a:off x="1619672" y="5565688"/>
                <a:ext cx="599784" cy="959655"/>
              </a:xfrm>
              <a:prstGeom prst="rect">
                <a:avLst/>
              </a:prstGeom>
              <a:noFill/>
              <a:ln w="9525">
                <a:noFill/>
                <a:miter lim="800000"/>
                <a:headEnd/>
                <a:tailEnd/>
              </a:ln>
            </p:spPr>
          </p:pic>
          <p:pic>
            <p:nvPicPr>
              <p:cNvPr id="1049" name="Picture 12" descr="D:\qnap\office\pic\VMobile\VMobile for iPhone_BANNE.png"/>
              <p:cNvPicPr>
                <a:picLocks noChangeAspect="1" noChangeArrowheads="1"/>
              </p:cNvPicPr>
              <p:nvPr/>
            </p:nvPicPr>
            <p:blipFill>
              <a:blip r:embed="rId10" cstate="print"/>
              <a:srcRect l="66158" t="13065" r="5254"/>
              <a:stretch>
                <a:fillRect/>
              </a:stretch>
            </p:blipFill>
            <p:spPr bwMode="auto">
              <a:xfrm>
                <a:off x="1043609" y="5517934"/>
                <a:ext cx="504027" cy="965623"/>
              </a:xfrm>
              <a:prstGeom prst="rect">
                <a:avLst/>
              </a:prstGeom>
              <a:noFill/>
              <a:ln w="9525">
                <a:noFill/>
                <a:miter lim="800000"/>
                <a:headEnd/>
                <a:tailEnd/>
              </a:ln>
            </p:spPr>
          </p:pic>
          <p:pic>
            <p:nvPicPr>
              <p:cNvPr id="1050" name="Picture 13"/>
              <p:cNvPicPr>
                <a:picLocks noChangeAspect="1" noChangeArrowheads="1"/>
              </p:cNvPicPr>
              <p:nvPr/>
            </p:nvPicPr>
            <p:blipFill>
              <a:blip r:embed="rId11" cstate="print"/>
              <a:srcRect/>
              <a:stretch>
                <a:fillRect/>
              </a:stretch>
            </p:blipFill>
            <p:spPr bwMode="auto">
              <a:xfrm>
                <a:off x="323528" y="5517232"/>
                <a:ext cx="638821" cy="849694"/>
              </a:xfrm>
              <a:prstGeom prst="rect">
                <a:avLst/>
              </a:prstGeom>
              <a:noFill/>
              <a:ln w="9525">
                <a:noFill/>
                <a:miter lim="800000"/>
                <a:headEnd/>
                <a:tailEnd/>
              </a:ln>
            </p:spPr>
          </p:pic>
          <p:sp>
            <p:nvSpPr>
              <p:cNvPr id="1051" name="文字方塊 48"/>
              <p:cNvSpPr txBox="1">
                <a:spLocks noChangeArrowheads="1"/>
              </p:cNvSpPr>
              <p:nvPr/>
            </p:nvSpPr>
            <p:spPr bwMode="auto">
              <a:xfrm>
                <a:off x="308228" y="6452871"/>
                <a:ext cx="2186781" cy="369053"/>
              </a:xfrm>
              <a:prstGeom prst="rect">
                <a:avLst/>
              </a:prstGeom>
              <a:noFill/>
              <a:ln w="9525">
                <a:noFill/>
                <a:miter lim="800000"/>
                <a:headEnd/>
                <a:tailEnd/>
              </a:ln>
            </p:spPr>
            <p:txBody>
              <a:bodyPr wrap="none">
                <a:spAutoFit/>
              </a:bodyPr>
              <a:lstStyle/>
              <a:p>
                <a:r>
                  <a:rPr lang="en-US" altLang="zh-TW">
                    <a:solidFill>
                      <a:schemeClr val="tx2"/>
                    </a:solidFill>
                    <a:latin typeface="Arial Unicode MS" pitchFamily="34" charset="-120"/>
                    <a:ea typeface="Arial Unicode MS" pitchFamily="34" charset="-120"/>
                  </a:rPr>
                  <a:t>Mobile Surveillance</a:t>
                </a:r>
              </a:p>
            </p:txBody>
          </p:sp>
        </p:grpSp>
        <p:sp>
          <p:nvSpPr>
            <p:cNvPr id="51" name="弧形 50"/>
            <p:cNvSpPr/>
            <p:nvPr/>
          </p:nvSpPr>
          <p:spPr>
            <a:xfrm>
              <a:off x="1693514" y="5013325"/>
              <a:ext cx="576538" cy="502917"/>
            </a:xfrm>
            <a:prstGeom prst="arc">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Arial Unicode MS" pitchFamily="34" charset="-120"/>
                <a:ea typeface="Arial Unicode MS" pitchFamily="34" charset="-120"/>
              </a:endParaRPr>
            </a:p>
          </p:txBody>
        </p:sp>
        <p:sp>
          <p:nvSpPr>
            <p:cNvPr id="52" name="弧形 51"/>
            <p:cNvSpPr/>
            <p:nvPr/>
          </p:nvSpPr>
          <p:spPr>
            <a:xfrm>
              <a:off x="1548983" y="5157696"/>
              <a:ext cx="576537" cy="502916"/>
            </a:xfrm>
            <a:prstGeom prst="arc">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Arial Unicode MS" pitchFamily="34" charset="-120"/>
                <a:ea typeface="Arial Unicode MS" pitchFamily="34" charset="-120"/>
              </a:endParaRPr>
            </a:p>
          </p:txBody>
        </p:sp>
      </p:grpSp>
      <p:pic>
        <p:nvPicPr>
          <p:cNvPr id="34" name="圖片 33" descr="Front w_shadow.png"/>
          <p:cNvPicPr>
            <a:picLocks noChangeAspect="1"/>
          </p:cNvPicPr>
          <p:nvPr/>
        </p:nvPicPr>
        <p:blipFill>
          <a:blip r:embed="rId12" cstate="print"/>
          <a:stretch>
            <a:fillRect/>
          </a:stretch>
        </p:blipFill>
        <p:spPr>
          <a:xfrm>
            <a:off x="4067944" y="3140968"/>
            <a:ext cx="2016224" cy="891883"/>
          </a:xfrm>
          <a:prstGeom prst="rect">
            <a:avLst/>
          </a:prstGeom>
        </p:spPr>
      </p:pic>
      <p:pic>
        <p:nvPicPr>
          <p:cNvPr id="31" name="圖片 30" descr="Front w_shadow.png"/>
          <p:cNvPicPr>
            <a:picLocks noChangeAspect="1"/>
          </p:cNvPicPr>
          <p:nvPr/>
        </p:nvPicPr>
        <p:blipFill>
          <a:blip r:embed="rId12" cstate="print"/>
          <a:stretch>
            <a:fillRect/>
          </a:stretch>
        </p:blipFill>
        <p:spPr>
          <a:xfrm>
            <a:off x="4644008" y="3429000"/>
            <a:ext cx="2016224" cy="891883"/>
          </a:xfrm>
          <a:prstGeom prst="rect">
            <a:avLst/>
          </a:prstGeom>
        </p:spPr>
      </p:pic>
      <p:pic>
        <p:nvPicPr>
          <p:cNvPr id="30" name="圖片 29" descr="Front w_shadow.png"/>
          <p:cNvPicPr>
            <a:picLocks noChangeAspect="1"/>
          </p:cNvPicPr>
          <p:nvPr/>
        </p:nvPicPr>
        <p:blipFill>
          <a:blip r:embed="rId12" cstate="print"/>
          <a:stretch>
            <a:fillRect/>
          </a:stretch>
        </p:blipFill>
        <p:spPr>
          <a:xfrm>
            <a:off x="5220072" y="3789040"/>
            <a:ext cx="2016224" cy="891883"/>
          </a:xfrm>
          <a:prstGeom prst="rect">
            <a:avLst/>
          </a:prstGeom>
        </p:spPr>
      </p:pic>
      <p:grpSp>
        <p:nvGrpSpPr>
          <p:cNvPr id="6" name="群組 44"/>
          <p:cNvGrpSpPr/>
          <p:nvPr/>
        </p:nvGrpSpPr>
        <p:grpSpPr>
          <a:xfrm>
            <a:off x="4980923" y="1700808"/>
            <a:ext cx="2885581" cy="1800200"/>
            <a:chOff x="4980923" y="1700808"/>
            <a:chExt cx="2885581" cy="1800200"/>
          </a:xfrm>
        </p:grpSpPr>
        <p:grpSp>
          <p:nvGrpSpPr>
            <p:cNvPr id="7" name="群組 40"/>
            <p:cNvGrpSpPr/>
            <p:nvPr/>
          </p:nvGrpSpPr>
          <p:grpSpPr>
            <a:xfrm>
              <a:off x="4980923" y="1700808"/>
              <a:ext cx="2785740" cy="1512168"/>
              <a:chOff x="4980923" y="1700808"/>
              <a:chExt cx="2785740" cy="1512168"/>
            </a:xfrm>
          </p:grpSpPr>
          <p:sp>
            <p:nvSpPr>
              <p:cNvPr id="40" name="橢圓 39"/>
              <p:cNvSpPr/>
              <p:nvPr/>
            </p:nvSpPr>
            <p:spPr>
              <a:xfrm rot="1800000">
                <a:off x="4980923" y="1915113"/>
                <a:ext cx="2785740" cy="1184853"/>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 name="圖片 36" descr="TS-659ProII_08.png"/>
              <p:cNvPicPr>
                <a:picLocks noChangeAspect="1"/>
              </p:cNvPicPr>
              <p:nvPr/>
            </p:nvPicPr>
            <p:blipFill>
              <a:blip r:embed="rId13" cstate="print"/>
              <a:stretch>
                <a:fillRect/>
              </a:stretch>
            </p:blipFill>
            <p:spPr>
              <a:xfrm>
                <a:off x="5215982" y="1700808"/>
                <a:ext cx="1300234" cy="936104"/>
              </a:xfrm>
              <a:prstGeom prst="rect">
                <a:avLst/>
              </a:prstGeom>
            </p:spPr>
          </p:pic>
          <p:pic>
            <p:nvPicPr>
              <p:cNvPr id="38" name="圖片 37" descr="TS-659ProII_08.png"/>
              <p:cNvPicPr>
                <a:picLocks noChangeAspect="1"/>
              </p:cNvPicPr>
              <p:nvPr/>
            </p:nvPicPr>
            <p:blipFill>
              <a:blip r:embed="rId13" cstate="print"/>
              <a:stretch>
                <a:fillRect/>
              </a:stretch>
            </p:blipFill>
            <p:spPr>
              <a:xfrm>
                <a:off x="5796136" y="1988840"/>
                <a:ext cx="1300234" cy="936104"/>
              </a:xfrm>
              <a:prstGeom prst="rect">
                <a:avLst/>
              </a:prstGeom>
            </p:spPr>
          </p:pic>
          <p:pic>
            <p:nvPicPr>
              <p:cNvPr id="39" name="圖片 38" descr="TS-659ProII_08.png"/>
              <p:cNvPicPr>
                <a:picLocks noChangeAspect="1"/>
              </p:cNvPicPr>
              <p:nvPr/>
            </p:nvPicPr>
            <p:blipFill>
              <a:blip r:embed="rId13" cstate="print"/>
              <a:stretch>
                <a:fillRect/>
              </a:stretch>
            </p:blipFill>
            <p:spPr>
              <a:xfrm>
                <a:off x="6372200" y="2276872"/>
                <a:ext cx="1300234" cy="936104"/>
              </a:xfrm>
              <a:prstGeom prst="rect">
                <a:avLst/>
              </a:prstGeom>
            </p:spPr>
          </p:pic>
        </p:grpSp>
        <p:sp>
          <p:nvSpPr>
            <p:cNvPr id="44" name="文字方塊 43"/>
            <p:cNvSpPr txBox="1">
              <a:spLocks noChangeArrowheads="1"/>
            </p:cNvSpPr>
            <p:nvPr/>
          </p:nvSpPr>
          <p:spPr bwMode="auto">
            <a:xfrm>
              <a:off x="6540500" y="3131676"/>
              <a:ext cx="1326004" cy="369332"/>
            </a:xfrm>
            <a:prstGeom prst="rect">
              <a:avLst/>
            </a:prstGeom>
            <a:noFill/>
            <a:ln w="9525">
              <a:noFill/>
              <a:miter lim="800000"/>
              <a:headEnd/>
              <a:tailEnd/>
            </a:ln>
          </p:spPr>
          <p:txBody>
            <a:bodyPr wrap="none">
              <a:spAutoFit/>
            </a:bodyPr>
            <a:lstStyle/>
            <a:p>
              <a:pPr>
                <a:defRPr/>
              </a:pPr>
              <a:r>
                <a:rPr lang="en-US" dirty="0">
                  <a:latin typeface="Arial Unicode MS" pitchFamily="34" charset="-120"/>
                  <a:ea typeface="Arial Unicode MS" pitchFamily="34" charset="-120"/>
                </a:rPr>
                <a:t>Turbo NAS</a:t>
              </a:r>
            </a:p>
          </p:txBody>
        </p:sp>
      </p:grpSp>
      <p:pic>
        <p:nvPicPr>
          <p:cNvPr id="41" name="圖片 34" descr="LdMonitoring_12 channel+電視_20100902.png"/>
          <p:cNvPicPr>
            <a:picLocks noChangeAspect="1"/>
          </p:cNvPicPr>
          <p:nvPr/>
        </p:nvPicPr>
        <p:blipFill>
          <a:blip r:embed="rId14" cstate="print"/>
          <a:srcRect/>
          <a:stretch>
            <a:fillRect/>
          </a:stretch>
        </p:blipFill>
        <p:spPr bwMode="auto">
          <a:xfrm>
            <a:off x="2483768" y="1858715"/>
            <a:ext cx="1243013" cy="1138237"/>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4"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childTnLst>
                          </p:cTn>
                        </p:par>
                        <p:par>
                          <p:cTn id="14" fill="hold">
                            <p:stCondLst>
                              <p:cond delay="1000"/>
                            </p:stCondLst>
                            <p:childTnLst>
                              <p:par>
                                <p:cTn id="15" presetID="3"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par>
                          <p:cTn id="21" fill="hold">
                            <p:stCondLst>
                              <p:cond delay="1500"/>
                            </p:stCondLst>
                            <p:childTnLst>
                              <p:par>
                                <p:cTn id="22" presetID="4" presetClass="entr" presetSubtype="16"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ox(in)">
                                      <p:cBhvr>
                                        <p:cTn id="24" dur="500"/>
                                        <p:tgtEl>
                                          <p:spTgt spid="41"/>
                                        </p:tgtEl>
                                      </p:cBhvr>
                                    </p:animEffect>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childTnLst>
                                </p:cTn>
                              </p:par>
                            </p:childTnLst>
                          </p:cTn>
                        </p:par>
                        <p:par>
                          <p:cTn id="34" fill="hold">
                            <p:stCondLst>
                              <p:cond delay="2000"/>
                            </p:stCondLst>
                            <p:childTnLst>
                              <p:par>
                                <p:cTn id="35" presetID="1" presetClass="entr" presetSubtype="0"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par>
                          <p:cTn id="37" fill="hold">
                            <p:stCondLst>
                              <p:cond delay="2000"/>
                            </p:stCondLst>
                            <p:childTnLst>
                              <p:par>
                                <p:cTn id="38" presetID="4" presetClass="entr" presetSubtype="16"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ox(in)">
                                      <p:cBhvr>
                                        <p:cTn id="40" dur="500"/>
                                        <p:tgtEl>
                                          <p:spTgt spid="6"/>
                                        </p:tgtEl>
                                      </p:cBhvr>
                                    </p:animEffect>
                                  </p:childTnLst>
                                </p:cTn>
                              </p:par>
                            </p:childTnLst>
                          </p:cTn>
                        </p:par>
                        <p:par>
                          <p:cTn id="41" fill="hold">
                            <p:stCondLst>
                              <p:cond delay="2500"/>
                            </p:stCondLst>
                            <p:childTnLst>
                              <p:par>
                                <p:cTn id="42" presetID="1" presetClass="entr" presetSubtype="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par>
                          <p:cTn id="44" fill="hold">
                            <p:stCondLst>
                              <p:cond delay="2500"/>
                            </p:stCondLst>
                            <p:childTnLst>
                              <p:par>
                                <p:cTn id="45" presetID="4" presetClass="entr" presetSubtype="16" fill="hold" nodeType="afterEffect">
                                  <p:stCondLst>
                                    <p:cond delay="500"/>
                                  </p:stCondLst>
                                  <p:childTnLst>
                                    <p:set>
                                      <p:cBhvr>
                                        <p:cTn id="46" dur="1" fill="hold">
                                          <p:stCondLst>
                                            <p:cond delay="0"/>
                                          </p:stCondLst>
                                        </p:cTn>
                                        <p:tgtEl>
                                          <p:spTgt spid="4"/>
                                        </p:tgtEl>
                                        <p:attrNameLst>
                                          <p:attrName>style.visibility</p:attrName>
                                        </p:attrNameLst>
                                      </p:cBhvr>
                                      <p:to>
                                        <p:strVal val="visible"/>
                                      </p:to>
                                    </p:set>
                                    <p:animEffect transition="in" filter="box(i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2"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1405</TotalTime>
  <Words>2683</Words>
  <Application>Microsoft Office PowerPoint</Application>
  <PresentationFormat>如螢幕大小 (4:3)</PresentationFormat>
  <Paragraphs>596</Paragraphs>
  <Slides>62</Slides>
  <Notes>37</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62</vt:i4>
      </vt:variant>
    </vt:vector>
  </HeadingPairs>
  <TitlesOfParts>
    <vt:vector size="64" baseType="lpstr">
      <vt:lpstr>Office 佈景主題</vt:lpstr>
      <vt:lpstr>Visio</vt:lpstr>
      <vt:lpstr>QNAP Surveillance Solution</vt:lpstr>
      <vt:lpstr>Agenda</vt:lpstr>
      <vt:lpstr>Core Technology</vt:lpstr>
      <vt:lpstr>Solid Development Power</vt:lpstr>
      <vt:lpstr>QNAP Global Market Position</vt:lpstr>
      <vt:lpstr>Recognition around the World</vt:lpstr>
      <vt:lpstr>Agenda</vt:lpstr>
      <vt:lpstr>Advantages of Standalone NVR</vt:lpstr>
      <vt:lpstr>Innovative NVR Solutions</vt:lpstr>
      <vt:lpstr>Full Spectrum NVR Series</vt:lpstr>
      <vt:lpstr>Agenda</vt:lpstr>
      <vt:lpstr>VS-12100U-RP Pro+</vt:lpstr>
      <vt:lpstr>VS-12100U-RP Pro+ Introduction</vt:lpstr>
      <vt:lpstr>Key Features of VS-12100U-RP Pro+</vt:lpstr>
      <vt:lpstr>Product Specification Table</vt:lpstr>
      <vt:lpstr>4 Gigabit LAN Ports Support</vt:lpstr>
      <vt:lpstr>4 Gigabit LAN Ports Support</vt:lpstr>
      <vt:lpstr>VioStor NVR FW v4.1.1</vt:lpstr>
      <vt:lpstr>NVR FW v4.1.1 Features Highlight</vt:lpstr>
      <vt:lpstr>Storage Expansion Solutions</vt:lpstr>
      <vt:lpstr>Suggested Scenario</vt:lpstr>
      <vt:lpstr>User Defined Multi-stream</vt:lpstr>
      <vt:lpstr>Different Recording Modes</vt:lpstr>
      <vt:lpstr>Standard Recording</vt:lpstr>
      <vt:lpstr>Smart Recording</vt:lpstr>
      <vt:lpstr>Compatible with Major Camera Brands</vt:lpstr>
      <vt:lpstr>Edge Recording</vt:lpstr>
      <vt:lpstr>Disconnected If No Edge Recording </vt:lpstr>
      <vt:lpstr>Disconnected If Edge Recording</vt:lpstr>
      <vt:lpstr>Resume the Connection</vt:lpstr>
      <vt:lpstr>Two-way Audio</vt:lpstr>
      <vt:lpstr>Hardware Decode Local Display</vt:lpstr>
      <vt:lpstr>Agenda</vt:lpstr>
      <vt:lpstr>VioStor NVR is…</vt:lpstr>
      <vt:lpstr>Supports a Broad Range of IP Cameras</vt:lpstr>
      <vt:lpstr>First Linux-based Standalone NVR  with HD Local Display</vt:lpstr>
      <vt:lpstr>Cross Browsers Enhancement</vt:lpstr>
      <vt:lpstr>QNAP Surveillance Client for Mac</vt:lpstr>
      <vt:lpstr>128-channel Monitoring  from Multiple VioStor NVR Servers</vt:lpstr>
      <vt:lpstr>New Remote Monitoring Interface</vt:lpstr>
      <vt:lpstr>New Remote Playback Interface</vt:lpstr>
      <vt:lpstr>Advanced Event Management  for Event Handling</vt:lpstr>
      <vt:lpstr>Megapixel Recording</vt:lpstr>
      <vt:lpstr>360° Panomorph Ready</vt:lpstr>
      <vt:lpstr>Fisheye Dewarping Support</vt:lpstr>
      <vt:lpstr>Intelligent Video Analytics  for Fast Video Retrieval</vt:lpstr>
      <vt:lpstr>Live View on Mobile Devices</vt:lpstr>
      <vt:lpstr>Available on Android and iOS Devices</vt:lpstr>
      <vt:lpstr>Green NVR Solution</vt:lpstr>
      <vt:lpstr>Agenda</vt:lpstr>
      <vt:lpstr>New NVR Features</vt:lpstr>
      <vt:lpstr>Agenda</vt:lpstr>
      <vt:lpstr>Success Story - Petrol Station</vt:lpstr>
      <vt:lpstr>Success Story - Chain Store</vt:lpstr>
      <vt:lpstr>Success Story – Retail Stores</vt:lpstr>
      <vt:lpstr>Success Story – Sightseeing Spot</vt:lpstr>
      <vt:lpstr>Success Story – Sightseeing Spot</vt:lpstr>
      <vt:lpstr>Success Story – Education</vt:lpstr>
      <vt:lpstr>Success Story – Large Office</vt:lpstr>
      <vt:lpstr>Success Story – Large Office</vt:lpstr>
      <vt:lpstr>Success Story – Supermarket &amp; Shopping Centre</vt:lpstr>
      <vt:lpstr>投影片 62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andrew</dc:creator>
  <cp:lastModifiedBy>Windows User</cp:lastModifiedBy>
  <cp:revision>168</cp:revision>
  <dcterms:created xsi:type="dcterms:W3CDTF">2012-03-26T13:06:17Z</dcterms:created>
  <dcterms:modified xsi:type="dcterms:W3CDTF">2013-11-07T02:36:43Z</dcterms:modified>
</cp:coreProperties>
</file>